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bril Fatface" panose="02000503000000020003" pitchFamily="2" charset="0"/>
      <p:regular r:id="rId35"/>
    </p:embeddedFont>
    <p:embeddedFont>
      <p:font typeface="Be Vietnam" panose="020B0604020202020204" charset="0"/>
      <p:regular r:id="rId36"/>
    </p:embeddedFont>
    <p:embeddedFont>
      <p:font typeface="Genty Sans" panose="020B0604020202020204" charset="0"/>
      <p:regular r:id="rId37"/>
    </p:embeddedFont>
    <p:embeddedFont>
      <p:font typeface="Trocchi"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8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60.sv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7.png"/><Relationship Id="rId5" Type="http://schemas.openxmlformats.org/officeDocument/2006/relationships/image" Target="../media/image58.sv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4.svg"/><Relationship Id="rId18" Type="http://schemas.openxmlformats.org/officeDocument/2006/relationships/image" Target="../media/image34.png"/><Relationship Id="rId3" Type="http://schemas.openxmlformats.org/officeDocument/2006/relationships/image" Target="../media/image38.png"/><Relationship Id="rId7" Type="http://schemas.openxmlformats.org/officeDocument/2006/relationships/image" Target="../media/image1.png"/><Relationship Id="rId12" Type="http://schemas.openxmlformats.org/officeDocument/2006/relationships/image" Target="../media/image43.png"/><Relationship Id="rId17" Type="http://schemas.openxmlformats.org/officeDocument/2006/relationships/image" Target="../media/image33.svg"/><Relationship Id="rId2" Type="http://schemas.openxmlformats.org/officeDocument/2006/relationships/image" Target="../media/image8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0.png"/><Relationship Id="rId5" Type="http://schemas.openxmlformats.org/officeDocument/2006/relationships/image" Target="../media/image7.png"/><Relationship Id="rId15" Type="http://schemas.openxmlformats.org/officeDocument/2006/relationships/image" Target="../media/image11.png"/><Relationship Id="rId10" Type="http://schemas.openxmlformats.org/officeDocument/2006/relationships/image" Target="../media/image40.png"/><Relationship Id="rId19" Type="http://schemas.openxmlformats.org/officeDocument/2006/relationships/image" Target="../media/image35.svg"/><Relationship Id="rId4" Type="http://schemas.openxmlformats.org/officeDocument/2006/relationships/image" Target="../media/image39.svg"/><Relationship Id="rId9" Type="http://schemas.openxmlformats.org/officeDocument/2006/relationships/image" Target="../media/image89.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4.svg"/><Relationship Id="rId3" Type="http://schemas.openxmlformats.org/officeDocument/2006/relationships/image" Target="../media/image2.svg"/><Relationship Id="rId7" Type="http://schemas.openxmlformats.org/officeDocument/2006/relationships/image" Target="../media/image60.svg"/><Relationship Id="rId12"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91.png"/><Relationship Id="rId5" Type="http://schemas.openxmlformats.org/officeDocument/2006/relationships/image" Target="../media/image58.sv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60.svg"/><Relationship Id="rId12" Type="http://schemas.openxmlformats.org/officeDocument/2006/relationships/image" Target="../media/image92.png"/><Relationship Id="rId2" Type="http://schemas.openxmlformats.org/officeDocument/2006/relationships/image" Target="../media/image1.png"/><Relationship Id="rId16"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93.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3.svg"/><Relationship Id="rId18" Type="http://schemas.openxmlformats.org/officeDocument/2006/relationships/image" Target="../media/image96.png"/><Relationship Id="rId3" Type="http://schemas.openxmlformats.org/officeDocument/2006/relationships/image" Target="../media/image2.svg"/><Relationship Id="rId7" Type="http://schemas.openxmlformats.org/officeDocument/2006/relationships/image" Target="../media/image60.svg"/><Relationship Id="rId12" Type="http://schemas.openxmlformats.org/officeDocument/2006/relationships/image" Target="../media/image72.png"/><Relationship Id="rId17" Type="http://schemas.openxmlformats.org/officeDocument/2006/relationships/image" Target="../media/image44.svg"/><Relationship Id="rId2" Type="http://schemas.openxmlformats.org/officeDocument/2006/relationships/image" Target="../media/image1.png"/><Relationship Id="rId16" Type="http://schemas.openxmlformats.org/officeDocument/2006/relationships/image" Target="../media/image43.png"/><Relationship Id="rId20"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71.svg"/><Relationship Id="rId5" Type="http://schemas.openxmlformats.org/officeDocument/2006/relationships/image" Target="../media/image58.svg"/><Relationship Id="rId15" Type="http://schemas.openxmlformats.org/officeDocument/2006/relationships/image" Target="../media/image95.png"/><Relationship Id="rId10" Type="http://schemas.openxmlformats.org/officeDocument/2006/relationships/image" Target="../media/image70.png"/><Relationship Id="rId19" Type="http://schemas.openxmlformats.org/officeDocument/2006/relationships/image" Target="../media/image32.png"/><Relationship Id="rId4" Type="http://schemas.openxmlformats.org/officeDocument/2006/relationships/image" Target="../media/image57.png"/><Relationship Id="rId9" Type="http://schemas.openxmlformats.org/officeDocument/2006/relationships/image" Target="../media/image69.pn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9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1.png"/><Relationship Id="rId5" Type="http://schemas.openxmlformats.org/officeDocument/2006/relationships/image" Target="../media/image101.sv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8.svg"/><Relationship Id="rId10" Type="http://schemas.openxmlformats.org/officeDocument/2006/relationships/image" Target="../media/image112.png"/><Relationship Id="rId4" Type="http://schemas.openxmlformats.org/officeDocument/2006/relationships/image" Target="../media/image57.png"/><Relationship Id="rId9" Type="http://schemas.openxmlformats.org/officeDocument/2006/relationships/image" Target="../media/image111.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svg"/><Relationship Id="rId12" Type="http://schemas.openxmlformats.org/officeDocument/2006/relationships/image" Target="../media/image12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11.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5.svg"/><Relationship Id="rId2"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25.png"/><Relationship Id="rId3" Type="http://schemas.openxmlformats.org/officeDocument/2006/relationships/image" Target="../media/image108.svg"/><Relationship Id="rId7" Type="http://schemas.openxmlformats.org/officeDocument/2006/relationships/image" Target="../media/image110.svg"/><Relationship Id="rId12" Type="http://schemas.openxmlformats.org/officeDocument/2006/relationships/image" Target="../media/image124.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3.png"/><Relationship Id="rId5" Type="http://schemas.openxmlformats.org/officeDocument/2006/relationships/image" Target="../media/image58.svg"/><Relationship Id="rId10" Type="http://schemas.openxmlformats.org/officeDocument/2006/relationships/image" Target="../media/image117.svg"/><Relationship Id="rId4" Type="http://schemas.openxmlformats.org/officeDocument/2006/relationships/image" Target="../media/image57.png"/><Relationship Id="rId9"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39.png"/></Relationships>
</file>

<file path=ppt/slides/_rels/slide23.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143.png"/><Relationship Id="rId3" Type="http://schemas.openxmlformats.org/officeDocument/2006/relationships/image" Target="../media/image141.png"/><Relationship Id="rId7" Type="http://schemas.openxmlformats.org/officeDocument/2006/relationships/image" Target="../media/image133.png"/><Relationship Id="rId12" Type="http://schemas.openxmlformats.org/officeDocument/2006/relationships/image" Target="../media/image138.sv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30.svg"/><Relationship Id="rId11" Type="http://schemas.openxmlformats.org/officeDocument/2006/relationships/image" Target="../media/image137.png"/><Relationship Id="rId5" Type="http://schemas.openxmlformats.org/officeDocument/2006/relationships/image" Target="../media/image129.png"/><Relationship Id="rId10" Type="http://schemas.openxmlformats.org/officeDocument/2006/relationships/image" Target="../media/image136.svg"/><Relationship Id="rId4" Type="http://schemas.openxmlformats.org/officeDocument/2006/relationships/image" Target="../media/image142.png"/><Relationship Id="rId9" Type="http://schemas.openxmlformats.org/officeDocument/2006/relationships/image" Target="../media/image135.png"/><Relationship Id="rId14" Type="http://schemas.openxmlformats.org/officeDocument/2006/relationships/image" Target="../media/image144.svg"/></Relationships>
</file>

<file path=ppt/slides/_rels/slide24.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46.png"/><Relationship Id="rId7" Type="http://schemas.openxmlformats.org/officeDocument/2006/relationships/image" Target="../media/image131.png"/><Relationship Id="rId12" Type="http://schemas.openxmlformats.org/officeDocument/2006/relationships/image" Target="../media/image138.sv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30.svg"/><Relationship Id="rId11" Type="http://schemas.openxmlformats.org/officeDocument/2006/relationships/image" Target="../media/image137.png"/><Relationship Id="rId5" Type="http://schemas.openxmlformats.org/officeDocument/2006/relationships/image" Target="../media/image129.png"/><Relationship Id="rId10" Type="http://schemas.openxmlformats.org/officeDocument/2006/relationships/image" Target="../media/image136.svg"/><Relationship Id="rId4" Type="http://schemas.openxmlformats.org/officeDocument/2006/relationships/image" Target="../media/image147.png"/><Relationship Id="rId9" Type="http://schemas.openxmlformats.org/officeDocument/2006/relationships/image" Target="../media/image135.png"/></Relationships>
</file>

<file path=ppt/slides/_rels/slide25.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7.png"/><Relationship Id="rId3" Type="http://schemas.openxmlformats.org/officeDocument/2006/relationships/image" Target="../media/image149.png"/><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50.png"/><Relationship Id="rId9" Type="http://schemas.openxmlformats.org/officeDocument/2006/relationships/image" Target="../media/image133.png"/><Relationship Id="rId14" Type="http://schemas.openxmlformats.org/officeDocument/2006/relationships/image" Target="../media/image138.sv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2.sv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1.png"/><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6.svg"/><Relationship Id="rId11" Type="http://schemas.openxmlformats.org/officeDocument/2006/relationships/image" Target="../media/image160.sv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image" Target="../media/image154.png"/><Relationship Id="rId9" Type="http://schemas.openxmlformats.org/officeDocument/2006/relationships/image" Target="../media/image122.png"/></Relationships>
</file>

<file path=ppt/slides/_rels/slide28.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2.svg"/><Relationship Id="rId3" Type="http://schemas.openxmlformats.org/officeDocument/2006/relationships/image" Target="../media/image164.png"/><Relationship Id="rId7" Type="http://schemas.openxmlformats.org/officeDocument/2006/relationships/image" Target="../media/image157.png"/><Relationship Id="rId12" Type="http://schemas.openxmlformats.org/officeDocument/2006/relationships/image" Target="../media/image161.png"/><Relationship Id="rId2"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156.svg"/><Relationship Id="rId11" Type="http://schemas.openxmlformats.org/officeDocument/2006/relationships/image" Target="../media/image160.sv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image" Target="../media/image165.png"/><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66.png"/></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32.png"/><Relationship Id="rId3" Type="http://schemas.openxmlformats.org/officeDocument/2006/relationships/image" Target="../media/image8.svg"/><Relationship Id="rId7" Type="http://schemas.openxmlformats.org/officeDocument/2006/relationships/image" Target="../media/image1.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7.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0.png"/><Relationship Id="rId5" Type="http://schemas.openxmlformats.org/officeDocument/2006/relationships/image" Target="../media/image27.sv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33.sv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8.svg"/><Relationship Id="rId7" Type="http://schemas.openxmlformats.org/officeDocument/2006/relationships/image" Target="../media/image110.sv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167.png"/></Relationships>
</file>

<file path=ppt/slides/_rels/slide31.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2.svg"/><Relationship Id="rId3" Type="http://schemas.openxmlformats.org/officeDocument/2006/relationships/image" Target="../media/image169.png"/><Relationship Id="rId7" Type="http://schemas.openxmlformats.org/officeDocument/2006/relationships/image" Target="../media/image157.png"/><Relationship Id="rId12" Type="http://schemas.openxmlformats.org/officeDocument/2006/relationships/image" Target="../media/image161.png"/><Relationship Id="rId2" Type="http://schemas.openxmlformats.org/officeDocument/2006/relationships/image" Target="../media/image168.png"/><Relationship Id="rId1" Type="http://schemas.openxmlformats.org/officeDocument/2006/relationships/slideLayout" Target="../slideLayouts/slideLayout7.xml"/><Relationship Id="rId6" Type="http://schemas.openxmlformats.org/officeDocument/2006/relationships/image" Target="../media/image156.svg"/><Relationship Id="rId11" Type="http://schemas.openxmlformats.org/officeDocument/2006/relationships/image" Target="../media/image160.svg"/><Relationship Id="rId5" Type="http://schemas.openxmlformats.org/officeDocument/2006/relationships/image" Target="../media/image155.png"/><Relationship Id="rId10" Type="http://schemas.openxmlformats.org/officeDocument/2006/relationships/image" Target="../media/image159.png"/><Relationship Id="rId4" Type="http://schemas.openxmlformats.org/officeDocument/2006/relationships/image" Target="../media/image170.png"/><Relationship Id="rId9" Type="http://schemas.openxmlformats.org/officeDocument/2006/relationships/image" Target="../media/image122.png"/></Relationships>
</file>

<file path=ppt/slides/_rels/slide3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73.png"/><Relationship Id="rId4" Type="http://schemas.openxmlformats.org/officeDocument/2006/relationships/image" Target="../media/image7.png"/><Relationship Id="rId9" Type="http://schemas.openxmlformats.org/officeDocument/2006/relationships/image" Target="../media/image172.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43.png"/><Relationship Id="rId18" Type="http://schemas.openxmlformats.org/officeDocument/2006/relationships/image" Target="../media/image34.png"/><Relationship Id="rId3" Type="http://schemas.openxmlformats.org/officeDocument/2006/relationships/image" Target="../media/image38.png"/><Relationship Id="rId21" Type="http://schemas.openxmlformats.org/officeDocument/2006/relationships/image" Target="../media/image47.svg"/><Relationship Id="rId7" Type="http://schemas.openxmlformats.org/officeDocument/2006/relationships/image" Target="../media/image1.png"/><Relationship Id="rId12" Type="http://schemas.openxmlformats.org/officeDocument/2006/relationships/image" Target="../media/image42.png"/><Relationship Id="rId17" Type="http://schemas.openxmlformats.org/officeDocument/2006/relationships/image" Target="../media/image33.svg"/><Relationship Id="rId2" Type="http://schemas.openxmlformats.org/officeDocument/2006/relationships/image" Target="../media/image37.png"/><Relationship Id="rId16" Type="http://schemas.openxmlformats.org/officeDocument/2006/relationships/image" Target="../media/image32.png"/><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35.svg"/><Relationship Id="rId4" Type="http://schemas.openxmlformats.org/officeDocument/2006/relationships/image" Target="../media/image39.svg"/><Relationship Id="rId9" Type="http://schemas.openxmlformats.org/officeDocument/2006/relationships/image" Target="../media/image40.png"/><Relationship Id="rId14" Type="http://schemas.openxmlformats.org/officeDocument/2006/relationships/image" Target="../media/image44.sv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4.svg"/><Relationship Id="rId3" Type="http://schemas.openxmlformats.org/officeDocument/2006/relationships/image" Target="../media/image49.svg"/><Relationship Id="rId7" Type="http://schemas.openxmlformats.org/officeDocument/2006/relationships/image" Target="../media/image52.png"/><Relationship Id="rId12" Type="http://schemas.openxmlformats.org/officeDocument/2006/relationships/image" Target="../media/image43.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6.png"/><Relationship Id="rId5" Type="http://schemas.openxmlformats.org/officeDocument/2006/relationships/image" Target="../media/image51.sv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svg"/><Relationship Id="rId18"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60.svg"/><Relationship Id="rId12" Type="http://schemas.openxmlformats.org/officeDocument/2006/relationships/image" Target="../media/image64.png"/><Relationship Id="rId17" Type="http://schemas.openxmlformats.org/officeDocument/2006/relationships/image" Target="../media/image34.png"/><Relationship Id="rId2" Type="http://schemas.openxmlformats.org/officeDocument/2006/relationships/image" Target="../media/image1.pn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svg"/><Relationship Id="rId15" Type="http://schemas.openxmlformats.org/officeDocument/2006/relationships/image" Target="../media/image67.pn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73.svg"/><Relationship Id="rId18"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60.svg"/><Relationship Id="rId12" Type="http://schemas.openxmlformats.org/officeDocument/2006/relationships/image" Target="../media/image72.png"/><Relationship Id="rId17"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76.pn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71.svg"/><Relationship Id="rId5" Type="http://schemas.openxmlformats.org/officeDocument/2006/relationships/image" Target="../media/image58.svg"/><Relationship Id="rId15" Type="http://schemas.openxmlformats.org/officeDocument/2006/relationships/image" Target="../media/image75.png"/><Relationship Id="rId10" Type="http://schemas.openxmlformats.org/officeDocument/2006/relationships/image" Target="../media/image70.png"/><Relationship Id="rId19" Type="http://schemas.openxmlformats.org/officeDocument/2006/relationships/image" Target="../media/image43.png"/><Relationship Id="rId4" Type="http://schemas.openxmlformats.org/officeDocument/2006/relationships/image" Target="../media/image57.png"/><Relationship Id="rId9" Type="http://schemas.openxmlformats.org/officeDocument/2006/relationships/image" Target="../media/image69.png"/><Relationship Id="rId1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0.pn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3.svg"/><Relationship Id="rId7" Type="http://schemas.openxmlformats.org/officeDocument/2006/relationships/image" Target="../media/image2.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6.png"/><Relationship Id="rId5" Type="http://schemas.openxmlformats.org/officeDocument/2006/relationships/image" Target="../media/image58.sv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8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78055">
            <a:off x="-3568452" y="-4200238"/>
            <a:ext cx="7904237" cy="9471308"/>
          </a:xfrm>
          <a:custGeom>
            <a:avLst/>
            <a:gdLst/>
            <a:ahLst/>
            <a:cxnLst/>
            <a:rect l="l" t="t" r="r" b="b"/>
            <a:pathLst>
              <a:path w="7904237" h="9471308">
                <a:moveTo>
                  <a:pt x="0" y="0"/>
                </a:moveTo>
                <a:lnTo>
                  <a:pt x="7904236" y="0"/>
                </a:lnTo>
                <a:lnTo>
                  <a:pt x="7904236" y="9471307"/>
                </a:lnTo>
                <a:lnTo>
                  <a:pt x="0" y="9471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570525">
            <a:off x="14273726" y="4931350"/>
            <a:ext cx="5971148" cy="7856774"/>
          </a:xfrm>
          <a:custGeom>
            <a:avLst/>
            <a:gdLst/>
            <a:ahLst/>
            <a:cxnLst/>
            <a:rect l="l" t="t" r="r" b="b"/>
            <a:pathLst>
              <a:path w="5971148" h="7856774">
                <a:moveTo>
                  <a:pt x="0" y="0"/>
                </a:moveTo>
                <a:lnTo>
                  <a:pt x="5971148" y="0"/>
                </a:lnTo>
                <a:lnTo>
                  <a:pt x="5971148" y="7856774"/>
                </a:lnTo>
                <a:lnTo>
                  <a:pt x="0" y="7856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TextBox 4"/>
          <p:cNvSpPr txBox="1"/>
          <p:nvPr/>
        </p:nvSpPr>
        <p:spPr>
          <a:xfrm>
            <a:off x="867565" y="4597698"/>
            <a:ext cx="16552869" cy="2268578"/>
          </a:xfrm>
          <a:prstGeom prst="rect">
            <a:avLst/>
          </a:prstGeom>
        </p:spPr>
        <p:txBody>
          <a:bodyPr lIns="0" tIns="0" rIns="0" bIns="0" rtlCol="0" anchor="t">
            <a:spAutoFit/>
          </a:bodyPr>
          <a:lstStyle/>
          <a:p>
            <a:pPr algn="ctr">
              <a:lnSpc>
                <a:spcPts val="16536"/>
              </a:lnSpc>
            </a:pPr>
            <a:r>
              <a:rPr lang="en-US" sz="17973" spc="-1491">
                <a:solidFill>
                  <a:srgbClr val="022033"/>
                </a:solidFill>
                <a:latin typeface="Genty Sans"/>
                <a:ea typeface="Genty Sans"/>
                <a:cs typeface="Genty Sans"/>
                <a:sym typeface="Genty Sans"/>
              </a:rPr>
              <a:t>ENCUESTA IEC</a:t>
            </a:r>
          </a:p>
        </p:txBody>
      </p:sp>
      <p:sp>
        <p:nvSpPr>
          <p:cNvPr id="5" name="Freeform 5"/>
          <p:cNvSpPr/>
          <p:nvPr/>
        </p:nvSpPr>
        <p:spPr>
          <a:xfrm rot="9337228">
            <a:off x="13463742" y="-5536886"/>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6" name="Freeform 6"/>
          <p:cNvSpPr/>
          <p:nvPr/>
        </p:nvSpPr>
        <p:spPr>
          <a:xfrm rot="9337228">
            <a:off x="-2278585" y="6810192"/>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7" name="Freeform 7"/>
          <p:cNvSpPr/>
          <p:nvPr/>
        </p:nvSpPr>
        <p:spPr>
          <a:xfrm>
            <a:off x="7157712" y="535415"/>
            <a:ext cx="3543215" cy="1679336"/>
          </a:xfrm>
          <a:custGeom>
            <a:avLst/>
            <a:gdLst/>
            <a:ahLst/>
            <a:cxnLst/>
            <a:rect l="l" t="t" r="r" b="b"/>
            <a:pathLst>
              <a:path w="3543215" h="1679336">
                <a:moveTo>
                  <a:pt x="0" y="0"/>
                </a:moveTo>
                <a:lnTo>
                  <a:pt x="3543215" y="0"/>
                </a:lnTo>
                <a:lnTo>
                  <a:pt x="3543215" y="1679337"/>
                </a:lnTo>
                <a:lnTo>
                  <a:pt x="0" y="16793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8" name="TextBox 8"/>
          <p:cNvSpPr txBox="1"/>
          <p:nvPr/>
        </p:nvSpPr>
        <p:spPr>
          <a:xfrm>
            <a:off x="5146629" y="6684310"/>
            <a:ext cx="7565381" cy="2199197"/>
          </a:xfrm>
          <a:prstGeom prst="rect">
            <a:avLst/>
          </a:prstGeom>
        </p:spPr>
        <p:txBody>
          <a:bodyPr lIns="0" tIns="0" rIns="0" bIns="0" rtlCol="0" anchor="t">
            <a:spAutoFit/>
          </a:bodyPr>
          <a:lstStyle/>
          <a:p>
            <a:pPr algn="ctr">
              <a:lnSpc>
                <a:spcPts val="5639"/>
              </a:lnSpc>
            </a:pPr>
            <a:r>
              <a:rPr lang="en-US" sz="6130" spc="343">
                <a:solidFill>
                  <a:srgbClr val="022033"/>
                </a:solidFill>
                <a:latin typeface="Genty Sans"/>
                <a:ea typeface="Genty Sans"/>
                <a:cs typeface="Genty Sans"/>
                <a:sym typeface="Genty Sans"/>
              </a:rPr>
              <a:t>AGOSTO NEIVA/PITALITO</a:t>
            </a:r>
          </a:p>
          <a:p>
            <a:pPr algn="ctr">
              <a:lnSpc>
                <a:spcPts val="5639"/>
              </a:lnSpc>
            </a:pPr>
            <a:endParaRPr lang="en-US" sz="6130" spc="343">
              <a:solidFill>
                <a:srgbClr val="022033"/>
              </a:solidFill>
              <a:latin typeface="Genty Sans"/>
              <a:ea typeface="Genty Sans"/>
              <a:cs typeface="Genty Sans"/>
              <a:sym typeface="Genty Sans"/>
            </a:endParaRPr>
          </a:p>
        </p:txBody>
      </p:sp>
      <p:sp>
        <p:nvSpPr>
          <p:cNvPr id="9" name="TextBox 9"/>
          <p:cNvSpPr txBox="1"/>
          <p:nvPr/>
        </p:nvSpPr>
        <p:spPr>
          <a:xfrm>
            <a:off x="7264876" y="2041137"/>
            <a:ext cx="3328887" cy="1741406"/>
          </a:xfrm>
          <a:prstGeom prst="rect">
            <a:avLst/>
          </a:prstGeom>
        </p:spPr>
        <p:txBody>
          <a:bodyPr lIns="0" tIns="0" rIns="0" bIns="0" rtlCol="0" anchor="t">
            <a:spAutoFit/>
          </a:bodyPr>
          <a:lstStyle/>
          <a:p>
            <a:pPr algn="ctr">
              <a:lnSpc>
                <a:spcPts val="1077"/>
              </a:lnSpc>
            </a:pPr>
            <a:r>
              <a:rPr lang="en-US" sz="738" spc="76">
                <a:solidFill>
                  <a:srgbClr val="022033"/>
                </a:solidFill>
                <a:latin typeface="Be Vietnam"/>
                <a:ea typeface="Be Vietnam"/>
                <a:cs typeface="Be Vietnam"/>
                <a:sym typeface="Be Vietnam"/>
              </a:rPr>
              <a:t>INFORMACION, EDUCACION Y COMUNICACION.</a:t>
            </a:r>
          </a:p>
          <a:p>
            <a:pPr algn="ctr">
              <a:lnSpc>
                <a:spcPts val="2188"/>
              </a:lnSpc>
            </a:pPr>
            <a:endParaRPr lang="en-US" sz="738" spc="76">
              <a:solidFill>
                <a:srgbClr val="022033"/>
              </a:solidFill>
              <a:latin typeface="Be Vietnam"/>
              <a:ea typeface="Be Vietnam"/>
              <a:cs typeface="Be Vietnam"/>
              <a:sym typeface="Be Vietnam"/>
            </a:endParaRPr>
          </a:p>
        </p:txBody>
      </p:sp>
      <p:sp>
        <p:nvSpPr>
          <p:cNvPr id="10" name="Freeform 10"/>
          <p:cNvSpPr/>
          <p:nvPr/>
        </p:nvSpPr>
        <p:spPr>
          <a:xfrm>
            <a:off x="-314147" y="7132057"/>
            <a:ext cx="4635690" cy="4635690"/>
          </a:xfrm>
          <a:custGeom>
            <a:avLst/>
            <a:gdLst/>
            <a:ahLst/>
            <a:cxnLst/>
            <a:rect l="l" t="t" r="r" b="b"/>
            <a:pathLst>
              <a:path w="4635690" h="4635690">
                <a:moveTo>
                  <a:pt x="0" y="0"/>
                </a:moveTo>
                <a:lnTo>
                  <a:pt x="4635690" y="0"/>
                </a:lnTo>
                <a:lnTo>
                  <a:pt x="4635690" y="4635690"/>
                </a:lnTo>
                <a:lnTo>
                  <a:pt x="0" y="4635690"/>
                </a:lnTo>
                <a:lnTo>
                  <a:pt x="0" y="0"/>
                </a:lnTo>
                <a:close/>
              </a:path>
            </a:pathLst>
          </a:custGeom>
          <a:blipFill>
            <a:blip r:embed="rId12"/>
            <a:stretch>
              <a:fillRect/>
            </a:stretch>
          </a:blipFill>
        </p:spPr>
        <p:txBody>
          <a:bodyPr/>
          <a:lstStyle/>
          <a:p>
            <a:endParaRPr lang="es-CO"/>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167659" y="3642054"/>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1904939">
            <a:off x="-36253" y="8807559"/>
            <a:ext cx="1660420" cy="1440415"/>
          </a:xfrm>
          <a:custGeom>
            <a:avLst/>
            <a:gdLst/>
            <a:ahLst/>
            <a:cxnLst/>
            <a:rect l="l" t="t" r="r" b="b"/>
            <a:pathLst>
              <a:path w="1660420" h="1440415">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290994" y="-1009042"/>
            <a:ext cx="4369495" cy="4369495"/>
          </a:xfrm>
          <a:custGeom>
            <a:avLst/>
            <a:gdLst/>
            <a:ahLst/>
            <a:cxnLst/>
            <a:rect l="l" t="t" r="r" b="b"/>
            <a:pathLst>
              <a:path w="4369495" h="4369495">
                <a:moveTo>
                  <a:pt x="0" y="0"/>
                </a:moveTo>
                <a:lnTo>
                  <a:pt x="4369495" y="0"/>
                </a:lnTo>
                <a:lnTo>
                  <a:pt x="4369495" y="4369495"/>
                </a:lnTo>
                <a:lnTo>
                  <a:pt x="0" y="4369495"/>
                </a:lnTo>
                <a:lnTo>
                  <a:pt x="0" y="0"/>
                </a:lnTo>
                <a:close/>
              </a:path>
            </a:pathLst>
          </a:custGeom>
          <a:blipFill>
            <a:blip r:embed="rId10"/>
            <a:stretch>
              <a:fillRect/>
            </a:stretch>
          </a:blipFill>
        </p:spPr>
        <p:txBody>
          <a:bodyPr/>
          <a:lstStyle/>
          <a:p>
            <a:endParaRPr lang="es-CO"/>
          </a:p>
        </p:txBody>
      </p:sp>
      <p:sp>
        <p:nvSpPr>
          <p:cNvPr id="7" name="Freeform 7"/>
          <p:cNvSpPr/>
          <p:nvPr/>
        </p:nvSpPr>
        <p:spPr>
          <a:xfrm>
            <a:off x="378432" y="1986303"/>
            <a:ext cx="4508598" cy="3893852"/>
          </a:xfrm>
          <a:custGeom>
            <a:avLst/>
            <a:gdLst/>
            <a:ahLst/>
            <a:cxnLst/>
            <a:rect l="l" t="t" r="r" b="b"/>
            <a:pathLst>
              <a:path w="4508598" h="3893852">
                <a:moveTo>
                  <a:pt x="0" y="0"/>
                </a:moveTo>
                <a:lnTo>
                  <a:pt x="4508598" y="0"/>
                </a:lnTo>
                <a:lnTo>
                  <a:pt x="4508598" y="3893852"/>
                </a:lnTo>
                <a:lnTo>
                  <a:pt x="0" y="3893852"/>
                </a:lnTo>
                <a:lnTo>
                  <a:pt x="0" y="0"/>
                </a:lnTo>
                <a:close/>
              </a:path>
            </a:pathLst>
          </a:custGeom>
          <a:blipFill>
            <a:blip r:embed="rId11"/>
            <a:stretch>
              <a:fillRect r="-345754"/>
            </a:stretch>
          </a:blipFill>
        </p:spPr>
        <p:txBody>
          <a:bodyPr/>
          <a:lstStyle/>
          <a:p>
            <a:endParaRPr lang="es-CO"/>
          </a:p>
        </p:txBody>
      </p:sp>
      <p:sp>
        <p:nvSpPr>
          <p:cNvPr id="8" name="Freeform 8"/>
          <p:cNvSpPr/>
          <p:nvPr/>
        </p:nvSpPr>
        <p:spPr>
          <a:xfrm>
            <a:off x="5146565" y="1986303"/>
            <a:ext cx="4178062" cy="3893852"/>
          </a:xfrm>
          <a:custGeom>
            <a:avLst/>
            <a:gdLst/>
            <a:ahLst/>
            <a:cxnLst/>
            <a:rect l="l" t="t" r="r" b="b"/>
            <a:pathLst>
              <a:path w="4178062" h="3893852">
                <a:moveTo>
                  <a:pt x="0" y="0"/>
                </a:moveTo>
                <a:lnTo>
                  <a:pt x="4178062" y="0"/>
                </a:lnTo>
                <a:lnTo>
                  <a:pt x="4178062" y="3893852"/>
                </a:lnTo>
                <a:lnTo>
                  <a:pt x="0" y="3893852"/>
                </a:lnTo>
                <a:lnTo>
                  <a:pt x="0" y="0"/>
                </a:lnTo>
                <a:close/>
              </a:path>
            </a:pathLst>
          </a:custGeom>
          <a:blipFill>
            <a:blip r:embed="rId11"/>
            <a:stretch>
              <a:fillRect l="-123521" r="-257497"/>
            </a:stretch>
          </a:blipFill>
        </p:spPr>
        <p:txBody>
          <a:bodyPr/>
          <a:lstStyle/>
          <a:p>
            <a:endParaRPr lang="es-CO"/>
          </a:p>
        </p:txBody>
      </p:sp>
      <p:sp>
        <p:nvSpPr>
          <p:cNvPr id="9" name="Freeform 9"/>
          <p:cNvSpPr/>
          <p:nvPr/>
        </p:nvSpPr>
        <p:spPr>
          <a:xfrm>
            <a:off x="9324627" y="2782162"/>
            <a:ext cx="700744" cy="1374008"/>
          </a:xfrm>
          <a:custGeom>
            <a:avLst/>
            <a:gdLst/>
            <a:ahLst/>
            <a:cxnLst/>
            <a:rect l="l" t="t" r="r" b="b"/>
            <a:pathLst>
              <a:path w="700744" h="1374008">
                <a:moveTo>
                  <a:pt x="0" y="0"/>
                </a:moveTo>
                <a:lnTo>
                  <a:pt x="700744" y="0"/>
                </a:lnTo>
                <a:lnTo>
                  <a:pt x="700744" y="1374008"/>
                </a:lnTo>
                <a:lnTo>
                  <a:pt x="0" y="137400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10" name="Freeform 10"/>
          <p:cNvSpPr/>
          <p:nvPr/>
        </p:nvSpPr>
        <p:spPr>
          <a:xfrm>
            <a:off x="6976061" y="5958368"/>
            <a:ext cx="10977570" cy="4141518"/>
          </a:xfrm>
          <a:custGeom>
            <a:avLst/>
            <a:gdLst/>
            <a:ahLst/>
            <a:cxnLst/>
            <a:rect l="l" t="t" r="r" b="b"/>
            <a:pathLst>
              <a:path w="10977570" h="4141518">
                <a:moveTo>
                  <a:pt x="0" y="0"/>
                </a:moveTo>
                <a:lnTo>
                  <a:pt x="10977570" y="0"/>
                </a:lnTo>
                <a:lnTo>
                  <a:pt x="10977570" y="4141519"/>
                </a:lnTo>
                <a:lnTo>
                  <a:pt x="0" y="4141519"/>
                </a:lnTo>
                <a:lnTo>
                  <a:pt x="0" y="0"/>
                </a:lnTo>
                <a:close/>
              </a:path>
            </a:pathLst>
          </a:custGeom>
          <a:blipFill>
            <a:blip r:embed="rId11"/>
            <a:stretch>
              <a:fillRect l="-94720"/>
            </a:stretch>
          </a:blipFill>
        </p:spPr>
        <p:txBody>
          <a:bodyPr/>
          <a:lstStyle/>
          <a:p>
            <a:endParaRPr lang="es-CO"/>
          </a:p>
        </p:txBody>
      </p:sp>
      <p:sp>
        <p:nvSpPr>
          <p:cNvPr id="11" name="TextBox 11"/>
          <p:cNvSpPr txBox="1"/>
          <p:nvPr/>
        </p:nvSpPr>
        <p:spPr>
          <a:xfrm>
            <a:off x="2012154" y="740504"/>
            <a:ext cx="13465455" cy="1324013"/>
          </a:xfrm>
          <a:prstGeom prst="rect">
            <a:avLst/>
          </a:prstGeom>
        </p:spPr>
        <p:txBody>
          <a:bodyPr lIns="0" tIns="0" rIns="0" bIns="0" rtlCol="0" anchor="t">
            <a:spAutoFit/>
          </a:bodyPr>
          <a:lstStyle/>
          <a:p>
            <a:pPr algn="ctr">
              <a:lnSpc>
                <a:spcPts val="9674"/>
              </a:lnSpc>
            </a:pPr>
            <a:r>
              <a:rPr lang="en-US" sz="10515" spc="-872">
                <a:solidFill>
                  <a:srgbClr val="022033"/>
                </a:solidFill>
                <a:latin typeface="Genty Sans"/>
                <a:ea typeface="Genty Sans"/>
                <a:cs typeface="Genty Sans"/>
                <a:sym typeface="Genty Sans"/>
              </a:rPr>
              <a:t>PITALITO</a:t>
            </a:r>
          </a:p>
        </p:txBody>
      </p:sp>
      <p:sp>
        <p:nvSpPr>
          <p:cNvPr id="12" name="TextBox 12"/>
          <p:cNvSpPr txBox="1"/>
          <p:nvPr/>
        </p:nvSpPr>
        <p:spPr>
          <a:xfrm>
            <a:off x="8351593" y="3653138"/>
            <a:ext cx="786577" cy="503032"/>
          </a:xfrm>
          <a:prstGeom prst="rect">
            <a:avLst/>
          </a:prstGeom>
        </p:spPr>
        <p:txBody>
          <a:bodyPr lIns="0" tIns="0" rIns="0" bIns="0" rtlCol="0" anchor="t">
            <a:spAutoFit/>
          </a:bodyPr>
          <a:lstStyle/>
          <a:p>
            <a:pPr algn="ctr">
              <a:lnSpc>
                <a:spcPts val="4098"/>
              </a:lnSpc>
            </a:pPr>
            <a:r>
              <a:rPr lang="en-US" sz="2927">
                <a:solidFill>
                  <a:srgbClr val="2F900C"/>
                </a:solidFill>
                <a:latin typeface="Genty Sans"/>
                <a:ea typeface="Genty Sans"/>
                <a:cs typeface="Genty Sans"/>
                <a:sym typeface="Genty Sans"/>
              </a:rPr>
              <a:t>95%</a:t>
            </a:r>
          </a:p>
        </p:txBody>
      </p:sp>
      <p:sp>
        <p:nvSpPr>
          <p:cNvPr id="13" name="TextBox 13"/>
          <p:cNvSpPr txBox="1"/>
          <p:nvPr/>
        </p:nvSpPr>
        <p:spPr>
          <a:xfrm>
            <a:off x="14501306" y="6820853"/>
            <a:ext cx="3452325" cy="1208274"/>
          </a:xfrm>
          <a:prstGeom prst="rect">
            <a:avLst/>
          </a:prstGeom>
        </p:spPr>
        <p:txBody>
          <a:bodyPr lIns="0" tIns="0" rIns="0" bIns="0" rtlCol="0" anchor="t">
            <a:spAutoFit/>
          </a:bodyPr>
          <a:lstStyle/>
          <a:p>
            <a:pPr algn="ctr">
              <a:lnSpc>
                <a:spcPts val="4802"/>
              </a:lnSpc>
            </a:pPr>
            <a:r>
              <a:rPr lang="en-US" sz="3430">
                <a:solidFill>
                  <a:srgbClr val="C60C0C"/>
                </a:solidFill>
                <a:latin typeface="Genty Sans"/>
                <a:ea typeface="Genty Sans"/>
                <a:cs typeface="Genty Sans"/>
                <a:sym typeface="Genty Sans"/>
              </a:rPr>
              <a:t>2 paciente menos</a:t>
            </a:r>
          </a:p>
        </p:txBody>
      </p:sp>
      <p:sp>
        <p:nvSpPr>
          <p:cNvPr id="14" name="TextBox 14"/>
          <p:cNvSpPr txBox="1"/>
          <p:nvPr/>
        </p:nvSpPr>
        <p:spPr>
          <a:xfrm>
            <a:off x="604006" y="5891693"/>
            <a:ext cx="3626414" cy="563881"/>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Genty Sans"/>
                <a:ea typeface="Genty Sans"/>
                <a:cs typeface="Genty Sans"/>
                <a:sym typeface="Genty Sans"/>
              </a:rPr>
              <a:t>34</a:t>
            </a:r>
            <a:r>
              <a:rPr lang="en-US" sz="3299" b="1">
                <a:solidFill>
                  <a:srgbClr val="000000"/>
                </a:solidFill>
                <a:latin typeface="Genty Sans"/>
                <a:ea typeface="Genty Sans"/>
                <a:cs typeface="Genty Sans"/>
                <a:sym typeface="Genty Sans"/>
              </a:rPr>
              <a:t> encuestas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5C2E9"/>
        </a:solidFill>
        <a:effectLst/>
      </p:bgPr>
    </p:bg>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234BE15A-C3FE-54B7-306B-C07151DF8261}"/>
              </a:ext>
            </a:extLst>
          </p:cNvPr>
          <p:cNvPicPr>
            <a:picLocks noChangeAspect="1"/>
          </p:cNvPicPr>
          <p:nvPr/>
        </p:nvPicPr>
        <p:blipFill>
          <a:blip r:embed="rId2"/>
          <a:srcRect l="21825" r="8844"/>
          <a:stretch/>
        </p:blipFill>
        <p:spPr>
          <a:xfrm>
            <a:off x="9178494" y="2183023"/>
            <a:ext cx="3948152" cy="4064464"/>
          </a:xfrm>
          <a:prstGeom prst="rect">
            <a:avLst/>
          </a:prstGeom>
        </p:spPr>
      </p:pic>
      <p:sp>
        <p:nvSpPr>
          <p:cNvPr id="2" name="Freeform 2"/>
          <p:cNvSpPr/>
          <p:nvPr/>
        </p:nvSpPr>
        <p:spPr>
          <a:xfrm>
            <a:off x="4776061" y="8937842"/>
            <a:ext cx="8480102" cy="955939"/>
          </a:xfrm>
          <a:custGeom>
            <a:avLst/>
            <a:gdLst/>
            <a:ahLst/>
            <a:cxnLst/>
            <a:rect l="l" t="t" r="r" b="b"/>
            <a:pathLst>
              <a:path w="8480102" h="955939">
                <a:moveTo>
                  <a:pt x="0" y="0"/>
                </a:moveTo>
                <a:lnTo>
                  <a:pt x="8480101" y="0"/>
                </a:lnTo>
                <a:lnTo>
                  <a:pt x="8480101" y="955938"/>
                </a:lnTo>
                <a:lnTo>
                  <a:pt x="0" y="9559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5" name="Freeform 5"/>
          <p:cNvSpPr/>
          <p:nvPr/>
        </p:nvSpPr>
        <p:spPr>
          <a:xfrm>
            <a:off x="126249" y="4382840"/>
            <a:ext cx="4186902" cy="3826057"/>
          </a:xfrm>
          <a:custGeom>
            <a:avLst/>
            <a:gdLst/>
            <a:ahLst/>
            <a:cxnLst/>
            <a:rect l="l" t="t" r="r" b="b"/>
            <a:pathLst>
              <a:path w="4186902" h="3826057">
                <a:moveTo>
                  <a:pt x="0" y="0"/>
                </a:moveTo>
                <a:lnTo>
                  <a:pt x="4186902" y="0"/>
                </a:lnTo>
                <a:lnTo>
                  <a:pt x="4186902" y="3826057"/>
                </a:lnTo>
                <a:lnTo>
                  <a:pt x="0" y="3826057"/>
                </a:lnTo>
                <a:lnTo>
                  <a:pt x="0" y="0"/>
                </a:lnTo>
                <a:close/>
              </a:path>
            </a:pathLst>
          </a:custGeom>
          <a:blipFill>
            <a:blip r:embed="rId9"/>
            <a:stretch>
              <a:fillRect l="-8249" r="-385704"/>
            </a:stretch>
          </a:blipFill>
        </p:spPr>
        <p:txBody>
          <a:bodyPr/>
          <a:lstStyle/>
          <a:p>
            <a:endParaRPr lang="es-CO"/>
          </a:p>
        </p:txBody>
      </p:sp>
      <p:sp>
        <p:nvSpPr>
          <p:cNvPr id="6" name="Freeform 6"/>
          <p:cNvSpPr/>
          <p:nvPr/>
        </p:nvSpPr>
        <p:spPr>
          <a:xfrm>
            <a:off x="2382105" y="8089422"/>
            <a:ext cx="13523790" cy="663413"/>
          </a:xfrm>
          <a:custGeom>
            <a:avLst/>
            <a:gdLst/>
            <a:ahLst/>
            <a:cxnLst/>
            <a:rect l="l" t="t" r="r" b="b"/>
            <a:pathLst>
              <a:path w="13523790" h="663413">
                <a:moveTo>
                  <a:pt x="0" y="0"/>
                </a:moveTo>
                <a:lnTo>
                  <a:pt x="13523790" y="0"/>
                </a:lnTo>
                <a:lnTo>
                  <a:pt x="13523790" y="663413"/>
                </a:lnTo>
                <a:lnTo>
                  <a:pt x="0" y="663413"/>
                </a:lnTo>
                <a:lnTo>
                  <a:pt x="0" y="0"/>
                </a:lnTo>
                <a:close/>
              </a:path>
            </a:pathLst>
          </a:custGeom>
          <a:blipFill>
            <a:blip r:embed="rId10"/>
            <a:stretch>
              <a:fillRect l="-13723" r="-13723"/>
            </a:stretch>
          </a:blipFill>
        </p:spPr>
        <p:txBody>
          <a:bodyPr/>
          <a:lstStyle/>
          <a:p>
            <a:endParaRPr lang="es-CO"/>
          </a:p>
        </p:txBody>
      </p:sp>
      <p:sp>
        <p:nvSpPr>
          <p:cNvPr id="7" name="Freeform 7"/>
          <p:cNvSpPr/>
          <p:nvPr/>
        </p:nvSpPr>
        <p:spPr>
          <a:xfrm>
            <a:off x="13487373" y="4382840"/>
            <a:ext cx="4433848" cy="3872923"/>
          </a:xfrm>
          <a:custGeom>
            <a:avLst/>
            <a:gdLst/>
            <a:ahLst/>
            <a:cxnLst/>
            <a:rect l="l" t="t" r="r" b="b"/>
            <a:pathLst>
              <a:path w="4433848" h="3872923">
                <a:moveTo>
                  <a:pt x="0" y="0"/>
                </a:moveTo>
                <a:lnTo>
                  <a:pt x="4433848" y="0"/>
                </a:lnTo>
                <a:lnTo>
                  <a:pt x="4433848" y="3872923"/>
                </a:lnTo>
                <a:lnTo>
                  <a:pt x="0" y="3872923"/>
                </a:lnTo>
                <a:lnTo>
                  <a:pt x="0" y="0"/>
                </a:lnTo>
                <a:close/>
              </a:path>
            </a:pathLst>
          </a:custGeom>
          <a:blipFill>
            <a:blip r:embed="rId11"/>
            <a:stretch>
              <a:fillRect l="-13660" r="-8628"/>
            </a:stretch>
          </a:blipFill>
        </p:spPr>
        <p:txBody>
          <a:bodyPr/>
          <a:lstStyle/>
          <a:p>
            <a:endParaRPr lang="es-CO"/>
          </a:p>
        </p:txBody>
      </p:sp>
      <p:sp>
        <p:nvSpPr>
          <p:cNvPr id="8" name="Freeform 8"/>
          <p:cNvSpPr/>
          <p:nvPr/>
        </p:nvSpPr>
        <p:spPr>
          <a:xfrm>
            <a:off x="12861629" y="6809826"/>
            <a:ext cx="1251490" cy="965211"/>
          </a:xfrm>
          <a:custGeom>
            <a:avLst/>
            <a:gdLst/>
            <a:ahLst/>
            <a:cxnLst/>
            <a:rect l="l" t="t" r="r" b="b"/>
            <a:pathLst>
              <a:path w="1251490" h="965211">
                <a:moveTo>
                  <a:pt x="0" y="0"/>
                </a:moveTo>
                <a:lnTo>
                  <a:pt x="1251489" y="0"/>
                </a:lnTo>
                <a:lnTo>
                  <a:pt x="1251489" y="965211"/>
                </a:lnTo>
                <a:lnTo>
                  <a:pt x="0" y="9652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9" name="Freeform 9"/>
          <p:cNvSpPr/>
          <p:nvPr/>
        </p:nvSpPr>
        <p:spPr>
          <a:xfrm rot="-5400000">
            <a:off x="7018165" y="7139423"/>
            <a:ext cx="1652481" cy="910930"/>
          </a:xfrm>
          <a:custGeom>
            <a:avLst/>
            <a:gdLst/>
            <a:ahLst/>
            <a:cxnLst/>
            <a:rect l="l" t="t" r="r" b="b"/>
            <a:pathLst>
              <a:path w="1652481" h="910930">
                <a:moveTo>
                  <a:pt x="0" y="0"/>
                </a:moveTo>
                <a:lnTo>
                  <a:pt x="1652481" y="0"/>
                </a:lnTo>
                <a:lnTo>
                  <a:pt x="1652481" y="910930"/>
                </a:lnTo>
                <a:lnTo>
                  <a:pt x="0" y="910930"/>
                </a:lnTo>
                <a:lnTo>
                  <a:pt x="0" y="0"/>
                </a:lnTo>
                <a:close/>
              </a:path>
            </a:pathLst>
          </a:custGeom>
          <a:blipFill>
            <a:blip r:embed="rId14"/>
            <a:stretch>
              <a:fillRect/>
            </a:stretch>
          </a:blipFill>
        </p:spPr>
        <p:txBody>
          <a:bodyPr/>
          <a:lstStyle/>
          <a:p>
            <a:endParaRPr lang="es-CO"/>
          </a:p>
        </p:txBody>
      </p:sp>
      <p:sp>
        <p:nvSpPr>
          <p:cNvPr id="10" name="Freeform 10"/>
          <p:cNvSpPr/>
          <p:nvPr/>
        </p:nvSpPr>
        <p:spPr>
          <a:xfrm rot="-5400000">
            <a:off x="9600832" y="7139423"/>
            <a:ext cx="1652481" cy="910930"/>
          </a:xfrm>
          <a:custGeom>
            <a:avLst/>
            <a:gdLst/>
            <a:ahLst/>
            <a:cxnLst/>
            <a:rect l="l" t="t" r="r" b="b"/>
            <a:pathLst>
              <a:path w="1652481" h="910930">
                <a:moveTo>
                  <a:pt x="0" y="0"/>
                </a:moveTo>
                <a:lnTo>
                  <a:pt x="1652480" y="0"/>
                </a:lnTo>
                <a:lnTo>
                  <a:pt x="1652480" y="910930"/>
                </a:lnTo>
                <a:lnTo>
                  <a:pt x="0" y="910930"/>
                </a:lnTo>
                <a:lnTo>
                  <a:pt x="0" y="0"/>
                </a:lnTo>
                <a:close/>
              </a:path>
            </a:pathLst>
          </a:custGeom>
          <a:blipFill>
            <a:blip r:embed="rId14"/>
            <a:stretch>
              <a:fillRect/>
            </a:stretch>
          </a:blipFill>
        </p:spPr>
        <p:txBody>
          <a:bodyPr/>
          <a:lstStyle/>
          <a:p>
            <a:endParaRPr lang="es-CO"/>
          </a:p>
        </p:txBody>
      </p:sp>
      <p:sp>
        <p:nvSpPr>
          <p:cNvPr id="11" name="Freeform 11"/>
          <p:cNvSpPr/>
          <p:nvPr/>
        </p:nvSpPr>
        <p:spPr>
          <a:xfrm>
            <a:off x="-240576" y="-1593981"/>
            <a:ext cx="5245361" cy="5245361"/>
          </a:xfrm>
          <a:custGeom>
            <a:avLst/>
            <a:gdLst/>
            <a:ahLst/>
            <a:cxnLst/>
            <a:rect l="l" t="t" r="r" b="b"/>
            <a:pathLst>
              <a:path w="5245361" h="5245361">
                <a:moveTo>
                  <a:pt x="0" y="0"/>
                </a:moveTo>
                <a:lnTo>
                  <a:pt x="5245362" y="0"/>
                </a:lnTo>
                <a:lnTo>
                  <a:pt x="5245362" y="5245362"/>
                </a:lnTo>
                <a:lnTo>
                  <a:pt x="0" y="5245362"/>
                </a:lnTo>
                <a:lnTo>
                  <a:pt x="0" y="0"/>
                </a:lnTo>
                <a:close/>
              </a:path>
            </a:pathLst>
          </a:custGeom>
          <a:blipFill>
            <a:blip r:embed="rId15"/>
            <a:stretch>
              <a:fillRect/>
            </a:stretch>
          </a:blipFill>
        </p:spPr>
        <p:txBody>
          <a:bodyPr/>
          <a:lstStyle/>
          <a:p>
            <a:endParaRPr lang="es-CO"/>
          </a:p>
        </p:txBody>
      </p:sp>
      <p:sp>
        <p:nvSpPr>
          <p:cNvPr id="12" name="Freeform 12"/>
          <p:cNvSpPr/>
          <p:nvPr/>
        </p:nvSpPr>
        <p:spPr>
          <a:xfrm>
            <a:off x="3753296" y="6943235"/>
            <a:ext cx="1251490" cy="965211"/>
          </a:xfrm>
          <a:custGeom>
            <a:avLst/>
            <a:gdLst/>
            <a:ahLst/>
            <a:cxnLst/>
            <a:rect l="l" t="t" r="r" b="b"/>
            <a:pathLst>
              <a:path w="1251490" h="965211">
                <a:moveTo>
                  <a:pt x="0" y="0"/>
                </a:moveTo>
                <a:lnTo>
                  <a:pt x="1251490" y="0"/>
                </a:lnTo>
                <a:lnTo>
                  <a:pt x="1251490" y="965212"/>
                </a:lnTo>
                <a:lnTo>
                  <a:pt x="0" y="9652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13" name="Freeform 13"/>
          <p:cNvSpPr/>
          <p:nvPr/>
        </p:nvSpPr>
        <p:spPr>
          <a:xfrm>
            <a:off x="4649093" y="2149992"/>
            <a:ext cx="4244690" cy="3991288"/>
          </a:xfrm>
          <a:custGeom>
            <a:avLst/>
            <a:gdLst/>
            <a:ahLst/>
            <a:cxnLst/>
            <a:rect l="l" t="t" r="r" b="b"/>
            <a:pathLst>
              <a:path w="4244690" h="3991288">
                <a:moveTo>
                  <a:pt x="0" y="0"/>
                </a:moveTo>
                <a:lnTo>
                  <a:pt x="4244690" y="0"/>
                </a:lnTo>
                <a:lnTo>
                  <a:pt x="4244690" y="3991288"/>
                </a:lnTo>
                <a:lnTo>
                  <a:pt x="0" y="3991288"/>
                </a:lnTo>
                <a:lnTo>
                  <a:pt x="0" y="0"/>
                </a:lnTo>
                <a:close/>
              </a:path>
            </a:pathLst>
          </a:custGeom>
          <a:blipFill>
            <a:blip r:embed="rId9"/>
            <a:stretch>
              <a:fillRect l="-132642" r="-275628"/>
            </a:stretch>
          </a:blipFill>
        </p:spPr>
        <p:txBody>
          <a:bodyPr/>
          <a:lstStyle/>
          <a:p>
            <a:endParaRPr lang="es-CO"/>
          </a:p>
        </p:txBody>
      </p:sp>
      <p:sp>
        <p:nvSpPr>
          <p:cNvPr id="14" name="Freeform 14"/>
          <p:cNvSpPr/>
          <p:nvPr/>
        </p:nvSpPr>
        <p:spPr>
          <a:xfrm>
            <a:off x="7844406" y="2964376"/>
            <a:ext cx="700744" cy="1374008"/>
          </a:xfrm>
          <a:custGeom>
            <a:avLst/>
            <a:gdLst/>
            <a:ahLst/>
            <a:cxnLst/>
            <a:rect l="l" t="t" r="r" b="b"/>
            <a:pathLst>
              <a:path w="700744" h="1374008">
                <a:moveTo>
                  <a:pt x="0" y="0"/>
                </a:moveTo>
                <a:lnTo>
                  <a:pt x="700744" y="0"/>
                </a:lnTo>
                <a:lnTo>
                  <a:pt x="700744" y="1374009"/>
                </a:lnTo>
                <a:lnTo>
                  <a:pt x="0" y="13740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7" name="TextBox 17"/>
          <p:cNvSpPr txBox="1"/>
          <p:nvPr/>
        </p:nvSpPr>
        <p:spPr>
          <a:xfrm>
            <a:off x="5176524" y="9133835"/>
            <a:ext cx="7796814" cy="1144906"/>
          </a:xfrm>
          <a:prstGeom prst="rect">
            <a:avLst/>
          </a:prstGeom>
        </p:spPr>
        <p:txBody>
          <a:bodyPr lIns="0" tIns="0" rIns="0" bIns="0" rtlCol="0" anchor="t">
            <a:spAutoFit/>
          </a:bodyPr>
          <a:lstStyle/>
          <a:p>
            <a:pPr algn="ctr">
              <a:lnSpc>
                <a:spcPts val="4619"/>
              </a:lnSpc>
            </a:pPr>
            <a:r>
              <a:rPr lang="en-US" sz="3299">
                <a:solidFill>
                  <a:srgbClr val="000000"/>
                </a:solidFill>
                <a:latin typeface="Genty Sans"/>
                <a:ea typeface="Genty Sans"/>
                <a:cs typeface="Genty Sans"/>
                <a:sym typeface="Genty Sans"/>
              </a:rPr>
              <a:t>Identificación Correcta del paciente</a:t>
            </a:r>
          </a:p>
          <a:p>
            <a:pPr algn="ctr">
              <a:lnSpc>
                <a:spcPts val="4619"/>
              </a:lnSpc>
            </a:pPr>
            <a:endParaRPr lang="en-US" sz="3299">
              <a:solidFill>
                <a:srgbClr val="000000"/>
              </a:solidFill>
              <a:latin typeface="Genty Sans"/>
              <a:ea typeface="Genty Sans"/>
              <a:cs typeface="Genty Sans"/>
              <a:sym typeface="Genty Sans"/>
            </a:endParaRPr>
          </a:p>
        </p:txBody>
      </p:sp>
      <p:sp>
        <p:nvSpPr>
          <p:cNvPr id="18" name="TextBox 18"/>
          <p:cNvSpPr txBox="1"/>
          <p:nvPr/>
        </p:nvSpPr>
        <p:spPr>
          <a:xfrm>
            <a:off x="4776061" y="334892"/>
            <a:ext cx="13334207" cy="1492390"/>
          </a:xfrm>
          <a:prstGeom prst="rect">
            <a:avLst/>
          </a:prstGeom>
        </p:spPr>
        <p:txBody>
          <a:bodyPr lIns="0" tIns="0" rIns="0" bIns="0" rtlCol="0" anchor="t">
            <a:spAutoFit/>
          </a:bodyPr>
          <a:lstStyle/>
          <a:p>
            <a:pPr algn="ctr">
              <a:lnSpc>
                <a:spcPts val="3848"/>
              </a:lnSpc>
            </a:pPr>
            <a:r>
              <a:rPr lang="en-US" sz="4183" spc="-347">
                <a:solidFill>
                  <a:srgbClr val="022033"/>
                </a:solidFill>
                <a:latin typeface="Genty Sans"/>
                <a:ea typeface="Genty Sans"/>
                <a:cs typeface="Genty Sans"/>
                <a:sym typeface="Genty Sans"/>
              </a:rPr>
              <a:t>EL TALENTO HUMANO DE LA UNIDAD ONCOLÓGICA SURCOLOMBIANA S.A.S LE PREGUNTA SU NOMBRE COMPLETO Y NUMERO DE IDENTIFICACIÓN DURANTE:</a:t>
            </a:r>
          </a:p>
        </p:txBody>
      </p:sp>
      <p:sp>
        <p:nvSpPr>
          <p:cNvPr id="19" name="TextBox 19"/>
          <p:cNvSpPr txBox="1"/>
          <p:nvPr/>
        </p:nvSpPr>
        <p:spPr>
          <a:xfrm>
            <a:off x="4776061" y="4927207"/>
            <a:ext cx="928092" cy="664001"/>
          </a:xfrm>
          <a:prstGeom prst="rect">
            <a:avLst/>
          </a:prstGeom>
        </p:spPr>
        <p:txBody>
          <a:bodyPr lIns="0" tIns="0" rIns="0" bIns="0" rtlCol="0" anchor="t">
            <a:spAutoFit/>
          </a:bodyPr>
          <a:lstStyle/>
          <a:p>
            <a:pPr algn="ctr">
              <a:lnSpc>
                <a:spcPts val="5401"/>
              </a:lnSpc>
            </a:pPr>
            <a:r>
              <a:rPr lang="en-US" sz="3858">
                <a:solidFill>
                  <a:srgbClr val="C60C0C"/>
                </a:solidFill>
                <a:latin typeface="Abril Fatface"/>
                <a:ea typeface="Abril Fatface"/>
                <a:cs typeface="Abril Fatface"/>
                <a:sym typeface="Abril Fatface"/>
              </a:rPr>
              <a:t>97%</a:t>
            </a:r>
          </a:p>
        </p:txBody>
      </p:sp>
      <p:sp>
        <p:nvSpPr>
          <p:cNvPr id="20" name="TextBox 20"/>
          <p:cNvSpPr txBox="1"/>
          <p:nvPr/>
        </p:nvSpPr>
        <p:spPr>
          <a:xfrm>
            <a:off x="9226801" y="5267497"/>
            <a:ext cx="1552373" cy="647421"/>
          </a:xfrm>
          <a:prstGeom prst="rect">
            <a:avLst/>
          </a:prstGeom>
        </p:spPr>
        <p:txBody>
          <a:bodyPr wrap="square" lIns="0" tIns="0" rIns="0" bIns="0" rtlCol="0" anchor="t">
            <a:spAutoFit/>
          </a:bodyPr>
          <a:lstStyle/>
          <a:p>
            <a:pPr algn="ctr">
              <a:lnSpc>
                <a:spcPts val="5401"/>
              </a:lnSpc>
            </a:pPr>
            <a:r>
              <a:rPr lang="en-US" sz="3858" dirty="0">
                <a:solidFill>
                  <a:srgbClr val="C60C0C"/>
                </a:solidFill>
                <a:latin typeface="Abril Fatface"/>
                <a:ea typeface="Abril Fatface"/>
                <a:cs typeface="Abril Fatface"/>
                <a:sym typeface="Abril Fatface"/>
              </a:rPr>
              <a:t>100%</a:t>
            </a:r>
          </a:p>
        </p:txBody>
      </p:sp>
      <p:sp>
        <p:nvSpPr>
          <p:cNvPr id="24" name="Freeform 12">
            <a:extLst>
              <a:ext uri="{FF2B5EF4-FFF2-40B4-BE49-F238E27FC236}">
                <a16:creationId xmlns:a16="http://schemas.microsoft.com/office/drawing/2014/main" id="{C95F3DE4-8A73-76E7-1C79-8486E39DAB16}"/>
              </a:ext>
            </a:extLst>
          </p:cNvPr>
          <p:cNvSpPr/>
          <p:nvPr/>
        </p:nvSpPr>
        <p:spPr>
          <a:xfrm>
            <a:off x="12168938" y="3651380"/>
            <a:ext cx="345099" cy="1006986"/>
          </a:xfrm>
          <a:custGeom>
            <a:avLst/>
            <a:gdLst/>
            <a:ahLst/>
            <a:cxnLst/>
            <a:rect l="l" t="t" r="r" b="b"/>
            <a:pathLst>
              <a:path w="690197" h="1865398">
                <a:moveTo>
                  <a:pt x="0" y="0"/>
                </a:moveTo>
                <a:lnTo>
                  <a:pt x="690197" y="0"/>
                </a:lnTo>
                <a:lnTo>
                  <a:pt x="690197" y="1865398"/>
                </a:lnTo>
                <a:lnTo>
                  <a:pt x="0" y="18653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167659" y="3642054"/>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1904939">
            <a:off x="-36253" y="8807559"/>
            <a:ext cx="1660420" cy="1440415"/>
          </a:xfrm>
          <a:custGeom>
            <a:avLst/>
            <a:gdLst/>
            <a:ahLst/>
            <a:cxnLst/>
            <a:rect l="l" t="t" r="r" b="b"/>
            <a:pathLst>
              <a:path w="1660420" h="1440415">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290994" y="-1009042"/>
            <a:ext cx="4369495" cy="4369495"/>
          </a:xfrm>
          <a:custGeom>
            <a:avLst/>
            <a:gdLst/>
            <a:ahLst/>
            <a:cxnLst/>
            <a:rect l="l" t="t" r="r" b="b"/>
            <a:pathLst>
              <a:path w="4369495" h="4369495">
                <a:moveTo>
                  <a:pt x="0" y="0"/>
                </a:moveTo>
                <a:lnTo>
                  <a:pt x="4369495" y="0"/>
                </a:lnTo>
                <a:lnTo>
                  <a:pt x="4369495" y="4369495"/>
                </a:lnTo>
                <a:lnTo>
                  <a:pt x="0" y="4369495"/>
                </a:lnTo>
                <a:lnTo>
                  <a:pt x="0" y="0"/>
                </a:lnTo>
                <a:close/>
              </a:path>
            </a:pathLst>
          </a:custGeom>
          <a:blipFill>
            <a:blip r:embed="rId10"/>
            <a:stretch>
              <a:fillRect/>
            </a:stretch>
          </a:blipFill>
        </p:spPr>
        <p:txBody>
          <a:bodyPr/>
          <a:lstStyle/>
          <a:p>
            <a:endParaRPr lang="es-CO"/>
          </a:p>
        </p:txBody>
      </p:sp>
      <p:sp>
        <p:nvSpPr>
          <p:cNvPr id="7" name="Freeform 7"/>
          <p:cNvSpPr/>
          <p:nvPr/>
        </p:nvSpPr>
        <p:spPr>
          <a:xfrm>
            <a:off x="291521" y="2064517"/>
            <a:ext cx="17704958" cy="7686881"/>
          </a:xfrm>
          <a:custGeom>
            <a:avLst/>
            <a:gdLst/>
            <a:ahLst/>
            <a:cxnLst/>
            <a:rect l="l" t="t" r="r" b="b"/>
            <a:pathLst>
              <a:path w="17704958" h="7686881">
                <a:moveTo>
                  <a:pt x="0" y="0"/>
                </a:moveTo>
                <a:lnTo>
                  <a:pt x="17704958" y="0"/>
                </a:lnTo>
                <a:lnTo>
                  <a:pt x="17704958" y="7686881"/>
                </a:lnTo>
                <a:lnTo>
                  <a:pt x="0" y="7686881"/>
                </a:lnTo>
                <a:lnTo>
                  <a:pt x="0" y="0"/>
                </a:lnTo>
                <a:close/>
              </a:path>
            </a:pathLst>
          </a:custGeom>
          <a:blipFill>
            <a:blip r:embed="rId11"/>
            <a:stretch>
              <a:fillRect l="-428" r="-1428"/>
            </a:stretch>
          </a:blipFill>
        </p:spPr>
        <p:txBody>
          <a:bodyPr/>
          <a:lstStyle/>
          <a:p>
            <a:endParaRPr lang="es-CO"/>
          </a:p>
        </p:txBody>
      </p:sp>
      <p:sp>
        <p:nvSpPr>
          <p:cNvPr id="8" name="Freeform 8"/>
          <p:cNvSpPr/>
          <p:nvPr/>
        </p:nvSpPr>
        <p:spPr>
          <a:xfrm>
            <a:off x="7728663" y="4176638"/>
            <a:ext cx="2244822" cy="1731319"/>
          </a:xfrm>
          <a:custGeom>
            <a:avLst/>
            <a:gdLst/>
            <a:ahLst/>
            <a:cxnLst/>
            <a:rect l="l" t="t" r="r" b="b"/>
            <a:pathLst>
              <a:path w="2244822" h="1731319">
                <a:moveTo>
                  <a:pt x="0" y="0"/>
                </a:moveTo>
                <a:lnTo>
                  <a:pt x="2244822" y="0"/>
                </a:lnTo>
                <a:lnTo>
                  <a:pt x="2244822" y="1731319"/>
                </a:lnTo>
                <a:lnTo>
                  <a:pt x="0" y="17313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9" name="TextBox 9"/>
          <p:cNvSpPr txBox="1"/>
          <p:nvPr/>
        </p:nvSpPr>
        <p:spPr>
          <a:xfrm>
            <a:off x="3561803" y="609672"/>
            <a:ext cx="10578542" cy="1047606"/>
          </a:xfrm>
          <a:prstGeom prst="rect">
            <a:avLst/>
          </a:prstGeom>
        </p:spPr>
        <p:txBody>
          <a:bodyPr lIns="0" tIns="0" rIns="0" bIns="0" rtlCol="0" anchor="t">
            <a:spAutoFit/>
          </a:bodyPr>
          <a:lstStyle/>
          <a:p>
            <a:pPr algn="ctr">
              <a:lnSpc>
                <a:spcPts val="7600"/>
              </a:lnSpc>
            </a:pPr>
            <a:r>
              <a:rPr lang="en-US" sz="8260" spc="-685">
                <a:solidFill>
                  <a:srgbClr val="022033"/>
                </a:solidFill>
                <a:latin typeface="Genty Sans"/>
                <a:ea typeface="Genty Sans"/>
                <a:cs typeface="Genty Sans"/>
                <a:sym typeface="Genty Sans"/>
              </a:rPr>
              <a:t>ATENCIÓN Y CAIDAS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618697" y="3888291"/>
            <a:ext cx="8963034" cy="10740019"/>
          </a:xfrm>
          <a:custGeom>
            <a:avLst/>
            <a:gdLst/>
            <a:ahLst/>
            <a:cxnLst/>
            <a:rect l="l" t="t" r="r" b="b"/>
            <a:pathLst>
              <a:path w="8963034" h="10740019">
                <a:moveTo>
                  <a:pt x="0" y="0"/>
                </a:moveTo>
                <a:lnTo>
                  <a:pt x="8963033" y="0"/>
                </a:lnTo>
                <a:lnTo>
                  <a:pt x="8963033" y="10740018"/>
                </a:lnTo>
                <a:lnTo>
                  <a:pt x="0" y="10740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1904939">
            <a:off x="-36253" y="8807559"/>
            <a:ext cx="1660420" cy="1440415"/>
          </a:xfrm>
          <a:custGeom>
            <a:avLst/>
            <a:gdLst/>
            <a:ahLst/>
            <a:cxnLst/>
            <a:rect l="l" t="t" r="r" b="b"/>
            <a:pathLst>
              <a:path w="1660420" h="1440415">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290994" y="-1009042"/>
            <a:ext cx="3559870" cy="3559870"/>
          </a:xfrm>
          <a:custGeom>
            <a:avLst/>
            <a:gdLst/>
            <a:ahLst/>
            <a:cxnLst/>
            <a:rect l="l" t="t" r="r" b="b"/>
            <a:pathLst>
              <a:path w="3559870" h="3559870">
                <a:moveTo>
                  <a:pt x="0" y="0"/>
                </a:moveTo>
                <a:lnTo>
                  <a:pt x="3559870" y="0"/>
                </a:lnTo>
                <a:lnTo>
                  <a:pt x="3559870" y="3559870"/>
                </a:lnTo>
                <a:lnTo>
                  <a:pt x="0" y="3559870"/>
                </a:lnTo>
                <a:lnTo>
                  <a:pt x="0" y="0"/>
                </a:lnTo>
                <a:close/>
              </a:path>
            </a:pathLst>
          </a:custGeom>
          <a:blipFill>
            <a:blip r:embed="rId10"/>
            <a:stretch>
              <a:fillRect/>
            </a:stretch>
          </a:blipFill>
        </p:spPr>
        <p:txBody>
          <a:bodyPr/>
          <a:lstStyle/>
          <a:p>
            <a:endParaRPr lang="es-CO"/>
          </a:p>
        </p:txBody>
      </p:sp>
      <p:sp>
        <p:nvSpPr>
          <p:cNvPr id="7" name="Freeform 7"/>
          <p:cNvSpPr/>
          <p:nvPr/>
        </p:nvSpPr>
        <p:spPr>
          <a:xfrm>
            <a:off x="15206223" y="0"/>
            <a:ext cx="2053077" cy="2084342"/>
          </a:xfrm>
          <a:custGeom>
            <a:avLst/>
            <a:gdLst/>
            <a:ahLst/>
            <a:cxnLst/>
            <a:rect l="l" t="t" r="r" b="b"/>
            <a:pathLst>
              <a:path w="2053077" h="2084342">
                <a:moveTo>
                  <a:pt x="0" y="0"/>
                </a:moveTo>
                <a:lnTo>
                  <a:pt x="2053077" y="0"/>
                </a:lnTo>
                <a:lnTo>
                  <a:pt x="2053077" y="2084342"/>
                </a:lnTo>
                <a:lnTo>
                  <a:pt x="0" y="2084342"/>
                </a:lnTo>
                <a:lnTo>
                  <a:pt x="0" y="0"/>
                </a:lnTo>
                <a:close/>
              </a:path>
            </a:pathLst>
          </a:custGeom>
          <a:blipFill>
            <a:blip r:embed="rId11"/>
            <a:stretch>
              <a:fillRect/>
            </a:stretch>
          </a:blipFill>
        </p:spPr>
        <p:txBody>
          <a:bodyPr/>
          <a:lstStyle/>
          <a:p>
            <a:endParaRPr lang="es-CO"/>
          </a:p>
        </p:txBody>
      </p:sp>
      <p:sp>
        <p:nvSpPr>
          <p:cNvPr id="8" name="Freeform 8"/>
          <p:cNvSpPr/>
          <p:nvPr/>
        </p:nvSpPr>
        <p:spPr>
          <a:xfrm>
            <a:off x="474409" y="1835070"/>
            <a:ext cx="6177058" cy="6616861"/>
          </a:xfrm>
          <a:custGeom>
            <a:avLst/>
            <a:gdLst/>
            <a:ahLst/>
            <a:cxnLst/>
            <a:rect l="l" t="t" r="r" b="b"/>
            <a:pathLst>
              <a:path w="6177058" h="6616861">
                <a:moveTo>
                  <a:pt x="0" y="0"/>
                </a:moveTo>
                <a:lnTo>
                  <a:pt x="6177057" y="0"/>
                </a:lnTo>
                <a:lnTo>
                  <a:pt x="6177057" y="6616860"/>
                </a:lnTo>
                <a:lnTo>
                  <a:pt x="0" y="6616860"/>
                </a:lnTo>
                <a:lnTo>
                  <a:pt x="0" y="0"/>
                </a:lnTo>
                <a:close/>
              </a:path>
            </a:pathLst>
          </a:custGeom>
          <a:blipFill>
            <a:blip r:embed="rId12"/>
            <a:stretch>
              <a:fillRect l="-4229" r="-330775"/>
            </a:stretch>
          </a:blipFill>
        </p:spPr>
        <p:txBody>
          <a:bodyPr/>
          <a:lstStyle/>
          <a:p>
            <a:endParaRPr lang="es-CO"/>
          </a:p>
        </p:txBody>
      </p:sp>
      <p:sp>
        <p:nvSpPr>
          <p:cNvPr id="9" name="Freeform 9"/>
          <p:cNvSpPr/>
          <p:nvPr/>
        </p:nvSpPr>
        <p:spPr>
          <a:xfrm>
            <a:off x="6651466" y="2550828"/>
            <a:ext cx="1496723" cy="2934750"/>
          </a:xfrm>
          <a:custGeom>
            <a:avLst/>
            <a:gdLst/>
            <a:ahLst/>
            <a:cxnLst/>
            <a:rect l="l" t="t" r="r" b="b"/>
            <a:pathLst>
              <a:path w="1496723" h="2934750">
                <a:moveTo>
                  <a:pt x="0" y="0"/>
                </a:moveTo>
                <a:lnTo>
                  <a:pt x="1496723" y="0"/>
                </a:lnTo>
                <a:lnTo>
                  <a:pt x="1496723" y="2934750"/>
                </a:lnTo>
                <a:lnTo>
                  <a:pt x="0" y="29347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10" name="Freeform 10"/>
          <p:cNvSpPr/>
          <p:nvPr/>
        </p:nvSpPr>
        <p:spPr>
          <a:xfrm>
            <a:off x="8882319" y="3023847"/>
            <a:ext cx="6565993" cy="6483055"/>
          </a:xfrm>
          <a:custGeom>
            <a:avLst/>
            <a:gdLst/>
            <a:ahLst/>
            <a:cxnLst/>
            <a:rect l="l" t="t" r="r" b="b"/>
            <a:pathLst>
              <a:path w="6565993" h="6483055">
                <a:moveTo>
                  <a:pt x="0" y="0"/>
                </a:moveTo>
                <a:lnTo>
                  <a:pt x="6565992" y="0"/>
                </a:lnTo>
                <a:lnTo>
                  <a:pt x="6565992" y="6483056"/>
                </a:lnTo>
                <a:lnTo>
                  <a:pt x="0" y="6483056"/>
                </a:lnTo>
                <a:lnTo>
                  <a:pt x="0" y="0"/>
                </a:lnTo>
                <a:close/>
              </a:path>
            </a:pathLst>
          </a:custGeom>
          <a:blipFill>
            <a:blip r:embed="rId12"/>
            <a:stretch>
              <a:fillRect l="-100480" r="-200480"/>
            </a:stretch>
          </a:blipFill>
        </p:spPr>
        <p:txBody>
          <a:bodyPr/>
          <a:lstStyle/>
          <a:p>
            <a:endParaRPr lang="es-CO"/>
          </a:p>
        </p:txBody>
      </p:sp>
      <p:sp>
        <p:nvSpPr>
          <p:cNvPr id="11" name="Freeform 11"/>
          <p:cNvSpPr/>
          <p:nvPr/>
        </p:nvSpPr>
        <p:spPr>
          <a:xfrm>
            <a:off x="14153507" y="5632195"/>
            <a:ext cx="1146550" cy="1989675"/>
          </a:xfrm>
          <a:custGeom>
            <a:avLst/>
            <a:gdLst/>
            <a:ahLst/>
            <a:cxnLst/>
            <a:rect l="l" t="t" r="r" b="b"/>
            <a:pathLst>
              <a:path w="1146550" h="1989675">
                <a:moveTo>
                  <a:pt x="0" y="0"/>
                </a:moveTo>
                <a:lnTo>
                  <a:pt x="1146550" y="0"/>
                </a:lnTo>
                <a:lnTo>
                  <a:pt x="1146550" y="1989674"/>
                </a:lnTo>
                <a:lnTo>
                  <a:pt x="0" y="19896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O"/>
          </a:p>
        </p:txBody>
      </p:sp>
      <p:sp>
        <p:nvSpPr>
          <p:cNvPr id="12" name="TextBox 12"/>
          <p:cNvSpPr txBox="1"/>
          <p:nvPr/>
        </p:nvSpPr>
        <p:spPr>
          <a:xfrm>
            <a:off x="6853384" y="5517895"/>
            <a:ext cx="1294805" cy="930062"/>
          </a:xfrm>
          <a:prstGeom prst="rect">
            <a:avLst/>
          </a:prstGeom>
        </p:spPr>
        <p:txBody>
          <a:bodyPr lIns="0" tIns="0" rIns="0" bIns="0" rtlCol="0" anchor="t">
            <a:spAutoFit/>
          </a:bodyPr>
          <a:lstStyle/>
          <a:p>
            <a:pPr algn="ctr">
              <a:lnSpc>
                <a:spcPts val="7536"/>
              </a:lnSpc>
            </a:pPr>
            <a:r>
              <a:rPr lang="en-US" sz="5383">
                <a:solidFill>
                  <a:srgbClr val="ED0606"/>
                </a:solidFill>
                <a:latin typeface="Abril Fatface"/>
                <a:ea typeface="Abril Fatface"/>
                <a:cs typeface="Abril Fatface"/>
                <a:sym typeface="Abril Fatface"/>
              </a:rPr>
              <a:t>97%</a:t>
            </a:r>
          </a:p>
        </p:txBody>
      </p:sp>
      <p:sp>
        <p:nvSpPr>
          <p:cNvPr id="13" name="TextBox 13"/>
          <p:cNvSpPr txBox="1"/>
          <p:nvPr/>
        </p:nvSpPr>
        <p:spPr>
          <a:xfrm>
            <a:off x="474409" y="7888049"/>
            <a:ext cx="4043178" cy="563881"/>
          </a:xfrm>
          <a:prstGeom prst="rect">
            <a:avLst/>
          </a:prstGeom>
        </p:spPr>
        <p:txBody>
          <a:bodyPr lIns="0" tIns="0" rIns="0" bIns="0" rtlCol="0" anchor="t">
            <a:spAutoFit/>
          </a:bodyPr>
          <a:lstStyle/>
          <a:p>
            <a:pPr algn="ctr">
              <a:lnSpc>
                <a:spcPts val="4619"/>
              </a:lnSpc>
            </a:pPr>
            <a:r>
              <a:rPr lang="en-US" sz="3299">
                <a:solidFill>
                  <a:srgbClr val="000000"/>
                </a:solidFill>
                <a:latin typeface="Genty Sans"/>
                <a:ea typeface="Genty Sans"/>
                <a:cs typeface="Genty Sans"/>
                <a:sym typeface="Genty Sans"/>
              </a:rPr>
              <a:t>lavado de manos</a:t>
            </a:r>
          </a:p>
        </p:txBody>
      </p:sp>
      <p:sp>
        <p:nvSpPr>
          <p:cNvPr id="14" name="TextBox 14"/>
          <p:cNvSpPr txBox="1"/>
          <p:nvPr/>
        </p:nvSpPr>
        <p:spPr>
          <a:xfrm>
            <a:off x="8806366" y="8943022"/>
            <a:ext cx="3358950" cy="563881"/>
          </a:xfrm>
          <a:prstGeom prst="rect">
            <a:avLst/>
          </a:prstGeom>
        </p:spPr>
        <p:txBody>
          <a:bodyPr lIns="0" tIns="0" rIns="0" bIns="0" rtlCol="0" anchor="t">
            <a:spAutoFit/>
          </a:bodyPr>
          <a:lstStyle/>
          <a:p>
            <a:pPr algn="ctr">
              <a:lnSpc>
                <a:spcPts val="4619"/>
              </a:lnSpc>
            </a:pPr>
            <a:r>
              <a:rPr lang="en-US" sz="3299">
                <a:solidFill>
                  <a:srgbClr val="000000"/>
                </a:solidFill>
                <a:latin typeface="Genty Sans"/>
                <a:ea typeface="Genty Sans"/>
                <a:cs typeface="Genty Sans"/>
                <a:sym typeface="Genty Sans"/>
              </a:rPr>
              <a:t>EDUCACIÓN</a:t>
            </a:r>
          </a:p>
        </p:txBody>
      </p:sp>
      <p:sp>
        <p:nvSpPr>
          <p:cNvPr id="15" name="TextBox 15"/>
          <p:cNvSpPr txBox="1"/>
          <p:nvPr/>
        </p:nvSpPr>
        <p:spPr>
          <a:xfrm>
            <a:off x="14153507" y="4555517"/>
            <a:ext cx="1294805" cy="930062"/>
          </a:xfrm>
          <a:prstGeom prst="rect">
            <a:avLst/>
          </a:prstGeom>
        </p:spPr>
        <p:txBody>
          <a:bodyPr lIns="0" tIns="0" rIns="0" bIns="0" rtlCol="0" anchor="t">
            <a:spAutoFit/>
          </a:bodyPr>
          <a:lstStyle/>
          <a:p>
            <a:pPr algn="ctr">
              <a:lnSpc>
                <a:spcPts val="7536"/>
              </a:lnSpc>
            </a:pPr>
            <a:r>
              <a:rPr lang="en-US" sz="5383">
                <a:solidFill>
                  <a:srgbClr val="2F900C"/>
                </a:solidFill>
                <a:latin typeface="Abril Fatface"/>
                <a:ea typeface="Abril Fatface"/>
                <a:cs typeface="Abril Fatface"/>
                <a:sym typeface="Abril Fatface"/>
              </a:rPr>
              <a:t>97%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167659" y="3642054"/>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290994" y="-1009042"/>
            <a:ext cx="3559870" cy="3559870"/>
          </a:xfrm>
          <a:custGeom>
            <a:avLst/>
            <a:gdLst/>
            <a:ahLst/>
            <a:cxnLst/>
            <a:rect l="l" t="t" r="r" b="b"/>
            <a:pathLst>
              <a:path w="3559870" h="3559870">
                <a:moveTo>
                  <a:pt x="0" y="0"/>
                </a:moveTo>
                <a:lnTo>
                  <a:pt x="3559870" y="0"/>
                </a:lnTo>
                <a:lnTo>
                  <a:pt x="3559870" y="3559870"/>
                </a:lnTo>
                <a:lnTo>
                  <a:pt x="0" y="3559870"/>
                </a:lnTo>
                <a:lnTo>
                  <a:pt x="0" y="0"/>
                </a:lnTo>
                <a:close/>
              </a:path>
            </a:pathLst>
          </a:custGeom>
          <a:blipFill>
            <a:blip r:embed="rId8"/>
            <a:stretch>
              <a:fillRect/>
            </a:stretch>
          </a:blipFill>
        </p:spPr>
        <p:txBody>
          <a:bodyPr/>
          <a:lstStyle/>
          <a:p>
            <a:endParaRPr lang="es-CO"/>
          </a:p>
        </p:txBody>
      </p:sp>
      <p:sp>
        <p:nvSpPr>
          <p:cNvPr id="6" name="Freeform 6"/>
          <p:cNvSpPr/>
          <p:nvPr/>
        </p:nvSpPr>
        <p:spPr>
          <a:xfrm>
            <a:off x="17606042" y="5143500"/>
            <a:ext cx="681958" cy="1124879"/>
          </a:xfrm>
          <a:custGeom>
            <a:avLst/>
            <a:gdLst/>
            <a:ahLst/>
            <a:cxnLst/>
            <a:rect l="l" t="t" r="r" b="b"/>
            <a:pathLst>
              <a:path w="681958" h="1124879">
                <a:moveTo>
                  <a:pt x="0" y="0"/>
                </a:moveTo>
                <a:lnTo>
                  <a:pt x="681958" y="0"/>
                </a:lnTo>
                <a:lnTo>
                  <a:pt x="681958" y="1124879"/>
                </a:lnTo>
                <a:lnTo>
                  <a:pt x="0" y="1124879"/>
                </a:lnTo>
                <a:lnTo>
                  <a:pt x="0" y="0"/>
                </a:lnTo>
                <a:close/>
              </a:path>
            </a:pathLst>
          </a:custGeom>
          <a:blipFill>
            <a:blip r:embed="rId9"/>
            <a:stretch>
              <a:fillRect/>
            </a:stretch>
          </a:blipFill>
        </p:spPr>
        <p:txBody>
          <a:bodyPr/>
          <a:lstStyle/>
          <a:p>
            <a:endParaRPr lang="es-CO"/>
          </a:p>
        </p:txBody>
      </p:sp>
      <p:sp>
        <p:nvSpPr>
          <p:cNvPr id="7" name="Freeform 7"/>
          <p:cNvSpPr/>
          <p:nvPr/>
        </p:nvSpPr>
        <p:spPr>
          <a:xfrm>
            <a:off x="15039617" y="-190776"/>
            <a:ext cx="2327871" cy="2741604"/>
          </a:xfrm>
          <a:custGeom>
            <a:avLst/>
            <a:gdLst/>
            <a:ahLst/>
            <a:cxnLst/>
            <a:rect l="l" t="t" r="r" b="b"/>
            <a:pathLst>
              <a:path w="2327871" h="2741604">
                <a:moveTo>
                  <a:pt x="0" y="0"/>
                </a:moveTo>
                <a:lnTo>
                  <a:pt x="2327871" y="0"/>
                </a:lnTo>
                <a:lnTo>
                  <a:pt x="2327871" y="2741604"/>
                </a:lnTo>
                <a:lnTo>
                  <a:pt x="0" y="27416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8" name="Freeform 8"/>
          <p:cNvSpPr/>
          <p:nvPr/>
        </p:nvSpPr>
        <p:spPr>
          <a:xfrm>
            <a:off x="676173" y="5098270"/>
            <a:ext cx="1106465" cy="1150389"/>
          </a:xfrm>
          <a:custGeom>
            <a:avLst/>
            <a:gdLst/>
            <a:ahLst/>
            <a:cxnLst/>
            <a:rect l="l" t="t" r="r" b="b"/>
            <a:pathLst>
              <a:path w="1106465" h="1150389">
                <a:moveTo>
                  <a:pt x="0" y="0"/>
                </a:moveTo>
                <a:lnTo>
                  <a:pt x="1106465" y="0"/>
                </a:lnTo>
                <a:lnTo>
                  <a:pt x="1106465" y="1150390"/>
                </a:lnTo>
                <a:lnTo>
                  <a:pt x="0" y="11503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9" name="Freeform 9"/>
          <p:cNvSpPr/>
          <p:nvPr/>
        </p:nvSpPr>
        <p:spPr>
          <a:xfrm>
            <a:off x="3500084" y="1985533"/>
            <a:ext cx="3151680" cy="2749840"/>
          </a:xfrm>
          <a:custGeom>
            <a:avLst/>
            <a:gdLst/>
            <a:ahLst/>
            <a:cxnLst/>
            <a:rect l="l" t="t" r="r" b="b"/>
            <a:pathLst>
              <a:path w="3151680" h="2749840">
                <a:moveTo>
                  <a:pt x="0" y="0"/>
                </a:moveTo>
                <a:lnTo>
                  <a:pt x="3151680" y="0"/>
                </a:lnTo>
                <a:lnTo>
                  <a:pt x="3151680" y="2749840"/>
                </a:lnTo>
                <a:lnTo>
                  <a:pt x="0" y="2749840"/>
                </a:lnTo>
                <a:lnTo>
                  <a:pt x="0" y="0"/>
                </a:lnTo>
                <a:close/>
              </a:path>
            </a:pathLst>
          </a:custGeom>
          <a:blipFill>
            <a:blip r:embed="rId14"/>
            <a:stretch>
              <a:fillRect/>
            </a:stretch>
          </a:blipFill>
        </p:spPr>
        <p:txBody>
          <a:bodyPr/>
          <a:lstStyle/>
          <a:p>
            <a:endParaRPr lang="es-CO"/>
          </a:p>
        </p:txBody>
      </p:sp>
      <p:sp>
        <p:nvSpPr>
          <p:cNvPr id="10" name="Freeform 10"/>
          <p:cNvSpPr/>
          <p:nvPr/>
        </p:nvSpPr>
        <p:spPr>
          <a:xfrm>
            <a:off x="242020" y="6376441"/>
            <a:ext cx="5271624" cy="3380374"/>
          </a:xfrm>
          <a:custGeom>
            <a:avLst/>
            <a:gdLst/>
            <a:ahLst/>
            <a:cxnLst/>
            <a:rect l="l" t="t" r="r" b="b"/>
            <a:pathLst>
              <a:path w="5271624" h="3380374">
                <a:moveTo>
                  <a:pt x="0" y="0"/>
                </a:moveTo>
                <a:lnTo>
                  <a:pt x="5271623" y="0"/>
                </a:lnTo>
                <a:lnTo>
                  <a:pt x="5271623" y="3380374"/>
                </a:lnTo>
                <a:lnTo>
                  <a:pt x="0" y="3380374"/>
                </a:lnTo>
                <a:lnTo>
                  <a:pt x="0" y="0"/>
                </a:lnTo>
                <a:close/>
              </a:path>
            </a:pathLst>
          </a:custGeom>
          <a:blipFill>
            <a:blip r:embed="rId15"/>
            <a:stretch>
              <a:fillRect l="-12880" r="-325573"/>
            </a:stretch>
          </a:blipFill>
        </p:spPr>
        <p:txBody>
          <a:bodyPr/>
          <a:lstStyle/>
          <a:p>
            <a:endParaRPr lang="es-CO"/>
          </a:p>
        </p:txBody>
      </p:sp>
      <p:sp>
        <p:nvSpPr>
          <p:cNvPr id="11" name="Freeform 11"/>
          <p:cNvSpPr/>
          <p:nvPr/>
        </p:nvSpPr>
        <p:spPr>
          <a:xfrm>
            <a:off x="443007" y="8354868"/>
            <a:ext cx="1171386" cy="903432"/>
          </a:xfrm>
          <a:custGeom>
            <a:avLst/>
            <a:gdLst/>
            <a:ahLst/>
            <a:cxnLst/>
            <a:rect l="l" t="t" r="r" b="b"/>
            <a:pathLst>
              <a:path w="1171386" h="903432">
                <a:moveTo>
                  <a:pt x="0" y="0"/>
                </a:moveTo>
                <a:lnTo>
                  <a:pt x="1171386" y="0"/>
                </a:lnTo>
                <a:lnTo>
                  <a:pt x="1171386" y="903432"/>
                </a:lnTo>
                <a:lnTo>
                  <a:pt x="0" y="903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2" name="Freeform 12"/>
          <p:cNvSpPr/>
          <p:nvPr/>
        </p:nvSpPr>
        <p:spPr>
          <a:xfrm>
            <a:off x="7343766" y="299457"/>
            <a:ext cx="4633433" cy="4844043"/>
          </a:xfrm>
          <a:custGeom>
            <a:avLst/>
            <a:gdLst/>
            <a:ahLst/>
            <a:cxnLst/>
            <a:rect l="l" t="t" r="r" b="b"/>
            <a:pathLst>
              <a:path w="4633433" h="4844043">
                <a:moveTo>
                  <a:pt x="0" y="0"/>
                </a:moveTo>
                <a:lnTo>
                  <a:pt x="4633433" y="0"/>
                </a:lnTo>
                <a:lnTo>
                  <a:pt x="4633433" y="4844043"/>
                </a:lnTo>
                <a:lnTo>
                  <a:pt x="0" y="4844043"/>
                </a:lnTo>
                <a:lnTo>
                  <a:pt x="0" y="0"/>
                </a:lnTo>
                <a:close/>
              </a:path>
            </a:pathLst>
          </a:custGeom>
          <a:blipFill>
            <a:blip r:embed="rId18"/>
            <a:stretch>
              <a:fillRect/>
            </a:stretch>
          </a:blipFill>
        </p:spPr>
        <p:txBody>
          <a:bodyPr/>
          <a:lstStyle/>
          <a:p>
            <a:endParaRPr lang="es-CO"/>
          </a:p>
        </p:txBody>
      </p:sp>
      <p:sp>
        <p:nvSpPr>
          <p:cNvPr id="13" name="Freeform 13"/>
          <p:cNvSpPr/>
          <p:nvPr/>
        </p:nvSpPr>
        <p:spPr>
          <a:xfrm>
            <a:off x="5767431" y="6446193"/>
            <a:ext cx="6525996" cy="3250446"/>
          </a:xfrm>
          <a:custGeom>
            <a:avLst/>
            <a:gdLst/>
            <a:ahLst/>
            <a:cxnLst/>
            <a:rect l="l" t="t" r="r" b="b"/>
            <a:pathLst>
              <a:path w="6525996" h="3250446">
                <a:moveTo>
                  <a:pt x="0" y="0"/>
                </a:moveTo>
                <a:lnTo>
                  <a:pt x="6525996" y="0"/>
                </a:lnTo>
                <a:lnTo>
                  <a:pt x="6525996" y="3250446"/>
                </a:lnTo>
                <a:lnTo>
                  <a:pt x="0" y="3250446"/>
                </a:lnTo>
                <a:lnTo>
                  <a:pt x="0" y="0"/>
                </a:lnTo>
                <a:close/>
              </a:path>
            </a:pathLst>
          </a:custGeom>
          <a:blipFill>
            <a:blip r:embed="rId15"/>
            <a:stretch>
              <a:fillRect l="-110335" r="-130229"/>
            </a:stretch>
          </a:blipFill>
        </p:spPr>
        <p:txBody>
          <a:bodyPr/>
          <a:lstStyle/>
          <a:p>
            <a:endParaRPr lang="es-CO"/>
          </a:p>
        </p:txBody>
      </p:sp>
      <p:sp>
        <p:nvSpPr>
          <p:cNvPr id="14" name="Freeform 14"/>
          <p:cNvSpPr/>
          <p:nvPr/>
        </p:nvSpPr>
        <p:spPr>
          <a:xfrm>
            <a:off x="11636236" y="7667864"/>
            <a:ext cx="700744" cy="1374008"/>
          </a:xfrm>
          <a:custGeom>
            <a:avLst/>
            <a:gdLst/>
            <a:ahLst/>
            <a:cxnLst/>
            <a:rect l="l" t="t" r="r" b="b"/>
            <a:pathLst>
              <a:path w="700744" h="1374008">
                <a:moveTo>
                  <a:pt x="0" y="0"/>
                </a:moveTo>
                <a:lnTo>
                  <a:pt x="700744" y="0"/>
                </a:lnTo>
                <a:lnTo>
                  <a:pt x="700744" y="1374009"/>
                </a:lnTo>
                <a:lnTo>
                  <a:pt x="0" y="137400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CO"/>
          </a:p>
        </p:txBody>
      </p:sp>
      <p:sp>
        <p:nvSpPr>
          <p:cNvPr id="15" name="Freeform 15"/>
          <p:cNvSpPr/>
          <p:nvPr/>
        </p:nvSpPr>
        <p:spPr>
          <a:xfrm>
            <a:off x="12528764" y="6446193"/>
            <a:ext cx="5680316" cy="3250446"/>
          </a:xfrm>
          <a:custGeom>
            <a:avLst/>
            <a:gdLst/>
            <a:ahLst/>
            <a:cxnLst/>
            <a:rect l="l" t="t" r="r" b="b"/>
            <a:pathLst>
              <a:path w="5680316" h="3250446">
                <a:moveTo>
                  <a:pt x="0" y="0"/>
                </a:moveTo>
                <a:lnTo>
                  <a:pt x="5680316" y="0"/>
                </a:lnTo>
                <a:lnTo>
                  <a:pt x="5680316" y="3250446"/>
                </a:lnTo>
                <a:lnTo>
                  <a:pt x="0" y="3250446"/>
                </a:lnTo>
                <a:lnTo>
                  <a:pt x="0" y="0"/>
                </a:lnTo>
                <a:close/>
              </a:path>
            </a:pathLst>
          </a:custGeom>
          <a:blipFill>
            <a:blip r:embed="rId15"/>
            <a:stretch>
              <a:fillRect l="-276564" r="-14703"/>
            </a:stretch>
          </a:blipFill>
        </p:spPr>
        <p:txBody>
          <a:bodyPr/>
          <a:lstStyle/>
          <a:p>
            <a:endParaRPr lang="es-CO"/>
          </a:p>
        </p:txBody>
      </p:sp>
      <p:sp>
        <p:nvSpPr>
          <p:cNvPr id="16" name="TextBox 16"/>
          <p:cNvSpPr txBox="1"/>
          <p:nvPr/>
        </p:nvSpPr>
        <p:spPr>
          <a:xfrm>
            <a:off x="2414938" y="923925"/>
            <a:ext cx="5722297" cy="951814"/>
          </a:xfrm>
          <a:prstGeom prst="rect">
            <a:avLst/>
          </a:prstGeom>
        </p:spPr>
        <p:txBody>
          <a:bodyPr lIns="0" tIns="0" rIns="0" bIns="0" rtlCol="0" anchor="t">
            <a:spAutoFit/>
          </a:bodyPr>
          <a:lstStyle/>
          <a:p>
            <a:pPr algn="ctr">
              <a:lnSpc>
                <a:spcPts val="7870"/>
              </a:lnSpc>
            </a:pPr>
            <a:r>
              <a:rPr lang="en-US" sz="5621">
                <a:solidFill>
                  <a:srgbClr val="000000"/>
                </a:solidFill>
                <a:latin typeface="Genty Sans"/>
                <a:ea typeface="Genty Sans"/>
                <a:cs typeface="Genty Sans"/>
                <a:sym typeface="Genty Sans"/>
              </a:rPr>
              <a:t>FARMACIA</a:t>
            </a:r>
          </a:p>
        </p:txBody>
      </p:sp>
      <p:sp>
        <p:nvSpPr>
          <p:cNvPr id="17" name="TextBox 17"/>
          <p:cNvSpPr txBox="1"/>
          <p:nvPr/>
        </p:nvSpPr>
        <p:spPr>
          <a:xfrm>
            <a:off x="1488941" y="5230787"/>
            <a:ext cx="3285698" cy="1121392"/>
          </a:xfrm>
          <a:prstGeom prst="rect">
            <a:avLst/>
          </a:prstGeom>
        </p:spPr>
        <p:txBody>
          <a:bodyPr lIns="0" tIns="0" rIns="0" bIns="0" rtlCol="0" anchor="t">
            <a:spAutoFit/>
          </a:bodyPr>
          <a:lstStyle/>
          <a:p>
            <a:pPr algn="ctr">
              <a:lnSpc>
                <a:spcPts val="4519"/>
              </a:lnSpc>
            </a:pPr>
            <a:r>
              <a:rPr lang="en-US" sz="3227">
                <a:solidFill>
                  <a:srgbClr val="000000"/>
                </a:solidFill>
                <a:latin typeface="Genty Sans"/>
                <a:ea typeface="Genty Sans"/>
                <a:cs typeface="Genty Sans"/>
                <a:sym typeface="Genty Sans"/>
              </a:rPr>
              <a:t>NOMBRE Y CANTIDAD</a:t>
            </a:r>
          </a:p>
        </p:txBody>
      </p:sp>
      <p:sp>
        <p:nvSpPr>
          <p:cNvPr id="18" name="TextBox 18"/>
          <p:cNvSpPr txBox="1"/>
          <p:nvPr/>
        </p:nvSpPr>
        <p:spPr>
          <a:xfrm>
            <a:off x="6651764" y="5230787"/>
            <a:ext cx="4984472" cy="1121392"/>
          </a:xfrm>
          <a:prstGeom prst="rect">
            <a:avLst/>
          </a:prstGeom>
        </p:spPr>
        <p:txBody>
          <a:bodyPr lIns="0" tIns="0" rIns="0" bIns="0" rtlCol="0" anchor="t">
            <a:spAutoFit/>
          </a:bodyPr>
          <a:lstStyle/>
          <a:p>
            <a:pPr algn="ctr">
              <a:lnSpc>
                <a:spcPts val="4519"/>
              </a:lnSpc>
            </a:pPr>
            <a:r>
              <a:rPr lang="en-US" sz="3227">
                <a:solidFill>
                  <a:srgbClr val="000000"/>
                </a:solidFill>
                <a:latin typeface="Genty Sans"/>
                <a:ea typeface="Genty Sans"/>
                <a:cs typeface="Genty Sans"/>
                <a:sym typeface="Genty Sans"/>
              </a:rPr>
              <a:t>ALMACENAMIENTO EN CASA</a:t>
            </a:r>
          </a:p>
        </p:txBody>
      </p:sp>
      <p:sp>
        <p:nvSpPr>
          <p:cNvPr id="19" name="TextBox 19"/>
          <p:cNvSpPr txBox="1"/>
          <p:nvPr/>
        </p:nvSpPr>
        <p:spPr>
          <a:xfrm>
            <a:off x="12522061" y="5514964"/>
            <a:ext cx="4984472" cy="553038"/>
          </a:xfrm>
          <a:prstGeom prst="rect">
            <a:avLst/>
          </a:prstGeom>
        </p:spPr>
        <p:txBody>
          <a:bodyPr lIns="0" tIns="0" rIns="0" bIns="0" rtlCol="0" anchor="t">
            <a:spAutoFit/>
          </a:bodyPr>
          <a:lstStyle/>
          <a:p>
            <a:pPr algn="ctr">
              <a:lnSpc>
                <a:spcPts val="4519"/>
              </a:lnSpc>
            </a:pPr>
            <a:r>
              <a:rPr lang="en-US" sz="3227">
                <a:solidFill>
                  <a:srgbClr val="000000"/>
                </a:solidFill>
                <a:latin typeface="Genty Sans"/>
                <a:ea typeface="Genty Sans"/>
                <a:cs typeface="Genty Sans"/>
                <a:sym typeface="Genty Sans"/>
              </a:rPr>
              <a:t>FECHA DE VENCIMIENTO</a:t>
            </a:r>
          </a:p>
        </p:txBody>
      </p:sp>
      <p:sp>
        <p:nvSpPr>
          <p:cNvPr id="20" name="TextBox 20"/>
          <p:cNvSpPr txBox="1"/>
          <p:nvPr/>
        </p:nvSpPr>
        <p:spPr>
          <a:xfrm>
            <a:off x="11481570" y="9100600"/>
            <a:ext cx="811857" cy="596039"/>
          </a:xfrm>
          <a:prstGeom prst="rect">
            <a:avLst/>
          </a:prstGeom>
        </p:spPr>
        <p:txBody>
          <a:bodyPr lIns="0" tIns="0" rIns="0" bIns="0" rtlCol="0" anchor="t">
            <a:spAutoFit/>
          </a:bodyPr>
          <a:lstStyle/>
          <a:p>
            <a:pPr algn="ctr">
              <a:lnSpc>
                <a:spcPts val="4947"/>
              </a:lnSpc>
            </a:pPr>
            <a:r>
              <a:rPr lang="en-US" sz="3533">
                <a:solidFill>
                  <a:srgbClr val="C60C0C"/>
                </a:solidFill>
                <a:latin typeface="Abril Fatface"/>
                <a:ea typeface="Abril Fatface"/>
                <a:cs typeface="Abril Fatface"/>
                <a:sym typeface="Abril Fatface"/>
              </a:rPr>
              <a:t>91%</a:t>
            </a:r>
          </a:p>
        </p:txBody>
      </p:sp>
      <p:sp>
        <p:nvSpPr>
          <p:cNvPr id="21" name="Freeform 21"/>
          <p:cNvSpPr/>
          <p:nvPr/>
        </p:nvSpPr>
        <p:spPr>
          <a:xfrm>
            <a:off x="17259300" y="7432576"/>
            <a:ext cx="700744" cy="1374008"/>
          </a:xfrm>
          <a:custGeom>
            <a:avLst/>
            <a:gdLst/>
            <a:ahLst/>
            <a:cxnLst/>
            <a:rect l="l" t="t" r="r" b="b"/>
            <a:pathLst>
              <a:path w="700744" h="1374008">
                <a:moveTo>
                  <a:pt x="0" y="0"/>
                </a:moveTo>
                <a:lnTo>
                  <a:pt x="700744" y="0"/>
                </a:lnTo>
                <a:lnTo>
                  <a:pt x="700744" y="1374008"/>
                </a:lnTo>
                <a:lnTo>
                  <a:pt x="0" y="137400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CO"/>
          </a:p>
        </p:txBody>
      </p:sp>
      <p:sp>
        <p:nvSpPr>
          <p:cNvPr id="22" name="TextBox 22"/>
          <p:cNvSpPr txBox="1"/>
          <p:nvPr/>
        </p:nvSpPr>
        <p:spPr>
          <a:xfrm>
            <a:off x="17367488" y="8975198"/>
            <a:ext cx="811857" cy="596039"/>
          </a:xfrm>
          <a:prstGeom prst="rect">
            <a:avLst/>
          </a:prstGeom>
        </p:spPr>
        <p:txBody>
          <a:bodyPr lIns="0" tIns="0" rIns="0" bIns="0" rtlCol="0" anchor="t">
            <a:spAutoFit/>
          </a:bodyPr>
          <a:lstStyle/>
          <a:p>
            <a:pPr algn="ctr">
              <a:lnSpc>
                <a:spcPts val="4947"/>
              </a:lnSpc>
            </a:pPr>
            <a:r>
              <a:rPr lang="en-US" sz="3533">
                <a:solidFill>
                  <a:srgbClr val="C60C0C"/>
                </a:solidFill>
                <a:latin typeface="Abril Fatface"/>
                <a:ea typeface="Abril Fatface"/>
                <a:cs typeface="Abril Fatface"/>
                <a:sym typeface="Abril Fatface"/>
              </a:rPr>
              <a:t>91%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5C2E9"/>
        </a:solidFill>
        <a:effectLst/>
      </p:bgPr>
    </p:bg>
    <p:spTree>
      <p:nvGrpSpPr>
        <p:cNvPr id="1" name=""/>
        <p:cNvGrpSpPr/>
        <p:nvPr/>
      </p:nvGrpSpPr>
      <p:grpSpPr>
        <a:xfrm>
          <a:off x="0" y="0"/>
          <a:ext cx="0" cy="0"/>
          <a:chOff x="0" y="0"/>
          <a:chExt cx="0" cy="0"/>
        </a:xfrm>
      </p:grpSpPr>
      <p:grpSp>
        <p:nvGrpSpPr>
          <p:cNvPr id="2" name="Group 2"/>
          <p:cNvGrpSpPr/>
          <p:nvPr/>
        </p:nvGrpSpPr>
        <p:grpSpPr>
          <a:xfrm>
            <a:off x="-145446" y="-181399"/>
            <a:ext cx="9289446" cy="11051733"/>
            <a:chOff x="0" y="0"/>
            <a:chExt cx="2446603" cy="2910745"/>
          </a:xfrm>
        </p:grpSpPr>
        <p:sp>
          <p:nvSpPr>
            <p:cNvPr id="3" name="Freeform 3"/>
            <p:cNvSpPr/>
            <p:nvPr/>
          </p:nvSpPr>
          <p:spPr>
            <a:xfrm>
              <a:off x="0" y="0"/>
              <a:ext cx="2446603" cy="2910745"/>
            </a:xfrm>
            <a:custGeom>
              <a:avLst/>
              <a:gdLst/>
              <a:ahLst/>
              <a:cxnLst/>
              <a:rect l="l" t="t" r="r" b="b"/>
              <a:pathLst>
                <a:path w="2446603" h="2910745">
                  <a:moveTo>
                    <a:pt x="0" y="0"/>
                  </a:moveTo>
                  <a:lnTo>
                    <a:pt x="2446603" y="0"/>
                  </a:lnTo>
                  <a:lnTo>
                    <a:pt x="2446603" y="2910745"/>
                  </a:lnTo>
                  <a:lnTo>
                    <a:pt x="0" y="2910745"/>
                  </a:lnTo>
                  <a:close/>
                </a:path>
              </a:pathLst>
            </a:custGeom>
            <a:solidFill>
              <a:srgbClr val="FFFFFF"/>
            </a:solidFill>
          </p:spPr>
          <p:txBody>
            <a:bodyPr/>
            <a:lstStyle/>
            <a:p>
              <a:endParaRPr lang="es-CO"/>
            </a:p>
          </p:txBody>
        </p:sp>
        <p:sp>
          <p:nvSpPr>
            <p:cNvPr id="4" name="TextBox 4"/>
            <p:cNvSpPr txBox="1"/>
            <p:nvPr/>
          </p:nvSpPr>
          <p:spPr>
            <a:xfrm>
              <a:off x="0" y="-38100"/>
              <a:ext cx="2446603" cy="294884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7900" y="1567138"/>
            <a:ext cx="1418604" cy="2167311"/>
          </a:xfrm>
          <a:custGeom>
            <a:avLst/>
            <a:gdLst/>
            <a:ahLst/>
            <a:cxnLst/>
            <a:rect l="l" t="t" r="r" b="b"/>
            <a:pathLst>
              <a:path w="1418604" h="2167311">
                <a:moveTo>
                  <a:pt x="0" y="0"/>
                </a:moveTo>
                <a:lnTo>
                  <a:pt x="1418604" y="0"/>
                </a:lnTo>
                <a:lnTo>
                  <a:pt x="1418604" y="2167311"/>
                </a:lnTo>
                <a:lnTo>
                  <a:pt x="0" y="2167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6" name="Freeform 6"/>
          <p:cNvSpPr/>
          <p:nvPr/>
        </p:nvSpPr>
        <p:spPr>
          <a:xfrm>
            <a:off x="14113766" y="6918837"/>
            <a:ext cx="5534660" cy="3687467"/>
          </a:xfrm>
          <a:custGeom>
            <a:avLst/>
            <a:gdLst/>
            <a:ahLst/>
            <a:cxnLst/>
            <a:rect l="l" t="t" r="r" b="b"/>
            <a:pathLst>
              <a:path w="5534660" h="3687467">
                <a:moveTo>
                  <a:pt x="0" y="0"/>
                </a:moveTo>
                <a:lnTo>
                  <a:pt x="5534660" y="0"/>
                </a:lnTo>
                <a:lnTo>
                  <a:pt x="5534660" y="3687467"/>
                </a:lnTo>
                <a:lnTo>
                  <a:pt x="0" y="3687467"/>
                </a:lnTo>
                <a:lnTo>
                  <a:pt x="0" y="0"/>
                </a:lnTo>
                <a:close/>
              </a:path>
            </a:pathLst>
          </a:custGeom>
          <a:blipFill>
            <a:blip r:embed="rId4"/>
            <a:stretch>
              <a:fillRect/>
            </a:stretch>
          </a:blipFill>
        </p:spPr>
        <p:txBody>
          <a:bodyPr/>
          <a:lstStyle/>
          <a:p>
            <a:endParaRPr lang="es-CO"/>
          </a:p>
        </p:txBody>
      </p:sp>
      <p:sp>
        <p:nvSpPr>
          <p:cNvPr id="7" name="Freeform 7"/>
          <p:cNvSpPr/>
          <p:nvPr/>
        </p:nvSpPr>
        <p:spPr>
          <a:xfrm>
            <a:off x="-1847085" y="7721119"/>
            <a:ext cx="6157244" cy="2686098"/>
          </a:xfrm>
          <a:custGeom>
            <a:avLst/>
            <a:gdLst/>
            <a:ahLst/>
            <a:cxnLst/>
            <a:rect l="l" t="t" r="r" b="b"/>
            <a:pathLst>
              <a:path w="6157244" h="2686098">
                <a:moveTo>
                  <a:pt x="0" y="0"/>
                </a:moveTo>
                <a:lnTo>
                  <a:pt x="6157244" y="0"/>
                </a:lnTo>
                <a:lnTo>
                  <a:pt x="6157244" y="2686098"/>
                </a:lnTo>
                <a:lnTo>
                  <a:pt x="0" y="2686098"/>
                </a:lnTo>
                <a:lnTo>
                  <a:pt x="0" y="0"/>
                </a:lnTo>
                <a:close/>
              </a:path>
            </a:pathLst>
          </a:custGeom>
          <a:blipFill>
            <a:blip r:embed="rId5"/>
            <a:stretch>
              <a:fillRect/>
            </a:stretch>
          </a:blipFill>
        </p:spPr>
        <p:txBody>
          <a:bodyPr/>
          <a:lstStyle/>
          <a:p>
            <a:endParaRPr lang="es-CO"/>
          </a:p>
        </p:txBody>
      </p:sp>
      <p:sp>
        <p:nvSpPr>
          <p:cNvPr id="8" name="Freeform 8"/>
          <p:cNvSpPr/>
          <p:nvPr/>
        </p:nvSpPr>
        <p:spPr>
          <a:xfrm>
            <a:off x="6959252" y="7182883"/>
            <a:ext cx="4369495" cy="4369495"/>
          </a:xfrm>
          <a:custGeom>
            <a:avLst/>
            <a:gdLst/>
            <a:ahLst/>
            <a:cxnLst/>
            <a:rect l="l" t="t" r="r" b="b"/>
            <a:pathLst>
              <a:path w="4369495" h="4369495">
                <a:moveTo>
                  <a:pt x="0" y="0"/>
                </a:moveTo>
                <a:lnTo>
                  <a:pt x="4369496" y="0"/>
                </a:lnTo>
                <a:lnTo>
                  <a:pt x="4369496" y="4369495"/>
                </a:lnTo>
                <a:lnTo>
                  <a:pt x="0" y="4369495"/>
                </a:lnTo>
                <a:lnTo>
                  <a:pt x="0" y="0"/>
                </a:lnTo>
                <a:close/>
              </a:path>
            </a:pathLst>
          </a:custGeom>
          <a:blipFill>
            <a:blip r:embed="rId6"/>
            <a:stretch>
              <a:fillRect/>
            </a:stretch>
          </a:blipFill>
        </p:spPr>
        <p:txBody>
          <a:bodyPr/>
          <a:lstStyle/>
          <a:p>
            <a:endParaRPr lang="es-CO"/>
          </a:p>
        </p:txBody>
      </p:sp>
      <p:sp>
        <p:nvSpPr>
          <p:cNvPr id="9" name="Freeform 9"/>
          <p:cNvSpPr/>
          <p:nvPr/>
        </p:nvSpPr>
        <p:spPr>
          <a:xfrm>
            <a:off x="2136817" y="2650794"/>
            <a:ext cx="14508339" cy="2774984"/>
          </a:xfrm>
          <a:custGeom>
            <a:avLst/>
            <a:gdLst/>
            <a:ahLst/>
            <a:cxnLst/>
            <a:rect l="l" t="t" r="r" b="b"/>
            <a:pathLst>
              <a:path w="14508339" h="2774984">
                <a:moveTo>
                  <a:pt x="0" y="0"/>
                </a:moveTo>
                <a:lnTo>
                  <a:pt x="14508338" y="0"/>
                </a:lnTo>
                <a:lnTo>
                  <a:pt x="14508338" y="2774983"/>
                </a:lnTo>
                <a:lnTo>
                  <a:pt x="0" y="2774983"/>
                </a:lnTo>
                <a:lnTo>
                  <a:pt x="0" y="0"/>
                </a:lnTo>
                <a:close/>
              </a:path>
            </a:pathLst>
          </a:custGeom>
          <a:blipFill>
            <a:blip r:embed="rId7"/>
            <a:stretch>
              <a:fillRect/>
            </a:stretch>
          </a:blipFill>
        </p:spPr>
        <p:txBody>
          <a:bodyPr/>
          <a:lstStyle/>
          <a:p>
            <a:endParaRPr lang="es-CO"/>
          </a:p>
        </p:txBody>
      </p:sp>
      <p:sp>
        <p:nvSpPr>
          <p:cNvPr id="10" name="TextBox 10"/>
          <p:cNvSpPr txBox="1"/>
          <p:nvPr/>
        </p:nvSpPr>
        <p:spPr>
          <a:xfrm>
            <a:off x="1356058" y="826154"/>
            <a:ext cx="16375243" cy="2338152"/>
          </a:xfrm>
          <a:prstGeom prst="rect">
            <a:avLst/>
          </a:prstGeom>
        </p:spPr>
        <p:txBody>
          <a:bodyPr lIns="0" tIns="0" rIns="0" bIns="0" rtlCol="0" anchor="t">
            <a:spAutoFit/>
          </a:bodyPr>
          <a:lstStyle/>
          <a:p>
            <a:pPr algn="ctr">
              <a:lnSpc>
                <a:spcPts val="3024"/>
              </a:lnSpc>
            </a:pPr>
            <a:r>
              <a:rPr lang="en-US" sz="3287" spc="-272">
                <a:solidFill>
                  <a:srgbClr val="022033"/>
                </a:solidFill>
                <a:latin typeface="Genty Sans"/>
                <a:ea typeface="Genty Sans"/>
                <a:cs typeface="Genty Sans"/>
                <a:sym typeface="Genty Sans"/>
              </a:rPr>
              <a:t>MEDIOS DE COMUNICACIÓN POR LOS CUALES EL PACIENTE CONOCE LA INFORMACIÓN REFERIDA EN LA ENCUESTA</a:t>
            </a:r>
          </a:p>
          <a:p>
            <a:pPr algn="ctr">
              <a:lnSpc>
                <a:spcPts val="11012"/>
              </a:lnSpc>
            </a:pPr>
            <a:endParaRPr lang="en-US" sz="3287" spc="-272">
              <a:solidFill>
                <a:srgbClr val="022033"/>
              </a:solidFill>
              <a:latin typeface="Genty Sans"/>
              <a:ea typeface="Genty Sans"/>
              <a:cs typeface="Genty Sans"/>
              <a:sym typeface="Genty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167659" y="3642054"/>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1904939">
            <a:off x="-36253" y="8807559"/>
            <a:ext cx="1660420" cy="1440415"/>
          </a:xfrm>
          <a:custGeom>
            <a:avLst/>
            <a:gdLst/>
            <a:ahLst/>
            <a:cxnLst/>
            <a:rect l="l" t="t" r="r" b="b"/>
            <a:pathLst>
              <a:path w="1660420" h="1440415">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290994" y="-1009042"/>
            <a:ext cx="4369495" cy="4369495"/>
          </a:xfrm>
          <a:custGeom>
            <a:avLst/>
            <a:gdLst/>
            <a:ahLst/>
            <a:cxnLst/>
            <a:rect l="l" t="t" r="r" b="b"/>
            <a:pathLst>
              <a:path w="4369495" h="4369495">
                <a:moveTo>
                  <a:pt x="0" y="0"/>
                </a:moveTo>
                <a:lnTo>
                  <a:pt x="4369495" y="0"/>
                </a:lnTo>
                <a:lnTo>
                  <a:pt x="4369495" y="4369495"/>
                </a:lnTo>
                <a:lnTo>
                  <a:pt x="0" y="4369495"/>
                </a:lnTo>
                <a:lnTo>
                  <a:pt x="0" y="0"/>
                </a:lnTo>
                <a:close/>
              </a:path>
            </a:pathLst>
          </a:custGeom>
          <a:blipFill>
            <a:blip r:embed="rId10"/>
            <a:stretch>
              <a:fillRect/>
            </a:stretch>
          </a:blipFill>
        </p:spPr>
        <p:txBody>
          <a:bodyPr/>
          <a:lstStyle/>
          <a:p>
            <a:endParaRPr lang="es-CO"/>
          </a:p>
        </p:txBody>
      </p:sp>
      <p:sp>
        <p:nvSpPr>
          <p:cNvPr id="7" name="TextBox 7"/>
          <p:cNvSpPr txBox="1"/>
          <p:nvPr/>
        </p:nvSpPr>
        <p:spPr>
          <a:xfrm>
            <a:off x="4078501" y="1004255"/>
            <a:ext cx="9474470" cy="1170196"/>
          </a:xfrm>
          <a:prstGeom prst="rect">
            <a:avLst/>
          </a:prstGeom>
        </p:spPr>
        <p:txBody>
          <a:bodyPr lIns="0" tIns="0" rIns="0" bIns="0" rtlCol="0" anchor="t">
            <a:spAutoFit/>
          </a:bodyPr>
          <a:lstStyle/>
          <a:p>
            <a:pPr algn="ctr">
              <a:lnSpc>
                <a:spcPts val="8513"/>
              </a:lnSpc>
            </a:pPr>
            <a:r>
              <a:rPr lang="en-US" sz="9254" spc="-768">
                <a:solidFill>
                  <a:srgbClr val="022033"/>
                </a:solidFill>
                <a:latin typeface="Genty Sans"/>
                <a:ea typeface="Genty Sans"/>
                <a:cs typeface="Genty Sans"/>
                <a:sym typeface="Genty Sans"/>
              </a:rPr>
              <a:t>CONCLUSIONES</a:t>
            </a:r>
          </a:p>
        </p:txBody>
      </p:sp>
      <p:sp>
        <p:nvSpPr>
          <p:cNvPr id="8" name="TextBox 8"/>
          <p:cNvSpPr txBox="1"/>
          <p:nvPr/>
        </p:nvSpPr>
        <p:spPr>
          <a:xfrm>
            <a:off x="1028700" y="2142581"/>
            <a:ext cx="14484773" cy="7385185"/>
          </a:xfrm>
          <a:prstGeom prst="rect">
            <a:avLst/>
          </a:prstGeom>
        </p:spPr>
        <p:txBody>
          <a:bodyPr lIns="0" tIns="0" rIns="0" bIns="0" rtlCol="0" anchor="t">
            <a:spAutoFit/>
          </a:bodyPr>
          <a:lstStyle/>
          <a:p>
            <a:pPr algn="just">
              <a:lnSpc>
                <a:spcPts val="3132"/>
              </a:lnSpc>
            </a:pPr>
            <a:endParaRP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Deberes y derechos: Hubo un aumento del 95% al 97%.</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Identificación correcta de pacientes en facturación y entrega de medicamentos: Se mantuvo en un 100%.</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Llamadas de seguimiento: Aumentaron del 97% al 100%.</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Atención por parte del profesional y prevención de caídas: Se mantuvieron en un 100%.</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Información sobre lavado de manos: Aumentó del 97% al 100%.</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Educación sobre el programa de AR: Disminuyó del 97% al 94%.</a:t>
            </a:r>
          </a:p>
          <a:p>
            <a:pPr algn="just">
              <a:lnSpc>
                <a:spcPts val="3132"/>
              </a:lnSpc>
            </a:pPr>
            <a:endParaRPr lang="en-US" sz="2237">
              <a:solidFill>
                <a:srgbClr val="022033"/>
              </a:solidFill>
              <a:latin typeface="Genty Sans"/>
              <a:ea typeface="Genty Sans"/>
              <a:cs typeface="Genty Sans"/>
              <a:sym typeface="Genty Sans"/>
            </a:endParaRP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En el servicio de farmacia:</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Información sobre el nombre y cantidad del medicamento entregado: Se mantuvo en un 100%.</a:t>
            </a: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Recomendaciones para el almacenamiento en casa y verificación de la fecha de vencimiento: Aumentaron del 91% al 100%.</a:t>
            </a:r>
          </a:p>
          <a:p>
            <a:pPr algn="just">
              <a:lnSpc>
                <a:spcPts val="3132"/>
              </a:lnSpc>
            </a:pPr>
            <a:endParaRPr lang="en-US" sz="2237">
              <a:solidFill>
                <a:srgbClr val="022033"/>
              </a:solidFill>
              <a:latin typeface="Genty Sans"/>
              <a:ea typeface="Genty Sans"/>
              <a:cs typeface="Genty Sans"/>
              <a:sym typeface="Genty Sans"/>
            </a:endParaRPr>
          </a:p>
          <a:p>
            <a:pPr marL="483073" lvl="1" indent="-241536" algn="just">
              <a:lnSpc>
                <a:spcPts val="3132"/>
              </a:lnSpc>
              <a:buFont typeface="Arial"/>
              <a:buChar char="•"/>
            </a:pPr>
            <a:r>
              <a:rPr lang="en-US" sz="2237">
                <a:solidFill>
                  <a:srgbClr val="022033"/>
                </a:solidFill>
                <a:latin typeface="Genty Sans"/>
                <a:ea typeface="Genty Sans"/>
                <a:cs typeface="Genty Sans"/>
                <a:sym typeface="Genty Sans"/>
              </a:rPr>
              <a:t>Además, se identificó que los pacientes reconocen mayormente la información proporcionada por los colaboradores de la unidad. Es necesario fortalecer otros medios de divulgación disponibles en la unidad, como las llamadas telefónicas, carteleras en las salas de espera, WhatsApp y tirillas de recordatorio de citas.</a:t>
            </a:r>
          </a:p>
          <a:p>
            <a:pPr algn="just">
              <a:lnSpc>
                <a:spcPts val="3132"/>
              </a:lnSpc>
            </a:pPr>
            <a:endParaRPr lang="en-US" sz="2237">
              <a:solidFill>
                <a:srgbClr val="022033"/>
              </a:solidFill>
              <a:latin typeface="Genty Sans"/>
              <a:ea typeface="Genty Sans"/>
              <a:cs typeface="Genty Sans"/>
              <a:sym typeface="Genty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782548">
            <a:off x="14330018" y="-1669153"/>
            <a:ext cx="11465423" cy="15232339"/>
          </a:xfrm>
          <a:custGeom>
            <a:avLst/>
            <a:gdLst/>
            <a:ahLst/>
            <a:cxnLst/>
            <a:rect l="l" t="t" r="r" b="b"/>
            <a:pathLst>
              <a:path w="11465423" h="15232339">
                <a:moveTo>
                  <a:pt x="0" y="0"/>
                </a:moveTo>
                <a:lnTo>
                  <a:pt x="11465423" y="0"/>
                </a:lnTo>
                <a:lnTo>
                  <a:pt x="11465423" y="15232339"/>
                </a:lnTo>
                <a:lnTo>
                  <a:pt x="0" y="15232339"/>
                </a:lnTo>
                <a:lnTo>
                  <a:pt x="0" y="0"/>
                </a:lnTo>
                <a:close/>
              </a:path>
            </a:pathLst>
          </a:custGeom>
          <a:blipFill>
            <a:blip r:embed="rId2">
              <a:extLst>
                <a:ext uri="{96DAC541-7B7A-43D3-8B79-37D633B846F1}">
                  <asvg:svgBlip xmlns:asvg="http://schemas.microsoft.com/office/drawing/2016/SVG/main" r:embed="rId3"/>
                </a:ext>
              </a:extLst>
            </a:blip>
            <a:stretch>
              <a:fillRect l="-5367" t="-6870" r="-25692" b="-24662"/>
            </a:stretch>
          </a:blipFill>
        </p:spPr>
        <p:txBody>
          <a:bodyPr/>
          <a:lstStyle/>
          <a:p>
            <a:endParaRPr lang="es-CO"/>
          </a:p>
        </p:txBody>
      </p:sp>
      <p:sp>
        <p:nvSpPr>
          <p:cNvPr id="3" name="Freeform 3"/>
          <p:cNvSpPr/>
          <p:nvPr/>
        </p:nvSpPr>
        <p:spPr>
          <a:xfrm>
            <a:off x="7915399" y="2149183"/>
            <a:ext cx="7493507" cy="7302763"/>
          </a:xfrm>
          <a:custGeom>
            <a:avLst/>
            <a:gdLst/>
            <a:ahLst/>
            <a:cxnLst/>
            <a:rect l="l" t="t" r="r" b="b"/>
            <a:pathLst>
              <a:path w="7493507" h="7302763">
                <a:moveTo>
                  <a:pt x="0" y="0"/>
                </a:moveTo>
                <a:lnTo>
                  <a:pt x="7493507" y="0"/>
                </a:lnTo>
                <a:lnTo>
                  <a:pt x="7493507" y="7302763"/>
                </a:lnTo>
                <a:lnTo>
                  <a:pt x="0" y="7302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8338150">
            <a:off x="-1662379" y="-2220739"/>
            <a:ext cx="11465423" cy="15232339"/>
          </a:xfrm>
          <a:custGeom>
            <a:avLst/>
            <a:gdLst/>
            <a:ahLst/>
            <a:cxnLst/>
            <a:rect l="l" t="t" r="r" b="b"/>
            <a:pathLst>
              <a:path w="11465423" h="15232339">
                <a:moveTo>
                  <a:pt x="0" y="0"/>
                </a:moveTo>
                <a:lnTo>
                  <a:pt x="11465422" y="0"/>
                </a:lnTo>
                <a:lnTo>
                  <a:pt x="11465422" y="15232340"/>
                </a:lnTo>
                <a:lnTo>
                  <a:pt x="0" y="15232340"/>
                </a:lnTo>
                <a:lnTo>
                  <a:pt x="0" y="0"/>
                </a:lnTo>
                <a:close/>
              </a:path>
            </a:pathLst>
          </a:custGeom>
          <a:blipFill>
            <a:blip r:embed="rId6">
              <a:extLst>
                <a:ext uri="{96DAC541-7B7A-43D3-8B79-37D633B846F1}">
                  <asvg:svgBlip xmlns:asvg="http://schemas.microsoft.com/office/drawing/2016/SVG/main" r:embed="rId7"/>
                </a:ext>
              </a:extLst>
            </a:blip>
            <a:stretch>
              <a:fillRect l="-5367" t="-6870" r="-25692" b="-24662"/>
            </a:stretch>
          </a:blipFill>
        </p:spPr>
        <p:txBody>
          <a:bodyPr/>
          <a:lstStyle/>
          <a:p>
            <a:endParaRPr lang="es-CO"/>
          </a:p>
        </p:txBody>
      </p:sp>
      <p:sp>
        <p:nvSpPr>
          <p:cNvPr id="5" name="Freeform 5"/>
          <p:cNvSpPr/>
          <p:nvPr/>
        </p:nvSpPr>
        <p:spPr>
          <a:xfrm rot="-918227">
            <a:off x="1833509" y="5106414"/>
            <a:ext cx="4473646" cy="3822934"/>
          </a:xfrm>
          <a:custGeom>
            <a:avLst/>
            <a:gdLst/>
            <a:ahLst/>
            <a:cxnLst/>
            <a:rect l="l" t="t" r="r" b="b"/>
            <a:pathLst>
              <a:path w="4473646" h="3822934">
                <a:moveTo>
                  <a:pt x="0" y="0"/>
                </a:moveTo>
                <a:lnTo>
                  <a:pt x="4473646" y="0"/>
                </a:lnTo>
                <a:lnTo>
                  <a:pt x="4473646" y="3822933"/>
                </a:lnTo>
                <a:lnTo>
                  <a:pt x="0" y="38229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grpSp>
        <p:nvGrpSpPr>
          <p:cNvPr id="6" name="Group 6"/>
          <p:cNvGrpSpPr/>
          <p:nvPr/>
        </p:nvGrpSpPr>
        <p:grpSpPr>
          <a:xfrm>
            <a:off x="7622050" y="1832216"/>
            <a:ext cx="8333539" cy="7947326"/>
            <a:chOff x="0" y="0"/>
            <a:chExt cx="11111386" cy="10596435"/>
          </a:xfrm>
        </p:grpSpPr>
        <p:sp>
          <p:nvSpPr>
            <p:cNvPr id="7" name="Freeform 7"/>
            <p:cNvSpPr/>
            <p:nvPr/>
          </p:nvSpPr>
          <p:spPr>
            <a:xfrm>
              <a:off x="0" y="0"/>
              <a:ext cx="11111386" cy="10596435"/>
            </a:xfrm>
            <a:custGeom>
              <a:avLst/>
              <a:gdLst/>
              <a:ahLst/>
              <a:cxnLst/>
              <a:rect l="l" t="t" r="r" b="b"/>
              <a:pathLst>
                <a:path w="11111386" h="10596435">
                  <a:moveTo>
                    <a:pt x="0" y="0"/>
                  </a:moveTo>
                  <a:lnTo>
                    <a:pt x="11111386" y="0"/>
                  </a:lnTo>
                  <a:lnTo>
                    <a:pt x="11111386" y="10596435"/>
                  </a:lnTo>
                  <a:lnTo>
                    <a:pt x="0" y="10596435"/>
                  </a:lnTo>
                  <a:lnTo>
                    <a:pt x="0" y="0"/>
                  </a:lnTo>
                  <a:close/>
                </a:path>
              </a:pathLst>
            </a:custGeom>
            <a:blipFill>
              <a:blip r:embed="rId10"/>
              <a:stretch>
                <a:fillRect/>
              </a:stretch>
            </a:blipFill>
          </p:spPr>
          <p:txBody>
            <a:bodyPr/>
            <a:lstStyle/>
            <a:p>
              <a:endParaRPr lang="es-CO"/>
            </a:p>
          </p:txBody>
        </p:sp>
      </p:grpSp>
      <p:sp>
        <p:nvSpPr>
          <p:cNvPr id="8" name="Freeform 8"/>
          <p:cNvSpPr/>
          <p:nvPr/>
        </p:nvSpPr>
        <p:spPr>
          <a:xfrm>
            <a:off x="13918505" y="-1327899"/>
            <a:ext cx="4369495" cy="4369495"/>
          </a:xfrm>
          <a:custGeom>
            <a:avLst/>
            <a:gdLst/>
            <a:ahLst/>
            <a:cxnLst/>
            <a:rect l="l" t="t" r="r" b="b"/>
            <a:pathLst>
              <a:path w="4369495" h="4369495">
                <a:moveTo>
                  <a:pt x="0" y="0"/>
                </a:moveTo>
                <a:lnTo>
                  <a:pt x="4369495" y="0"/>
                </a:lnTo>
                <a:lnTo>
                  <a:pt x="4369495" y="4369496"/>
                </a:lnTo>
                <a:lnTo>
                  <a:pt x="0" y="4369496"/>
                </a:lnTo>
                <a:lnTo>
                  <a:pt x="0" y="0"/>
                </a:lnTo>
                <a:close/>
              </a:path>
            </a:pathLst>
          </a:custGeom>
          <a:blipFill>
            <a:blip r:embed="rId11"/>
            <a:stretch>
              <a:fillRect/>
            </a:stretch>
          </a:blipFill>
        </p:spPr>
        <p:txBody>
          <a:bodyPr/>
          <a:lstStyle/>
          <a:p>
            <a:endParaRPr lang="es-CO"/>
          </a:p>
        </p:txBody>
      </p:sp>
      <p:sp>
        <p:nvSpPr>
          <p:cNvPr id="9" name="TextBox 9"/>
          <p:cNvSpPr txBox="1"/>
          <p:nvPr/>
        </p:nvSpPr>
        <p:spPr>
          <a:xfrm>
            <a:off x="-631590" y="571933"/>
            <a:ext cx="11884425" cy="1452221"/>
          </a:xfrm>
          <a:prstGeom prst="rect">
            <a:avLst/>
          </a:prstGeom>
        </p:spPr>
        <p:txBody>
          <a:bodyPr lIns="0" tIns="0" rIns="0" bIns="0" rtlCol="0" anchor="t">
            <a:spAutoFit/>
          </a:bodyPr>
          <a:lstStyle/>
          <a:p>
            <a:pPr algn="ctr">
              <a:lnSpc>
                <a:spcPts val="10679"/>
              </a:lnSpc>
            </a:pPr>
            <a:r>
              <a:rPr lang="en-US" sz="11608" spc="-963">
                <a:solidFill>
                  <a:srgbClr val="022033"/>
                </a:solidFill>
                <a:latin typeface="Genty Sans"/>
                <a:ea typeface="Genty Sans"/>
                <a:cs typeface="Genty Sans"/>
                <a:sym typeface="Genty Sans"/>
              </a:rPr>
              <a:t>PROGRAMA IEC </a:t>
            </a:r>
          </a:p>
        </p:txBody>
      </p:sp>
      <p:sp>
        <p:nvSpPr>
          <p:cNvPr id="10" name="TextBox 10"/>
          <p:cNvSpPr txBox="1"/>
          <p:nvPr/>
        </p:nvSpPr>
        <p:spPr>
          <a:xfrm>
            <a:off x="1187824" y="1994141"/>
            <a:ext cx="6571616" cy="814235"/>
          </a:xfrm>
          <a:prstGeom prst="rect">
            <a:avLst/>
          </a:prstGeom>
        </p:spPr>
        <p:txBody>
          <a:bodyPr lIns="0" tIns="0" rIns="0" bIns="0" rtlCol="0" anchor="t">
            <a:spAutoFit/>
          </a:bodyPr>
          <a:lstStyle/>
          <a:p>
            <a:pPr algn="ctr">
              <a:lnSpc>
                <a:spcPts val="5905"/>
              </a:lnSpc>
            </a:pPr>
            <a:r>
              <a:rPr lang="en-US" sz="6418" spc="-532">
                <a:solidFill>
                  <a:srgbClr val="000000"/>
                </a:solidFill>
                <a:latin typeface="Genty Sans"/>
                <a:ea typeface="Genty Sans"/>
                <a:cs typeface="Genty Sans"/>
                <a:sym typeface="Genty Sans"/>
              </a:rPr>
              <a:t>AGOSTO 2024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1550154" y="352935"/>
            <a:ext cx="1459999" cy="1109599"/>
          </a:xfrm>
          <a:custGeom>
            <a:avLst/>
            <a:gdLst/>
            <a:ahLst/>
            <a:cxnLst/>
            <a:rect l="l" t="t" r="r" b="b"/>
            <a:pathLst>
              <a:path w="1459999" h="1109599">
                <a:moveTo>
                  <a:pt x="0" y="0"/>
                </a:moveTo>
                <a:lnTo>
                  <a:pt x="1459999" y="0"/>
                </a:lnTo>
                <a:lnTo>
                  <a:pt x="1459999" y="1109599"/>
                </a:lnTo>
                <a:lnTo>
                  <a:pt x="0" y="11095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7869287" y="8521183"/>
            <a:ext cx="2606535" cy="2606535"/>
          </a:xfrm>
          <a:custGeom>
            <a:avLst/>
            <a:gdLst/>
            <a:ahLst/>
            <a:cxnLst/>
            <a:rect l="l" t="t" r="r" b="b"/>
            <a:pathLst>
              <a:path w="2606535" h="2606535">
                <a:moveTo>
                  <a:pt x="0" y="0"/>
                </a:moveTo>
                <a:lnTo>
                  <a:pt x="2606534" y="0"/>
                </a:lnTo>
                <a:lnTo>
                  <a:pt x="2606534" y="2606535"/>
                </a:lnTo>
                <a:lnTo>
                  <a:pt x="0" y="2606535"/>
                </a:lnTo>
                <a:lnTo>
                  <a:pt x="0" y="0"/>
                </a:lnTo>
                <a:close/>
              </a:path>
            </a:pathLst>
          </a:custGeom>
          <a:blipFill>
            <a:blip r:embed="rId8"/>
            <a:stretch>
              <a:fillRect/>
            </a:stretch>
          </a:blipFill>
        </p:spPr>
        <p:txBody>
          <a:bodyPr/>
          <a:lstStyle/>
          <a:p>
            <a:endParaRPr lang="es-CO"/>
          </a:p>
        </p:txBody>
      </p:sp>
      <p:sp>
        <p:nvSpPr>
          <p:cNvPr id="6" name="Freeform 6"/>
          <p:cNvSpPr/>
          <p:nvPr/>
        </p:nvSpPr>
        <p:spPr>
          <a:xfrm>
            <a:off x="0" y="2024470"/>
            <a:ext cx="17584526" cy="5934778"/>
          </a:xfrm>
          <a:custGeom>
            <a:avLst/>
            <a:gdLst/>
            <a:ahLst/>
            <a:cxnLst/>
            <a:rect l="l" t="t" r="r" b="b"/>
            <a:pathLst>
              <a:path w="17584526" h="5934778">
                <a:moveTo>
                  <a:pt x="0" y="0"/>
                </a:moveTo>
                <a:lnTo>
                  <a:pt x="17584526" y="0"/>
                </a:lnTo>
                <a:lnTo>
                  <a:pt x="17584526" y="5934777"/>
                </a:lnTo>
                <a:lnTo>
                  <a:pt x="0" y="5934777"/>
                </a:lnTo>
                <a:lnTo>
                  <a:pt x="0" y="0"/>
                </a:lnTo>
                <a:close/>
              </a:path>
            </a:pathLst>
          </a:custGeom>
          <a:blipFill>
            <a:blip r:embed="rId9"/>
            <a:stretch>
              <a:fillRect/>
            </a:stretch>
          </a:blipFill>
        </p:spPr>
        <p:txBody>
          <a:bodyPr/>
          <a:lstStyle/>
          <a:p>
            <a:endParaRPr lang="es-CO"/>
          </a:p>
        </p:txBody>
      </p:sp>
      <p:sp>
        <p:nvSpPr>
          <p:cNvPr id="7" name="Freeform 7"/>
          <p:cNvSpPr/>
          <p:nvPr/>
        </p:nvSpPr>
        <p:spPr>
          <a:xfrm>
            <a:off x="47625" y="7929046"/>
            <a:ext cx="17536901" cy="350738"/>
          </a:xfrm>
          <a:custGeom>
            <a:avLst/>
            <a:gdLst/>
            <a:ahLst/>
            <a:cxnLst/>
            <a:rect l="l" t="t" r="r" b="b"/>
            <a:pathLst>
              <a:path w="17536901" h="350738">
                <a:moveTo>
                  <a:pt x="0" y="0"/>
                </a:moveTo>
                <a:lnTo>
                  <a:pt x="17536901" y="0"/>
                </a:lnTo>
                <a:lnTo>
                  <a:pt x="17536901" y="350738"/>
                </a:lnTo>
                <a:lnTo>
                  <a:pt x="0" y="350738"/>
                </a:lnTo>
                <a:lnTo>
                  <a:pt x="0" y="0"/>
                </a:lnTo>
                <a:close/>
              </a:path>
            </a:pathLst>
          </a:custGeom>
          <a:blipFill>
            <a:blip r:embed="rId10"/>
            <a:stretch>
              <a:fillRect/>
            </a:stretch>
          </a:blipFill>
        </p:spPr>
        <p:txBody>
          <a:bodyPr/>
          <a:lstStyle/>
          <a:p>
            <a:endParaRPr lang="es-CO"/>
          </a:p>
        </p:txBody>
      </p:sp>
      <p:sp>
        <p:nvSpPr>
          <p:cNvPr id="8" name="TextBox 8"/>
          <p:cNvSpPr txBox="1"/>
          <p:nvPr/>
        </p:nvSpPr>
        <p:spPr>
          <a:xfrm>
            <a:off x="4032770" y="505335"/>
            <a:ext cx="7673033"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CONSULTA EXTERNA- SIAU</a:t>
            </a:r>
          </a:p>
        </p:txBody>
      </p:sp>
      <p:sp>
        <p:nvSpPr>
          <p:cNvPr id="9" name="TextBox 9"/>
          <p:cNvSpPr txBox="1"/>
          <p:nvPr/>
        </p:nvSpPr>
        <p:spPr>
          <a:xfrm>
            <a:off x="14209255" y="167876"/>
            <a:ext cx="4078745" cy="1441616"/>
          </a:xfrm>
          <a:prstGeom prst="rect">
            <a:avLst/>
          </a:prstGeom>
        </p:spPr>
        <p:txBody>
          <a:bodyPr lIns="0" tIns="0" rIns="0" bIns="0" rtlCol="0" anchor="t">
            <a:spAutoFit/>
          </a:bodyPr>
          <a:lstStyle/>
          <a:p>
            <a:pPr algn="l">
              <a:lnSpc>
                <a:spcPts val="2326"/>
              </a:lnSpc>
            </a:pPr>
            <a:r>
              <a:rPr lang="en-US" sz="1662">
                <a:solidFill>
                  <a:srgbClr val="FFFFFF"/>
                </a:solidFill>
                <a:latin typeface="Trocchi"/>
                <a:ea typeface="Trocchi"/>
                <a:cs typeface="Trocchi"/>
                <a:sym typeface="Trocchi"/>
              </a:rPr>
              <a:t>•EN LLAMADA DE SEGUIMIENTO</a:t>
            </a:r>
          </a:p>
          <a:p>
            <a:pPr algn="l">
              <a:lnSpc>
                <a:spcPts val="2326"/>
              </a:lnSpc>
            </a:pPr>
            <a:r>
              <a:rPr lang="en-US" sz="1662">
                <a:solidFill>
                  <a:srgbClr val="FFFFFF"/>
                </a:solidFill>
                <a:latin typeface="Trocchi"/>
                <a:ea typeface="Trocchi"/>
                <a:cs typeface="Trocchi"/>
                <a:sym typeface="Trocchi"/>
              </a:rPr>
              <a:t>•VÍA WHATSAPP </a:t>
            </a:r>
          </a:p>
          <a:p>
            <a:pPr algn="l">
              <a:lnSpc>
                <a:spcPts val="2326"/>
              </a:lnSpc>
            </a:pPr>
            <a:r>
              <a:rPr lang="en-US" sz="1662">
                <a:solidFill>
                  <a:srgbClr val="FFFFFF"/>
                </a:solidFill>
                <a:latin typeface="Trocchi"/>
                <a:ea typeface="Trocchi"/>
                <a:cs typeface="Trocchi"/>
                <a:sym typeface="Trocchi"/>
              </a:rPr>
              <a:t>•TIRILLAS DE CONSULTA</a:t>
            </a:r>
          </a:p>
          <a:p>
            <a:pPr algn="l">
              <a:lnSpc>
                <a:spcPts val="2326"/>
              </a:lnSpc>
            </a:pPr>
            <a:r>
              <a:rPr lang="en-US" sz="1662">
                <a:solidFill>
                  <a:srgbClr val="FFFFFF"/>
                </a:solidFill>
                <a:latin typeface="Trocchi"/>
                <a:ea typeface="Trocchi"/>
                <a:cs typeface="Trocchi"/>
                <a:sym typeface="Trocchi"/>
              </a:rPr>
              <a:t>•VIDEOS INSTITUCIONALES </a:t>
            </a:r>
          </a:p>
          <a:p>
            <a:pPr algn="ctr">
              <a:lnSpc>
                <a:spcPts val="2326"/>
              </a:lnSpc>
            </a:pPr>
            <a:endParaRPr lang="en-US" sz="1662">
              <a:solidFill>
                <a:srgbClr val="FFFFFF"/>
              </a:solidFill>
              <a:latin typeface="Trocchi"/>
              <a:ea typeface="Trocchi"/>
              <a:cs typeface="Trocchi"/>
              <a:sym typeface="Trocch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14118848" y="-1161540"/>
            <a:ext cx="4169152" cy="4169152"/>
          </a:xfrm>
          <a:custGeom>
            <a:avLst/>
            <a:gdLst/>
            <a:ahLst/>
            <a:cxnLst/>
            <a:rect l="l" t="t" r="r" b="b"/>
            <a:pathLst>
              <a:path w="4169152" h="4169152">
                <a:moveTo>
                  <a:pt x="0" y="0"/>
                </a:moveTo>
                <a:lnTo>
                  <a:pt x="4169152" y="0"/>
                </a:lnTo>
                <a:lnTo>
                  <a:pt x="4169152" y="4169153"/>
                </a:lnTo>
                <a:lnTo>
                  <a:pt x="0" y="4169153"/>
                </a:lnTo>
                <a:lnTo>
                  <a:pt x="0" y="0"/>
                </a:lnTo>
                <a:close/>
              </a:path>
            </a:pathLst>
          </a:custGeom>
          <a:blipFill>
            <a:blip r:embed="rId2"/>
            <a:stretch>
              <a:fillRect/>
            </a:stretch>
          </a:blipFill>
        </p:spPr>
        <p:txBody>
          <a:bodyPr/>
          <a:lstStyle/>
          <a:p>
            <a:endParaRPr lang="es-CO"/>
          </a:p>
        </p:txBody>
      </p:sp>
      <p:grpSp>
        <p:nvGrpSpPr>
          <p:cNvPr id="3" name="Group 3"/>
          <p:cNvGrpSpPr>
            <a:grpSpLocks noChangeAspect="1"/>
          </p:cNvGrpSpPr>
          <p:nvPr/>
        </p:nvGrpSpPr>
        <p:grpSpPr>
          <a:xfrm>
            <a:off x="6297416" y="1904686"/>
            <a:ext cx="5693167" cy="6613809"/>
            <a:chOff x="0" y="0"/>
            <a:chExt cx="5466080" cy="6350000"/>
          </a:xfrm>
        </p:grpSpPr>
        <p:sp>
          <p:nvSpPr>
            <p:cNvPr id="4" name="Freeform 4"/>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5" name="Freeform 5"/>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9167" r="-9167"/>
              </a:stretch>
            </a:blipFill>
          </p:spPr>
          <p:txBody>
            <a:bodyPr/>
            <a:lstStyle/>
            <a:p>
              <a:endParaRPr lang="es-CO"/>
            </a:p>
          </p:txBody>
        </p:sp>
        <p:sp>
          <p:nvSpPr>
            <p:cNvPr id="6" name="Freeform 6"/>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7" name="Freeform 7"/>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8" name="Group 8"/>
          <p:cNvGrpSpPr>
            <a:grpSpLocks noChangeAspect="1"/>
          </p:cNvGrpSpPr>
          <p:nvPr/>
        </p:nvGrpSpPr>
        <p:grpSpPr>
          <a:xfrm>
            <a:off x="12333467" y="1904686"/>
            <a:ext cx="5693167" cy="6613809"/>
            <a:chOff x="0" y="0"/>
            <a:chExt cx="5466080" cy="6350000"/>
          </a:xfrm>
        </p:grpSpPr>
        <p:sp>
          <p:nvSpPr>
            <p:cNvPr id="9" name="Freeform 9"/>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0" name="Freeform 10"/>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26595" r="-26595"/>
              </a:stretch>
            </a:blipFill>
          </p:spPr>
          <p:txBody>
            <a:bodyPr/>
            <a:lstStyle/>
            <a:p>
              <a:endParaRPr lang="es-CO"/>
            </a:p>
          </p:txBody>
        </p:sp>
        <p:sp>
          <p:nvSpPr>
            <p:cNvPr id="11" name="Freeform 11"/>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2" name="Freeform 12"/>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3" name="Group 13"/>
          <p:cNvGrpSpPr>
            <a:grpSpLocks noChangeAspect="1"/>
          </p:cNvGrpSpPr>
          <p:nvPr/>
        </p:nvGrpSpPr>
        <p:grpSpPr>
          <a:xfrm>
            <a:off x="261053" y="1768505"/>
            <a:ext cx="5810392" cy="6749991"/>
            <a:chOff x="0" y="0"/>
            <a:chExt cx="5466080" cy="6350000"/>
          </a:xfrm>
        </p:grpSpPr>
        <p:sp>
          <p:nvSpPr>
            <p:cNvPr id="14" name="Freeform 14"/>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5" name="Freeform 15"/>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1747" r="-1747"/>
              </a:stretch>
            </a:blipFill>
          </p:spPr>
          <p:txBody>
            <a:bodyPr/>
            <a:lstStyle/>
            <a:p>
              <a:endParaRPr lang="es-CO"/>
            </a:p>
          </p:txBody>
        </p:sp>
        <p:sp>
          <p:nvSpPr>
            <p:cNvPr id="16" name="Freeform 16"/>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7" name="Freeform 17"/>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8" name="Freeform 18"/>
          <p:cNvSpPr/>
          <p:nvPr/>
        </p:nvSpPr>
        <p:spPr>
          <a:xfrm rot="-5188424">
            <a:off x="-234791" y="-82837"/>
            <a:ext cx="2721995" cy="2846531"/>
          </a:xfrm>
          <a:custGeom>
            <a:avLst/>
            <a:gdLst/>
            <a:ahLst/>
            <a:cxnLst/>
            <a:rect l="l" t="t" r="r" b="b"/>
            <a:pathLst>
              <a:path w="2721995" h="2846531">
                <a:moveTo>
                  <a:pt x="0" y="0"/>
                </a:moveTo>
                <a:lnTo>
                  <a:pt x="2721995" y="0"/>
                </a:lnTo>
                <a:lnTo>
                  <a:pt x="2721995" y="2846531"/>
                </a:lnTo>
                <a:lnTo>
                  <a:pt x="0" y="2846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19" name="Freeform 19"/>
          <p:cNvSpPr/>
          <p:nvPr/>
        </p:nvSpPr>
        <p:spPr>
          <a:xfrm>
            <a:off x="0" y="8249057"/>
            <a:ext cx="2811736" cy="2037943"/>
          </a:xfrm>
          <a:custGeom>
            <a:avLst/>
            <a:gdLst/>
            <a:ahLst/>
            <a:cxnLst/>
            <a:rect l="l" t="t" r="r" b="b"/>
            <a:pathLst>
              <a:path w="2811736" h="2037943">
                <a:moveTo>
                  <a:pt x="0" y="0"/>
                </a:moveTo>
                <a:lnTo>
                  <a:pt x="2811736" y="0"/>
                </a:lnTo>
                <a:lnTo>
                  <a:pt x="2811736" y="2037943"/>
                </a:lnTo>
                <a:lnTo>
                  <a:pt x="0" y="20379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20" name="Freeform 20"/>
          <p:cNvSpPr/>
          <p:nvPr/>
        </p:nvSpPr>
        <p:spPr>
          <a:xfrm>
            <a:off x="13827321" y="8615141"/>
            <a:ext cx="4316098" cy="1671859"/>
          </a:xfrm>
          <a:custGeom>
            <a:avLst/>
            <a:gdLst/>
            <a:ahLst/>
            <a:cxnLst/>
            <a:rect l="l" t="t" r="r" b="b"/>
            <a:pathLst>
              <a:path w="4316098" h="1671859">
                <a:moveTo>
                  <a:pt x="0" y="0"/>
                </a:moveTo>
                <a:lnTo>
                  <a:pt x="4316099" y="0"/>
                </a:lnTo>
                <a:lnTo>
                  <a:pt x="4316099" y="1671859"/>
                </a:lnTo>
                <a:lnTo>
                  <a:pt x="0" y="16718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21" name="Freeform 21"/>
          <p:cNvSpPr/>
          <p:nvPr/>
        </p:nvSpPr>
        <p:spPr>
          <a:xfrm>
            <a:off x="7775111" y="9451071"/>
            <a:ext cx="2737777" cy="622844"/>
          </a:xfrm>
          <a:custGeom>
            <a:avLst/>
            <a:gdLst/>
            <a:ahLst/>
            <a:cxnLst/>
            <a:rect l="l" t="t" r="r" b="b"/>
            <a:pathLst>
              <a:path w="2737777" h="622844">
                <a:moveTo>
                  <a:pt x="0" y="0"/>
                </a:moveTo>
                <a:lnTo>
                  <a:pt x="2737778" y="0"/>
                </a:lnTo>
                <a:lnTo>
                  <a:pt x="2737778" y="622844"/>
                </a:lnTo>
                <a:lnTo>
                  <a:pt x="0" y="622844"/>
                </a:lnTo>
                <a:lnTo>
                  <a:pt x="0" y="0"/>
                </a:lnTo>
                <a:close/>
              </a:path>
            </a:pathLst>
          </a:custGeom>
          <a:blipFill>
            <a:blip r:embed="rId12"/>
            <a:stretch>
              <a:fillRect/>
            </a:stretch>
          </a:blipFill>
        </p:spPr>
        <p:txBody>
          <a:bodyPr/>
          <a:lstStyle/>
          <a:p>
            <a:endParaRPr lang="es-CO"/>
          </a:p>
        </p:txBody>
      </p:sp>
      <p:sp>
        <p:nvSpPr>
          <p:cNvPr id="22" name="TextBox 22"/>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6400" y="3817699"/>
            <a:ext cx="7315200" cy="824623"/>
          </a:xfrm>
          <a:custGeom>
            <a:avLst/>
            <a:gdLst/>
            <a:ahLst/>
            <a:cxnLst/>
            <a:rect l="l" t="t" r="r" b="b"/>
            <a:pathLst>
              <a:path w="7315200" h="824623">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a:off x="5486400" y="5029747"/>
            <a:ext cx="7315200" cy="824623"/>
          </a:xfrm>
          <a:custGeom>
            <a:avLst/>
            <a:gdLst/>
            <a:ahLst/>
            <a:cxnLst/>
            <a:rect l="l" t="t" r="r" b="b"/>
            <a:pathLst>
              <a:path w="7315200" h="824623">
                <a:moveTo>
                  <a:pt x="0" y="0"/>
                </a:moveTo>
                <a:lnTo>
                  <a:pt x="7315200" y="0"/>
                </a:lnTo>
                <a:lnTo>
                  <a:pt x="7315200" y="824623"/>
                </a:lnTo>
                <a:lnTo>
                  <a:pt x="0" y="824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5486400" y="6244895"/>
            <a:ext cx="7315200" cy="824623"/>
          </a:xfrm>
          <a:custGeom>
            <a:avLst/>
            <a:gdLst/>
            <a:ahLst/>
            <a:cxnLst/>
            <a:rect l="l" t="t" r="r" b="b"/>
            <a:pathLst>
              <a:path w="7315200" h="824623">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5" name="Freeform 5"/>
          <p:cNvSpPr/>
          <p:nvPr/>
        </p:nvSpPr>
        <p:spPr>
          <a:xfrm>
            <a:off x="5486400" y="7460042"/>
            <a:ext cx="7315200" cy="824623"/>
          </a:xfrm>
          <a:custGeom>
            <a:avLst/>
            <a:gdLst/>
            <a:ahLst/>
            <a:cxnLst/>
            <a:rect l="l" t="t" r="r" b="b"/>
            <a:pathLst>
              <a:path w="7315200" h="824623">
                <a:moveTo>
                  <a:pt x="0" y="0"/>
                </a:moveTo>
                <a:lnTo>
                  <a:pt x="7315200" y="0"/>
                </a:lnTo>
                <a:lnTo>
                  <a:pt x="7315200" y="824623"/>
                </a:lnTo>
                <a:lnTo>
                  <a:pt x="0" y="824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6" name="Freeform 6"/>
          <p:cNvSpPr/>
          <p:nvPr/>
        </p:nvSpPr>
        <p:spPr>
          <a:xfrm>
            <a:off x="5486400" y="8675190"/>
            <a:ext cx="7315200" cy="824623"/>
          </a:xfrm>
          <a:custGeom>
            <a:avLst/>
            <a:gdLst/>
            <a:ahLst/>
            <a:cxnLst/>
            <a:rect l="l" t="t" r="r" b="b"/>
            <a:pathLst>
              <a:path w="7315200" h="824623">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7" name="Freeform 7"/>
          <p:cNvSpPr/>
          <p:nvPr/>
        </p:nvSpPr>
        <p:spPr>
          <a:xfrm rot="-1016959">
            <a:off x="4662839" y="3205919"/>
            <a:ext cx="1958312" cy="1634301"/>
          </a:xfrm>
          <a:custGeom>
            <a:avLst/>
            <a:gdLst/>
            <a:ahLst/>
            <a:cxnLst/>
            <a:rect l="l" t="t" r="r" b="b"/>
            <a:pathLst>
              <a:path w="1958312" h="1634301">
                <a:moveTo>
                  <a:pt x="0" y="0"/>
                </a:moveTo>
                <a:lnTo>
                  <a:pt x="1958312" y="0"/>
                </a:lnTo>
                <a:lnTo>
                  <a:pt x="1958312" y="1634301"/>
                </a:lnTo>
                <a:lnTo>
                  <a:pt x="0" y="1634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8" name="Freeform 8"/>
          <p:cNvSpPr/>
          <p:nvPr/>
        </p:nvSpPr>
        <p:spPr>
          <a:xfrm>
            <a:off x="5027579" y="5980074"/>
            <a:ext cx="1789261" cy="1343572"/>
          </a:xfrm>
          <a:custGeom>
            <a:avLst/>
            <a:gdLst/>
            <a:ahLst/>
            <a:cxnLst/>
            <a:rect l="l" t="t" r="r" b="b"/>
            <a:pathLst>
              <a:path w="1789261" h="1343572">
                <a:moveTo>
                  <a:pt x="0" y="0"/>
                </a:moveTo>
                <a:lnTo>
                  <a:pt x="1789261" y="0"/>
                </a:lnTo>
                <a:lnTo>
                  <a:pt x="1789261" y="1343572"/>
                </a:lnTo>
                <a:lnTo>
                  <a:pt x="0" y="1343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9" name="Freeform 9"/>
          <p:cNvSpPr/>
          <p:nvPr/>
        </p:nvSpPr>
        <p:spPr>
          <a:xfrm>
            <a:off x="11703007" y="4434472"/>
            <a:ext cx="1636054" cy="2004074"/>
          </a:xfrm>
          <a:custGeom>
            <a:avLst/>
            <a:gdLst/>
            <a:ahLst/>
            <a:cxnLst/>
            <a:rect l="l" t="t" r="r" b="b"/>
            <a:pathLst>
              <a:path w="1636054" h="2004074">
                <a:moveTo>
                  <a:pt x="0" y="0"/>
                </a:moveTo>
                <a:lnTo>
                  <a:pt x="1636054" y="0"/>
                </a:lnTo>
                <a:lnTo>
                  <a:pt x="1636054" y="2004075"/>
                </a:lnTo>
                <a:lnTo>
                  <a:pt x="0" y="20040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10" name="Freeform 10"/>
          <p:cNvSpPr/>
          <p:nvPr/>
        </p:nvSpPr>
        <p:spPr>
          <a:xfrm rot="2016982">
            <a:off x="11716831" y="6946999"/>
            <a:ext cx="1529661" cy="1873749"/>
          </a:xfrm>
          <a:custGeom>
            <a:avLst/>
            <a:gdLst/>
            <a:ahLst/>
            <a:cxnLst/>
            <a:rect l="l" t="t" r="r" b="b"/>
            <a:pathLst>
              <a:path w="1529661" h="1873749">
                <a:moveTo>
                  <a:pt x="0" y="0"/>
                </a:moveTo>
                <a:lnTo>
                  <a:pt x="1529661" y="0"/>
                </a:lnTo>
                <a:lnTo>
                  <a:pt x="1529661" y="1873749"/>
                </a:lnTo>
                <a:lnTo>
                  <a:pt x="0" y="18737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11" name="Freeform 11"/>
          <p:cNvSpPr/>
          <p:nvPr/>
        </p:nvSpPr>
        <p:spPr>
          <a:xfrm rot="-1836569">
            <a:off x="5082062" y="7893208"/>
            <a:ext cx="1680295" cy="1974706"/>
          </a:xfrm>
          <a:custGeom>
            <a:avLst/>
            <a:gdLst/>
            <a:ahLst/>
            <a:cxnLst/>
            <a:rect l="l" t="t" r="r" b="b"/>
            <a:pathLst>
              <a:path w="1680295" h="1974706">
                <a:moveTo>
                  <a:pt x="0" y="0"/>
                </a:moveTo>
                <a:lnTo>
                  <a:pt x="1680295" y="0"/>
                </a:lnTo>
                <a:lnTo>
                  <a:pt x="1680295" y="1974706"/>
                </a:lnTo>
                <a:lnTo>
                  <a:pt x="0" y="19747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12" name="TextBox 12"/>
          <p:cNvSpPr txBox="1"/>
          <p:nvPr/>
        </p:nvSpPr>
        <p:spPr>
          <a:xfrm>
            <a:off x="1848950" y="1774928"/>
            <a:ext cx="14864881" cy="1452221"/>
          </a:xfrm>
          <a:prstGeom prst="rect">
            <a:avLst/>
          </a:prstGeom>
        </p:spPr>
        <p:txBody>
          <a:bodyPr lIns="0" tIns="0" rIns="0" bIns="0" rtlCol="0" anchor="t">
            <a:spAutoFit/>
          </a:bodyPr>
          <a:lstStyle/>
          <a:p>
            <a:pPr algn="ctr">
              <a:lnSpc>
                <a:spcPts val="10679"/>
              </a:lnSpc>
            </a:pPr>
            <a:r>
              <a:rPr lang="en-US" sz="11608" spc="-963">
                <a:solidFill>
                  <a:srgbClr val="022033"/>
                </a:solidFill>
                <a:latin typeface="Genty Sans"/>
                <a:ea typeface="Genty Sans"/>
                <a:cs typeface="Genty Sans"/>
                <a:sym typeface="Genty Sans"/>
              </a:rPr>
              <a:t> CONTENIDO</a:t>
            </a:r>
          </a:p>
        </p:txBody>
      </p:sp>
      <p:sp>
        <p:nvSpPr>
          <p:cNvPr id="13" name="Freeform 13"/>
          <p:cNvSpPr/>
          <p:nvPr/>
        </p:nvSpPr>
        <p:spPr>
          <a:xfrm rot="4478055">
            <a:off x="-4079322" y="-4771604"/>
            <a:ext cx="7904237" cy="9471308"/>
          </a:xfrm>
          <a:custGeom>
            <a:avLst/>
            <a:gdLst/>
            <a:ahLst/>
            <a:cxnLst/>
            <a:rect l="l" t="t" r="r" b="b"/>
            <a:pathLst>
              <a:path w="7904237" h="9471308">
                <a:moveTo>
                  <a:pt x="0" y="0"/>
                </a:moveTo>
                <a:lnTo>
                  <a:pt x="7904236" y="0"/>
                </a:lnTo>
                <a:lnTo>
                  <a:pt x="7904236" y="9471307"/>
                </a:lnTo>
                <a:lnTo>
                  <a:pt x="0" y="94713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CO"/>
          </a:p>
        </p:txBody>
      </p:sp>
      <p:sp>
        <p:nvSpPr>
          <p:cNvPr id="14" name="Freeform 14"/>
          <p:cNvSpPr/>
          <p:nvPr/>
        </p:nvSpPr>
        <p:spPr>
          <a:xfrm rot="-7570525">
            <a:off x="15006512" y="5329913"/>
            <a:ext cx="5971148" cy="7856774"/>
          </a:xfrm>
          <a:custGeom>
            <a:avLst/>
            <a:gdLst/>
            <a:ahLst/>
            <a:cxnLst/>
            <a:rect l="l" t="t" r="r" b="b"/>
            <a:pathLst>
              <a:path w="5971148" h="7856774">
                <a:moveTo>
                  <a:pt x="0" y="0"/>
                </a:moveTo>
                <a:lnTo>
                  <a:pt x="5971148" y="0"/>
                </a:lnTo>
                <a:lnTo>
                  <a:pt x="5971148" y="7856774"/>
                </a:lnTo>
                <a:lnTo>
                  <a:pt x="0" y="78567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5" name="Freeform 15"/>
          <p:cNvSpPr/>
          <p:nvPr/>
        </p:nvSpPr>
        <p:spPr>
          <a:xfrm>
            <a:off x="13339061" y="-1427663"/>
            <a:ext cx="5245361" cy="5245361"/>
          </a:xfrm>
          <a:custGeom>
            <a:avLst/>
            <a:gdLst/>
            <a:ahLst/>
            <a:cxnLst/>
            <a:rect l="l" t="t" r="r" b="b"/>
            <a:pathLst>
              <a:path w="5245361" h="5245361">
                <a:moveTo>
                  <a:pt x="0" y="0"/>
                </a:moveTo>
                <a:lnTo>
                  <a:pt x="5245361" y="0"/>
                </a:lnTo>
                <a:lnTo>
                  <a:pt x="5245361" y="5245362"/>
                </a:lnTo>
                <a:lnTo>
                  <a:pt x="0" y="5245362"/>
                </a:lnTo>
                <a:lnTo>
                  <a:pt x="0" y="0"/>
                </a:lnTo>
                <a:close/>
              </a:path>
            </a:pathLst>
          </a:custGeom>
          <a:blipFill>
            <a:blip r:embed="rId18"/>
            <a:stretch>
              <a:fillRect/>
            </a:stretch>
          </a:blipFill>
        </p:spPr>
        <p:txBody>
          <a:bodyPr/>
          <a:lstStyle/>
          <a:p>
            <a:endParaRPr lang="es-CO"/>
          </a:p>
        </p:txBody>
      </p:sp>
      <p:sp>
        <p:nvSpPr>
          <p:cNvPr id="16" name="TextBox 16"/>
          <p:cNvSpPr txBox="1"/>
          <p:nvPr/>
        </p:nvSpPr>
        <p:spPr>
          <a:xfrm>
            <a:off x="7148033" y="3970626"/>
            <a:ext cx="4799274" cy="668596"/>
          </a:xfrm>
          <a:prstGeom prst="rect">
            <a:avLst/>
          </a:prstGeom>
        </p:spPr>
        <p:txBody>
          <a:bodyPr lIns="0" tIns="0" rIns="0" bIns="0" rtlCol="0" anchor="t">
            <a:spAutoFit/>
          </a:bodyPr>
          <a:lstStyle/>
          <a:p>
            <a:pPr algn="ctr">
              <a:lnSpc>
                <a:spcPts val="2512"/>
              </a:lnSpc>
            </a:pPr>
            <a:r>
              <a:rPr lang="en-US" sz="2730" spc="152">
                <a:solidFill>
                  <a:srgbClr val="022033"/>
                </a:solidFill>
                <a:latin typeface="Genty Sans"/>
                <a:ea typeface="Genty Sans"/>
                <a:cs typeface="Genty Sans"/>
                <a:sym typeface="Genty Sans"/>
              </a:rPr>
              <a:t>ENCUESTAS                       112 NEIVA - 34 PITALITO  </a:t>
            </a:r>
          </a:p>
        </p:txBody>
      </p:sp>
      <p:sp>
        <p:nvSpPr>
          <p:cNvPr id="17" name="TextBox 17"/>
          <p:cNvSpPr txBox="1"/>
          <p:nvPr/>
        </p:nvSpPr>
        <p:spPr>
          <a:xfrm>
            <a:off x="7520921" y="6495697"/>
            <a:ext cx="3478005" cy="356761"/>
          </a:xfrm>
          <a:prstGeom prst="rect">
            <a:avLst/>
          </a:prstGeom>
        </p:spPr>
        <p:txBody>
          <a:bodyPr lIns="0" tIns="0" rIns="0" bIns="0" rtlCol="0" anchor="t">
            <a:spAutoFit/>
          </a:bodyPr>
          <a:lstStyle/>
          <a:p>
            <a:pPr algn="ctr">
              <a:lnSpc>
                <a:spcPts val="2512"/>
              </a:lnSpc>
            </a:pPr>
            <a:r>
              <a:rPr lang="en-US" sz="2730" spc="152">
                <a:solidFill>
                  <a:srgbClr val="022033"/>
                </a:solidFill>
                <a:latin typeface="Genty Sans"/>
                <a:ea typeface="Genty Sans"/>
                <a:cs typeface="Genty Sans"/>
                <a:sym typeface="Genty Sans"/>
              </a:rPr>
              <a:t>CONCLUSIONES</a:t>
            </a:r>
          </a:p>
        </p:txBody>
      </p:sp>
      <p:sp>
        <p:nvSpPr>
          <p:cNvPr id="18" name="TextBox 18"/>
          <p:cNvSpPr txBox="1"/>
          <p:nvPr/>
        </p:nvSpPr>
        <p:spPr>
          <a:xfrm>
            <a:off x="6769565" y="5292253"/>
            <a:ext cx="4748870" cy="356761"/>
          </a:xfrm>
          <a:prstGeom prst="rect">
            <a:avLst/>
          </a:prstGeom>
        </p:spPr>
        <p:txBody>
          <a:bodyPr lIns="0" tIns="0" rIns="0" bIns="0" rtlCol="0" anchor="t">
            <a:spAutoFit/>
          </a:bodyPr>
          <a:lstStyle/>
          <a:p>
            <a:pPr algn="ctr">
              <a:lnSpc>
                <a:spcPts val="2512"/>
              </a:lnSpc>
            </a:pPr>
            <a:r>
              <a:rPr lang="en-US" sz="2730" spc="152">
                <a:solidFill>
                  <a:srgbClr val="022033"/>
                </a:solidFill>
                <a:latin typeface="Genty Sans"/>
                <a:ea typeface="Genty Sans"/>
                <a:cs typeface="Genty Sans"/>
                <a:sym typeface="Genty Sans"/>
              </a:rPr>
              <a:t>GRÁFICOS/ ENCUESTAS</a:t>
            </a:r>
          </a:p>
        </p:txBody>
      </p:sp>
      <p:sp>
        <p:nvSpPr>
          <p:cNvPr id="19" name="TextBox 19"/>
          <p:cNvSpPr txBox="1"/>
          <p:nvPr/>
        </p:nvSpPr>
        <p:spPr>
          <a:xfrm>
            <a:off x="7498043" y="7717217"/>
            <a:ext cx="3478005" cy="356761"/>
          </a:xfrm>
          <a:prstGeom prst="rect">
            <a:avLst/>
          </a:prstGeom>
        </p:spPr>
        <p:txBody>
          <a:bodyPr lIns="0" tIns="0" rIns="0" bIns="0" rtlCol="0" anchor="t">
            <a:spAutoFit/>
          </a:bodyPr>
          <a:lstStyle/>
          <a:p>
            <a:pPr algn="ctr">
              <a:lnSpc>
                <a:spcPts val="2512"/>
              </a:lnSpc>
            </a:pPr>
            <a:r>
              <a:rPr lang="en-US" sz="2730" spc="152">
                <a:solidFill>
                  <a:srgbClr val="022033"/>
                </a:solidFill>
                <a:latin typeface="Genty Sans"/>
                <a:ea typeface="Genty Sans"/>
                <a:cs typeface="Genty Sans"/>
                <a:sym typeface="Genty Sans"/>
              </a:rPr>
              <a:t>PROGRAMA IEC</a:t>
            </a:r>
          </a:p>
        </p:txBody>
      </p:sp>
      <p:sp>
        <p:nvSpPr>
          <p:cNvPr id="20" name="TextBox 20"/>
          <p:cNvSpPr txBox="1"/>
          <p:nvPr/>
        </p:nvSpPr>
        <p:spPr>
          <a:xfrm>
            <a:off x="7050863" y="8901539"/>
            <a:ext cx="5470171" cy="356761"/>
          </a:xfrm>
          <a:prstGeom prst="rect">
            <a:avLst/>
          </a:prstGeom>
        </p:spPr>
        <p:txBody>
          <a:bodyPr lIns="0" tIns="0" rIns="0" bIns="0" rtlCol="0" anchor="t">
            <a:spAutoFit/>
          </a:bodyPr>
          <a:lstStyle/>
          <a:p>
            <a:pPr algn="ctr">
              <a:lnSpc>
                <a:spcPts val="2512"/>
              </a:lnSpc>
            </a:pPr>
            <a:r>
              <a:rPr lang="en-US" sz="2730" spc="152">
                <a:solidFill>
                  <a:srgbClr val="022033"/>
                </a:solidFill>
                <a:latin typeface="Genty Sans"/>
                <a:ea typeface="Genty Sans"/>
                <a:cs typeface="Genty Sans"/>
                <a:sym typeface="Genty Sans"/>
              </a:rPr>
              <a:t>EVIDENCIA FOTOGRÁFICA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2864099" y="253663"/>
            <a:ext cx="1245250" cy="946390"/>
          </a:xfrm>
          <a:custGeom>
            <a:avLst/>
            <a:gdLst/>
            <a:ahLst/>
            <a:cxnLst/>
            <a:rect l="l" t="t" r="r" b="b"/>
            <a:pathLst>
              <a:path w="1245250" h="946390">
                <a:moveTo>
                  <a:pt x="0" y="0"/>
                </a:moveTo>
                <a:lnTo>
                  <a:pt x="1245250" y="0"/>
                </a:lnTo>
                <a:lnTo>
                  <a:pt x="1245250" y="946390"/>
                </a:lnTo>
                <a:lnTo>
                  <a:pt x="0" y="9463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7935045" y="8383572"/>
            <a:ext cx="2511456" cy="2511456"/>
          </a:xfrm>
          <a:custGeom>
            <a:avLst/>
            <a:gdLst/>
            <a:ahLst/>
            <a:cxnLst/>
            <a:rect l="l" t="t" r="r" b="b"/>
            <a:pathLst>
              <a:path w="2511456" h="2511456">
                <a:moveTo>
                  <a:pt x="0" y="0"/>
                </a:moveTo>
                <a:lnTo>
                  <a:pt x="2511456" y="0"/>
                </a:lnTo>
                <a:lnTo>
                  <a:pt x="2511456" y="2511456"/>
                </a:lnTo>
                <a:lnTo>
                  <a:pt x="0" y="2511456"/>
                </a:lnTo>
                <a:lnTo>
                  <a:pt x="0" y="0"/>
                </a:lnTo>
                <a:close/>
              </a:path>
            </a:pathLst>
          </a:custGeom>
          <a:blipFill>
            <a:blip r:embed="rId8"/>
            <a:stretch>
              <a:fillRect/>
            </a:stretch>
          </a:blipFill>
        </p:spPr>
        <p:txBody>
          <a:bodyPr/>
          <a:lstStyle/>
          <a:p>
            <a:endParaRPr lang="es-CO"/>
          </a:p>
        </p:txBody>
      </p:sp>
      <p:sp>
        <p:nvSpPr>
          <p:cNvPr id="6" name="Freeform 6"/>
          <p:cNvSpPr/>
          <p:nvPr/>
        </p:nvSpPr>
        <p:spPr>
          <a:xfrm>
            <a:off x="14613332" y="0"/>
            <a:ext cx="1993362" cy="2084561"/>
          </a:xfrm>
          <a:custGeom>
            <a:avLst/>
            <a:gdLst/>
            <a:ahLst/>
            <a:cxnLst/>
            <a:rect l="l" t="t" r="r" b="b"/>
            <a:pathLst>
              <a:path w="1993362" h="2084561">
                <a:moveTo>
                  <a:pt x="0" y="0"/>
                </a:moveTo>
                <a:lnTo>
                  <a:pt x="1993362" y="0"/>
                </a:lnTo>
                <a:lnTo>
                  <a:pt x="1993362" y="2084561"/>
                </a:lnTo>
                <a:lnTo>
                  <a:pt x="0" y="20845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7" name="Freeform 7"/>
          <p:cNvSpPr/>
          <p:nvPr/>
        </p:nvSpPr>
        <p:spPr>
          <a:xfrm rot="6979180">
            <a:off x="2522283" y="987426"/>
            <a:ext cx="683634" cy="1249165"/>
          </a:xfrm>
          <a:custGeom>
            <a:avLst/>
            <a:gdLst/>
            <a:ahLst/>
            <a:cxnLst/>
            <a:rect l="l" t="t" r="r" b="b"/>
            <a:pathLst>
              <a:path w="683634" h="1249165">
                <a:moveTo>
                  <a:pt x="0" y="0"/>
                </a:moveTo>
                <a:lnTo>
                  <a:pt x="683633" y="0"/>
                </a:lnTo>
                <a:lnTo>
                  <a:pt x="683633" y="1249165"/>
                </a:lnTo>
                <a:lnTo>
                  <a:pt x="0" y="12491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8" name="Freeform 8"/>
          <p:cNvSpPr/>
          <p:nvPr/>
        </p:nvSpPr>
        <p:spPr>
          <a:xfrm>
            <a:off x="225893" y="2975327"/>
            <a:ext cx="17800905" cy="4628235"/>
          </a:xfrm>
          <a:custGeom>
            <a:avLst/>
            <a:gdLst/>
            <a:ahLst/>
            <a:cxnLst/>
            <a:rect l="l" t="t" r="r" b="b"/>
            <a:pathLst>
              <a:path w="17800905" h="4628235">
                <a:moveTo>
                  <a:pt x="0" y="0"/>
                </a:moveTo>
                <a:lnTo>
                  <a:pt x="17800905" y="0"/>
                </a:lnTo>
                <a:lnTo>
                  <a:pt x="17800905" y="4628235"/>
                </a:lnTo>
                <a:lnTo>
                  <a:pt x="0" y="4628235"/>
                </a:lnTo>
                <a:lnTo>
                  <a:pt x="0" y="0"/>
                </a:lnTo>
                <a:close/>
              </a:path>
            </a:pathLst>
          </a:custGeom>
          <a:blipFill>
            <a:blip r:embed="rId13"/>
            <a:stretch>
              <a:fillRect/>
            </a:stretch>
          </a:blipFill>
        </p:spPr>
        <p:txBody>
          <a:bodyPr/>
          <a:lstStyle/>
          <a:p>
            <a:endParaRPr lang="es-CO"/>
          </a:p>
        </p:txBody>
      </p:sp>
      <p:sp>
        <p:nvSpPr>
          <p:cNvPr id="9" name="TextBox 9"/>
          <p:cNvSpPr txBox="1"/>
          <p:nvPr/>
        </p:nvSpPr>
        <p:spPr>
          <a:xfrm>
            <a:off x="4475399" y="605905"/>
            <a:ext cx="6919292" cy="640830"/>
          </a:xfrm>
          <a:prstGeom prst="rect">
            <a:avLst/>
          </a:prstGeom>
        </p:spPr>
        <p:txBody>
          <a:bodyPr lIns="0" tIns="0" rIns="0" bIns="0" rtlCol="0" anchor="t">
            <a:spAutoFit/>
          </a:bodyPr>
          <a:lstStyle/>
          <a:p>
            <a:pPr algn="ctr">
              <a:lnSpc>
                <a:spcPts val="4681"/>
              </a:lnSpc>
            </a:pPr>
            <a:r>
              <a:rPr lang="en-US" sz="5088" spc="-422">
                <a:solidFill>
                  <a:srgbClr val="FFFFFF"/>
                </a:solidFill>
                <a:latin typeface="Genty Sans"/>
                <a:ea typeface="Genty Sans"/>
                <a:cs typeface="Genty Sans"/>
                <a:sym typeface="Genty Sans"/>
              </a:rPr>
              <a:t>SERVICIO FARMACÉUTICO.</a:t>
            </a:r>
          </a:p>
        </p:txBody>
      </p:sp>
      <p:sp>
        <p:nvSpPr>
          <p:cNvPr id="10" name="TextBox 10"/>
          <p:cNvSpPr txBox="1"/>
          <p:nvPr/>
        </p:nvSpPr>
        <p:spPr>
          <a:xfrm>
            <a:off x="225893" y="847710"/>
            <a:ext cx="1926817" cy="352343"/>
          </a:xfrm>
          <a:prstGeom prst="rect">
            <a:avLst/>
          </a:prstGeom>
        </p:spPr>
        <p:txBody>
          <a:bodyPr lIns="0" tIns="0" rIns="0" bIns="0" rtlCol="0" anchor="t">
            <a:spAutoFit/>
          </a:bodyPr>
          <a:lstStyle/>
          <a:p>
            <a:pPr algn="ctr">
              <a:lnSpc>
                <a:spcPts val="2591"/>
              </a:lnSpc>
            </a:pPr>
            <a:r>
              <a:rPr lang="en-US" sz="2816" spc="-233">
                <a:solidFill>
                  <a:srgbClr val="FFFFFF"/>
                </a:solidFill>
                <a:latin typeface="Genty Sans"/>
                <a:ea typeface="Genty Sans"/>
                <a:cs typeface="Genty Sans"/>
                <a:sym typeface="Genty Sans"/>
              </a:rPr>
              <a:t>SEDE 1 NEIVA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79962" y="1821672"/>
            <a:ext cx="5718858" cy="6643655"/>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13775" r="-13775"/>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6284571" y="1821672"/>
            <a:ext cx="5718858" cy="664365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t="-10583" b="-10583"/>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12289179" y="1821672"/>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6400" r="-6399"/>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5570156">
            <a:off x="14830088" y="8398538"/>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a:off x="15978744" y="8554520"/>
            <a:ext cx="1580888" cy="1732480"/>
          </a:xfrm>
          <a:custGeom>
            <a:avLst/>
            <a:gdLst/>
            <a:ahLst/>
            <a:cxnLst/>
            <a:rect l="l" t="t" r="r" b="b"/>
            <a:pathLst>
              <a:path w="1580888" h="1732480">
                <a:moveTo>
                  <a:pt x="0" y="0"/>
                </a:moveTo>
                <a:lnTo>
                  <a:pt x="1580888" y="0"/>
                </a:lnTo>
                <a:lnTo>
                  <a:pt x="1580888" y="1732480"/>
                </a:lnTo>
                <a:lnTo>
                  <a:pt x="0" y="17324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rot="1772317">
            <a:off x="6245900" y="5506007"/>
            <a:ext cx="5834300" cy="3755831"/>
          </a:xfrm>
          <a:custGeom>
            <a:avLst/>
            <a:gdLst/>
            <a:ahLst/>
            <a:cxnLst/>
            <a:rect l="l" t="t" r="r" b="b"/>
            <a:pathLst>
              <a:path w="5834300" h="3755831">
                <a:moveTo>
                  <a:pt x="0" y="0"/>
                </a:moveTo>
                <a:lnTo>
                  <a:pt x="5834300" y="0"/>
                </a:lnTo>
                <a:lnTo>
                  <a:pt x="5834300" y="3755831"/>
                </a:lnTo>
                <a:lnTo>
                  <a:pt x="0" y="37558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20" name="Freeform 20"/>
          <p:cNvSpPr/>
          <p:nvPr/>
        </p:nvSpPr>
        <p:spPr>
          <a:xfrm>
            <a:off x="13282056" y="27511"/>
            <a:ext cx="5005944" cy="2002378"/>
          </a:xfrm>
          <a:custGeom>
            <a:avLst/>
            <a:gdLst/>
            <a:ahLst/>
            <a:cxnLst/>
            <a:rect l="l" t="t" r="r" b="b"/>
            <a:pathLst>
              <a:path w="5005944" h="2002378">
                <a:moveTo>
                  <a:pt x="0" y="0"/>
                </a:moveTo>
                <a:lnTo>
                  <a:pt x="5005944" y="0"/>
                </a:lnTo>
                <a:lnTo>
                  <a:pt x="5005944" y="2002378"/>
                </a:lnTo>
                <a:lnTo>
                  <a:pt x="0" y="20023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21" name="Freeform 21"/>
          <p:cNvSpPr/>
          <p:nvPr/>
        </p:nvSpPr>
        <p:spPr>
          <a:xfrm>
            <a:off x="-529545" y="7383923"/>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22" name="TextBox 22"/>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2875311" y="747933"/>
            <a:ext cx="1937103" cy="1472198"/>
          </a:xfrm>
          <a:custGeom>
            <a:avLst/>
            <a:gdLst/>
            <a:ahLst/>
            <a:cxnLst/>
            <a:rect l="l" t="t" r="r" b="b"/>
            <a:pathLst>
              <a:path w="1937103" h="1472198">
                <a:moveTo>
                  <a:pt x="0" y="0"/>
                </a:moveTo>
                <a:lnTo>
                  <a:pt x="1937103" y="0"/>
                </a:lnTo>
                <a:lnTo>
                  <a:pt x="1937103" y="1472198"/>
                </a:lnTo>
                <a:lnTo>
                  <a:pt x="0" y="14721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6700876" y="7073552"/>
            <a:ext cx="4369495" cy="4369495"/>
          </a:xfrm>
          <a:custGeom>
            <a:avLst/>
            <a:gdLst/>
            <a:ahLst/>
            <a:cxnLst/>
            <a:rect l="l" t="t" r="r" b="b"/>
            <a:pathLst>
              <a:path w="4369495" h="4369495">
                <a:moveTo>
                  <a:pt x="0" y="0"/>
                </a:moveTo>
                <a:lnTo>
                  <a:pt x="4369495" y="0"/>
                </a:lnTo>
                <a:lnTo>
                  <a:pt x="4369495" y="4369496"/>
                </a:lnTo>
                <a:lnTo>
                  <a:pt x="0" y="4369496"/>
                </a:lnTo>
                <a:lnTo>
                  <a:pt x="0" y="0"/>
                </a:lnTo>
                <a:close/>
              </a:path>
            </a:pathLst>
          </a:custGeom>
          <a:blipFill>
            <a:blip r:embed="rId8"/>
            <a:stretch>
              <a:fillRect/>
            </a:stretch>
          </a:blipFill>
        </p:spPr>
        <p:txBody>
          <a:bodyPr/>
          <a:lstStyle/>
          <a:p>
            <a:endParaRPr lang="es-CO"/>
          </a:p>
        </p:txBody>
      </p:sp>
      <p:sp>
        <p:nvSpPr>
          <p:cNvPr id="6" name="Freeform 6"/>
          <p:cNvSpPr/>
          <p:nvPr/>
        </p:nvSpPr>
        <p:spPr>
          <a:xfrm>
            <a:off x="251875" y="3102075"/>
            <a:ext cx="17776796" cy="3026934"/>
          </a:xfrm>
          <a:custGeom>
            <a:avLst/>
            <a:gdLst/>
            <a:ahLst/>
            <a:cxnLst/>
            <a:rect l="l" t="t" r="r" b="b"/>
            <a:pathLst>
              <a:path w="17776796" h="3026934">
                <a:moveTo>
                  <a:pt x="0" y="0"/>
                </a:moveTo>
                <a:lnTo>
                  <a:pt x="17776796" y="0"/>
                </a:lnTo>
                <a:lnTo>
                  <a:pt x="17776796" y="3026933"/>
                </a:lnTo>
                <a:lnTo>
                  <a:pt x="0" y="3026933"/>
                </a:lnTo>
                <a:lnTo>
                  <a:pt x="0" y="0"/>
                </a:lnTo>
                <a:close/>
              </a:path>
            </a:pathLst>
          </a:custGeom>
          <a:blipFill>
            <a:blip r:embed="rId9"/>
            <a:stretch>
              <a:fillRect r="-11655"/>
            </a:stretch>
          </a:blipFill>
        </p:spPr>
        <p:txBody>
          <a:bodyPr/>
          <a:lstStyle/>
          <a:p>
            <a:endParaRPr lang="es-CO"/>
          </a:p>
        </p:txBody>
      </p:sp>
      <p:sp>
        <p:nvSpPr>
          <p:cNvPr id="7" name="TextBox 7"/>
          <p:cNvSpPr txBox="1"/>
          <p:nvPr/>
        </p:nvSpPr>
        <p:spPr>
          <a:xfrm>
            <a:off x="5902505" y="928908"/>
            <a:ext cx="4841469" cy="871454"/>
          </a:xfrm>
          <a:prstGeom prst="rect">
            <a:avLst/>
          </a:prstGeom>
        </p:spPr>
        <p:txBody>
          <a:bodyPr lIns="0" tIns="0" rIns="0" bIns="0" rtlCol="0" anchor="t">
            <a:spAutoFit/>
          </a:bodyPr>
          <a:lstStyle/>
          <a:p>
            <a:pPr algn="ctr">
              <a:lnSpc>
                <a:spcPts val="6364"/>
              </a:lnSpc>
            </a:pPr>
            <a:r>
              <a:rPr lang="en-US" sz="6917" spc="-574">
                <a:solidFill>
                  <a:srgbClr val="FFFFFF"/>
                </a:solidFill>
                <a:latin typeface="Genty Sans"/>
                <a:ea typeface="Genty Sans"/>
                <a:cs typeface="Genty Sans"/>
                <a:sym typeface="Genty Sans"/>
              </a:rPr>
              <a:t>PSIOCOLOGIA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2528" y="1821672"/>
            <a:ext cx="5718858" cy="6643655"/>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12911" r="-12911"/>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6284571" y="1821672"/>
            <a:ext cx="5718858" cy="664365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t="-5160" b="-5160"/>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12287066" y="1773765"/>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13604" r="-13604"/>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5570156">
            <a:off x="14830088" y="8398538"/>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rot="1772317">
            <a:off x="6226850" y="5506007"/>
            <a:ext cx="5834300" cy="3755831"/>
          </a:xfrm>
          <a:custGeom>
            <a:avLst/>
            <a:gdLst/>
            <a:ahLst/>
            <a:cxnLst/>
            <a:rect l="l" t="t" r="r" b="b"/>
            <a:pathLst>
              <a:path w="5834300" h="3755831">
                <a:moveTo>
                  <a:pt x="0" y="0"/>
                </a:moveTo>
                <a:lnTo>
                  <a:pt x="5834300" y="0"/>
                </a:lnTo>
                <a:lnTo>
                  <a:pt x="5834300" y="3755831"/>
                </a:lnTo>
                <a:lnTo>
                  <a:pt x="0" y="37558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a:off x="13282056" y="27511"/>
            <a:ext cx="5005944" cy="2002378"/>
          </a:xfrm>
          <a:custGeom>
            <a:avLst/>
            <a:gdLst/>
            <a:ahLst/>
            <a:cxnLst/>
            <a:rect l="l" t="t" r="r" b="b"/>
            <a:pathLst>
              <a:path w="5005944" h="2002378">
                <a:moveTo>
                  <a:pt x="0" y="0"/>
                </a:moveTo>
                <a:lnTo>
                  <a:pt x="5005944" y="0"/>
                </a:lnTo>
                <a:lnTo>
                  <a:pt x="5005944" y="2002378"/>
                </a:lnTo>
                <a:lnTo>
                  <a:pt x="0" y="20023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20" name="Freeform 20"/>
          <p:cNvSpPr/>
          <p:nvPr/>
        </p:nvSpPr>
        <p:spPr>
          <a:xfrm>
            <a:off x="-529545" y="7383923"/>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21" name="Freeform 21"/>
          <p:cNvSpPr/>
          <p:nvPr/>
        </p:nvSpPr>
        <p:spPr>
          <a:xfrm>
            <a:off x="2737169" y="7383923"/>
            <a:ext cx="3234218" cy="3222457"/>
          </a:xfrm>
          <a:custGeom>
            <a:avLst/>
            <a:gdLst/>
            <a:ahLst/>
            <a:cxnLst/>
            <a:rect l="l" t="t" r="r" b="b"/>
            <a:pathLst>
              <a:path w="3234218" h="3222457">
                <a:moveTo>
                  <a:pt x="0" y="0"/>
                </a:moveTo>
                <a:lnTo>
                  <a:pt x="3234218" y="0"/>
                </a:lnTo>
                <a:lnTo>
                  <a:pt x="3234218" y="3222457"/>
                </a:lnTo>
                <a:lnTo>
                  <a:pt x="0" y="3222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22" name="TextBox 22"/>
          <p:cNvSpPr txBox="1"/>
          <p:nvPr/>
        </p:nvSpPr>
        <p:spPr>
          <a:xfrm>
            <a:off x="5297377" y="8970153"/>
            <a:ext cx="8470461" cy="931105"/>
          </a:xfrm>
          <a:prstGeom prst="rect">
            <a:avLst/>
          </a:prstGeom>
        </p:spPr>
        <p:txBody>
          <a:bodyPr lIns="0" tIns="0" rIns="0" bIns="0" rtlCol="0" anchor="t">
            <a:spAutoFit/>
          </a:bodyPr>
          <a:lstStyle/>
          <a:p>
            <a:pPr algn="ctr">
              <a:lnSpc>
                <a:spcPts val="7673"/>
              </a:lnSpc>
            </a:pPr>
            <a:r>
              <a:rPr lang="en-US" sz="5480">
                <a:solidFill>
                  <a:srgbClr val="E52687"/>
                </a:solidFill>
                <a:latin typeface="Genty Sans"/>
                <a:ea typeface="Genty Sans"/>
                <a:cs typeface="Genty Sans"/>
                <a:sym typeface="Genty Sans"/>
              </a:rPr>
              <a:t>ACTIVIDADES</a:t>
            </a:r>
          </a:p>
        </p:txBody>
      </p:sp>
      <p:sp>
        <p:nvSpPr>
          <p:cNvPr id="23" name="Freeform 23"/>
          <p:cNvSpPr/>
          <p:nvPr/>
        </p:nvSpPr>
        <p:spPr>
          <a:xfrm>
            <a:off x="12141204" y="7383923"/>
            <a:ext cx="3234218" cy="3222457"/>
          </a:xfrm>
          <a:custGeom>
            <a:avLst/>
            <a:gdLst/>
            <a:ahLst/>
            <a:cxnLst/>
            <a:rect l="l" t="t" r="r" b="b"/>
            <a:pathLst>
              <a:path w="3234218" h="3222457">
                <a:moveTo>
                  <a:pt x="0" y="0"/>
                </a:moveTo>
                <a:lnTo>
                  <a:pt x="3234218" y="0"/>
                </a:lnTo>
                <a:lnTo>
                  <a:pt x="3234218" y="3222457"/>
                </a:lnTo>
                <a:lnTo>
                  <a:pt x="0" y="32224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24" name="TextBox 24"/>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2528" y="1821672"/>
            <a:ext cx="5718858" cy="6643655"/>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12900" r="-12900"/>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12297631" y="1773765"/>
            <a:ext cx="5718858" cy="664365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13807" r="-13807"/>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6273973" y="1773765"/>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13170" r="-13170"/>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5570156">
            <a:off x="14830088" y="8398538"/>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a:off x="15978744" y="8554520"/>
            <a:ext cx="1580888" cy="1732480"/>
          </a:xfrm>
          <a:custGeom>
            <a:avLst/>
            <a:gdLst/>
            <a:ahLst/>
            <a:cxnLst/>
            <a:rect l="l" t="t" r="r" b="b"/>
            <a:pathLst>
              <a:path w="1580888" h="1732480">
                <a:moveTo>
                  <a:pt x="0" y="0"/>
                </a:moveTo>
                <a:lnTo>
                  <a:pt x="1580888" y="0"/>
                </a:lnTo>
                <a:lnTo>
                  <a:pt x="1580888" y="1732480"/>
                </a:lnTo>
                <a:lnTo>
                  <a:pt x="0" y="17324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a:off x="13282056" y="27511"/>
            <a:ext cx="5005944" cy="2002378"/>
          </a:xfrm>
          <a:custGeom>
            <a:avLst/>
            <a:gdLst/>
            <a:ahLst/>
            <a:cxnLst/>
            <a:rect l="l" t="t" r="r" b="b"/>
            <a:pathLst>
              <a:path w="5005944" h="2002378">
                <a:moveTo>
                  <a:pt x="0" y="0"/>
                </a:moveTo>
                <a:lnTo>
                  <a:pt x="5005944" y="0"/>
                </a:lnTo>
                <a:lnTo>
                  <a:pt x="5005944" y="2002378"/>
                </a:lnTo>
                <a:lnTo>
                  <a:pt x="0" y="20023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20" name="Freeform 20"/>
          <p:cNvSpPr/>
          <p:nvPr/>
        </p:nvSpPr>
        <p:spPr>
          <a:xfrm>
            <a:off x="-529545" y="7383923"/>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21" name="TextBox 21"/>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
        <p:nvSpPr>
          <p:cNvPr id="22" name="TextBox 22"/>
          <p:cNvSpPr txBox="1"/>
          <p:nvPr/>
        </p:nvSpPr>
        <p:spPr>
          <a:xfrm>
            <a:off x="5287852" y="8970153"/>
            <a:ext cx="8470461" cy="931105"/>
          </a:xfrm>
          <a:prstGeom prst="rect">
            <a:avLst/>
          </a:prstGeom>
        </p:spPr>
        <p:txBody>
          <a:bodyPr lIns="0" tIns="0" rIns="0" bIns="0" rtlCol="0" anchor="t">
            <a:spAutoFit/>
          </a:bodyPr>
          <a:lstStyle/>
          <a:p>
            <a:pPr algn="ctr">
              <a:lnSpc>
                <a:spcPts val="7673"/>
              </a:lnSpc>
            </a:pPr>
            <a:r>
              <a:rPr lang="en-US" sz="5480">
                <a:solidFill>
                  <a:srgbClr val="E52687"/>
                </a:solidFill>
                <a:latin typeface="Genty Sans"/>
                <a:ea typeface="Genty Sans"/>
                <a:cs typeface="Genty Sans"/>
                <a:sym typeface="Genty Sans"/>
              </a:rPr>
              <a:t>ACTIVIDADES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2528" y="1821672"/>
            <a:ext cx="5718858" cy="6643655"/>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t="-19444" b="-19444"/>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6284571" y="1821672"/>
            <a:ext cx="5718858" cy="6643655"/>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4940" r="-4940"/>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12296591" y="1773765"/>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t="-18550" b="-18550"/>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5570156">
            <a:off x="14830088" y="8398538"/>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a:off x="15978744" y="8554520"/>
            <a:ext cx="1580888" cy="1732480"/>
          </a:xfrm>
          <a:custGeom>
            <a:avLst/>
            <a:gdLst/>
            <a:ahLst/>
            <a:cxnLst/>
            <a:rect l="l" t="t" r="r" b="b"/>
            <a:pathLst>
              <a:path w="1580888" h="1732480">
                <a:moveTo>
                  <a:pt x="0" y="0"/>
                </a:moveTo>
                <a:lnTo>
                  <a:pt x="1580888" y="0"/>
                </a:lnTo>
                <a:lnTo>
                  <a:pt x="1580888" y="1732480"/>
                </a:lnTo>
                <a:lnTo>
                  <a:pt x="0" y="17324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rot="1772317">
            <a:off x="6226850" y="5506007"/>
            <a:ext cx="5834300" cy="3755831"/>
          </a:xfrm>
          <a:custGeom>
            <a:avLst/>
            <a:gdLst/>
            <a:ahLst/>
            <a:cxnLst/>
            <a:rect l="l" t="t" r="r" b="b"/>
            <a:pathLst>
              <a:path w="5834300" h="3755831">
                <a:moveTo>
                  <a:pt x="0" y="0"/>
                </a:moveTo>
                <a:lnTo>
                  <a:pt x="5834300" y="0"/>
                </a:lnTo>
                <a:lnTo>
                  <a:pt x="5834300" y="3755831"/>
                </a:lnTo>
                <a:lnTo>
                  <a:pt x="0" y="37558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20" name="Freeform 20"/>
          <p:cNvSpPr/>
          <p:nvPr/>
        </p:nvSpPr>
        <p:spPr>
          <a:xfrm>
            <a:off x="13282056" y="27511"/>
            <a:ext cx="5005944" cy="2002378"/>
          </a:xfrm>
          <a:custGeom>
            <a:avLst/>
            <a:gdLst/>
            <a:ahLst/>
            <a:cxnLst/>
            <a:rect l="l" t="t" r="r" b="b"/>
            <a:pathLst>
              <a:path w="5005944" h="2002378">
                <a:moveTo>
                  <a:pt x="0" y="0"/>
                </a:moveTo>
                <a:lnTo>
                  <a:pt x="5005944" y="0"/>
                </a:lnTo>
                <a:lnTo>
                  <a:pt x="5005944" y="2002378"/>
                </a:lnTo>
                <a:lnTo>
                  <a:pt x="0" y="20023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sp>
        <p:nvSpPr>
          <p:cNvPr id="21" name="Freeform 21"/>
          <p:cNvSpPr/>
          <p:nvPr/>
        </p:nvSpPr>
        <p:spPr>
          <a:xfrm>
            <a:off x="-529545" y="7383923"/>
            <a:ext cx="4199950" cy="4114800"/>
          </a:xfrm>
          <a:custGeom>
            <a:avLst/>
            <a:gdLst/>
            <a:ahLst/>
            <a:cxnLst/>
            <a:rect l="l" t="t" r="r" b="b"/>
            <a:pathLst>
              <a:path w="4199950" h="4114800">
                <a:moveTo>
                  <a:pt x="0" y="0"/>
                </a:moveTo>
                <a:lnTo>
                  <a:pt x="4199949" y="0"/>
                </a:lnTo>
                <a:lnTo>
                  <a:pt x="41999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22" name="TextBox 22"/>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
        <p:nvSpPr>
          <p:cNvPr id="23" name="TextBox 23"/>
          <p:cNvSpPr txBox="1"/>
          <p:nvPr/>
        </p:nvSpPr>
        <p:spPr>
          <a:xfrm>
            <a:off x="4908111" y="8762991"/>
            <a:ext cx="9277404" cy="678332"/>
          </a:xfrm>
          <a:prstGeom prst="rect">
            <a:avLst/>
          </a:prstGeom>
        </p:spPr>
        <p:txBody>
          <a:bodyPr lIns="0" tIns="0" rIns="0" bIns="0" rtlCol="0" anchor="t">
            <a:spAutoFit/>
          </a:bodyPr>
          <a:lstStyle/>
          <a:p>
            <a:pPr algn="ctr">
              <a:lnSpc>
                <a:spcPts val="5503"/>
              </a:lnSpc>
            </a:pPr>
            <a:r>
              <a:rPr lang="en-US" sz="3930">
                <a:solidFill>
                  <a:srgbClr val="E52687"/>
                </a:solidFill>
                <a:latin typeface="Genty Sans"/>
                <a:ea typeface="Genty Sans"/>
                <a:cs typeface="Genty Sans"/>
                <a:sym typeface="Genty Sans"/>
              </a:rPr>
              <a:t>TOQUE DE CAMPANA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3856326" y="301334"/>
            <a:ext cx="1696986" cy="1289710"/>
          </a:xfrm>
          <a:custGeom>
            <a:avLst/>
            <a:gdLst/>
            <a:ahLst/>
            <a:cxnLst/>
            <a:rect l="l" t="t" r="r" b="b"/>
            <a:pathLst>
              <a:path w="1696986" h="1289710">
                <a:moveTo>
                  <a:pt x="0" y="0"/>
                </a:moveTo>
                <a:lnTo>
                  <a:pt x="1696987" y="0"/>
                </a:lnTo>
                <a:lnTo>
                  <a:pt x="1696987" y="1289710"/>
                </a:lnTo>
                <a:lnTo>
                  <a:pt x="0" y="12897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7361510" y="7545434"/>
            <a:ext cx="3874019" cy="3874019"/>
          </a:xfrm>
          <a:custGeom>
            <a:avLst/>
            <a:gdLst/>
            <a:ahLst/>
            <a:cxnLst/>
            <a:rect l="l" t="t" r="r" b="b"/>
            <a:pathLst>
              <a:path w="3874019" h="3874019">
                <a:moveTo>
                  <a:pt x="0" y="0"/>
                </a:moveTo>
                <a:lnTo>
                  <a:pt x="3874020" y="0"/>
                </a:lnTo>
                <a:lnTo>
                  <a:pt x="3874020" y="3874020"/>
                </a:lnTo>
                <a:lnTo>
                  <a:pt x="0" y="3874020"/>
                </a:lnTo>
                <a:lnTo>
                  <a:pt x="0" y="0"/>
                </a:lnTo>
                <a:close/>
              </a:path>
            </a:pathLst>
          </a:custGeom>
          <a:blipFill>
            <a:blip r:embed="rId8"/>
            <a:stretch>
              <a:fillRect/>
            </a:stretch>
          </a:blipFill>
        </p:spPr>
        <p:txBody>
          <a:bodyPr/>
          <a:lstStyle/>
          <a:p>
            <a:endParaRPr lang="es-CO"/>
          </a:p>
        </p:txBody>
      </p:sp>
      <p:sp>
        <p:nvSpPr>
          <p:cNvPr id="6" name="Freeform 6"/>
          <p:cNvSpPr/>
          <p:nvPr/>
        </p:nvSpPr>
        <p:spPr>
          <a:xfrm>
            <a:off x="229869" y="1992815"/>
            <a:ext cx="17828262" cy="6528368"/>
          </a:xfrm>
          <a:custGeom>
            <a:avLst/>
            <a:gdLst/>
            <a:ahLst/>
            <a:cxnLst/>
            <a:rect l="l" t="t" r="r" b="b"/>
            <a:pathLst>
              <a:path w="17828262" h="6528368">
                <a:moveTo>
                  <a:pt x="0" y="0"/>
                </a:moveTo>
                <a:lnTo>
                  <a:pt x="17828262" y="0"/>
                </a:lnTo>
                <a:lnTo>
                  <a:pt x="17828262" y="6528368"/>
                </a:lnTo>
                <a:lnTo>
                  <a:pt x="0" y="6528368"/>
                </a:lnTo>
                <a:lnTo>
                  <a:pt x="0" y="0"/>
                </a:lnTo>
                <a:close/>
              </a:path>
            </a:pathLst>
          </a:custGeom>
          <a:blipFill>
            <a:blip r:embed="rId9"/>
            <a:stretch>
              <a:fillRect r="-13544"/>
            </a:stretch>
          </a:blipFill>
        </p:spPr>
        <p:txBody>
          <a:bodyPr/>
          <a:lstStyle/>
          <a:p>
            <a:endParaRPr lang="es-CO"/>
          </a:p>
        </p:txBody>
      </p:sp>
      <p:sp>
        <p:nvSpPr>
          <p:cNvPr id="7" name="TextBox 7"/>
          <p:cNvSpPr txBox="1"/>
          <p:nvPr/>
        </p:nvSpPr>
        <p:spPr>
          <a:xfrm>
            <a:off x="6528499" y="491834"/>
            <a:ext cx="6221671" cy="934714"/>
          </a:xfrm>
          <a:prstGeom prst="rect">
            <a:avLst/>
          </a:prstGeom>
        </p:spPr>
        <p:txBody>
          <a:bodyPr lIns="0" tIns="0" rIns="0" bIns="0" rtlCol="0" anchor="t">
            <a:spAutoFit/>
          </a:bodyPr>
          <a:lstStyle/>
          <a:p>
            <a:pPr algn="ctr">
              <a:lnSpc>
                <a:spcPts val="6804"/>
              </a:lnSpc>
            </a:pPr>
            <a:r>
              <a:rPr lang="en-US" sz="7396" spc="-613">
                <a:solidFill>
                  <a:srgbClr val="FFFFFF"/>
                </a:solidFill>
                <a:latin typeface="Genty Sans"/>
                <a:ea typeface="Genty Sans"/>
                <a:cs typeface="Genty Sans"/>
                <a:sym typeface="Genty Sans"/>
              </a:rPr>
              <a:t>QUIMIOTERAPIA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393063" y="1685724"/>
            <a:ext cx="5663712" cy="6579591"/>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15546" r="-15546"/>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6361910" y="1685429"/>
            <a:ext cx="5663712" cy="6579591"/>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24795" r="-24795"/>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407093" y="1621365"/>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14590" r="-14590"/>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4829220">
            <a:off x="783662" y="-202921"/>
            <a:ext cx="1216359" cy="2211561"/>
          </a:xfrm>
          <a:custGeom>
            <a:avLst/>
            <a:gdLst/>
            <a:ahLst/>
            <a:cxnLst/>
            <a:rect l="l" t="t" r="r" b="b"/>
            <a:pathLst>
              <a:path w="1216359" h="2211561">
                <a:moveTo>
                  <a:pt x="0" y="0"/>
                </a:moveTo>
                <a:lnTo>
                  <a:pt x="1216359" y="0"/>
                </a:lnTo>
                <a:lnTo>
                  <a:pt x="1216359" y="2211561"/>
                </a:lnTo>
                <a:lnTo>
                  <a:pt x="0" y="2211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a:off x="15628858" y="-707334"/>
            <a:ext cx="3260885" cy="3220388"/>
          </a:xfrm>
          <a:custGeom>
            <a:avLst/>
            <a:gdLst/>
            <a:ahLst/>
            <a:cxnLst/>
            <a:rect l="l" t="t" r="r" b="b"/>
            <a:pathLst>
              <a:path w="3260885" h="3220388">
                <a:moveTo>
                  <a:pt x="0" y="0"/>
                </a:moveTo>
                <a:lnTo>
                  <a:pt x="3260884" y="0"/>
                </a:lnTo>
                <a:lnTo>
                  <a:pt x="3260884" y="3220387"/>
                </a:lnTo>
                <a:lnTo>
                  <a:pt x="0" y="3220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a:off x="8032719" y="9400321"/>
            <a:ext cx="2737777" cy="622844"/>
          </a:xfrm>
          <a:custGeom>
            <a:avLst/>
            <a:gdLst/>
            <a:ahLst/>
            <a:cxnLst/>
            <a:rect l="l" t="t" r="r" b="b"/>
            <a:pathLst>
              <a:path w="2737777" h="622844">
                <a:moveTo>
                  <a:pt x="0" y="0"/>
                </a:moveTo>
                <a:lnTo>
                  <a:pt x="2737777" y="0"/>
                </a:lnTo>
                <a:lnTo>
                  <a:pt x="2737777" y="622844"/>
                </a:lnTo>
                <a:lnTo>
                  <a:pt x="0" y="622844"/>
                </a:lnTo>
                <a:lnTo>
                  <a:pt x="0" y="0"/>
                </a:lnTo>
                <a:close/>
              </a:path>
            </a:pathLst>
          </a:custGeom>
          <a:blipFill>
            <a:blip r:embed="rId9"/>
            <a:stretch>
              <a:fillRect/>
            </a:stretch>
          </a:blipFill>
        </p:spPr>
        <p:txBody>
          <a:bodyPr/>
          <a:lstStyle/>
          <a:p>
            <a:endParaRPr lang="es-CO"/>
          </a:p>
        </p:txBody>
      </p:sp>
      <p:sp>
        <p:nvSpPr>
          <p:cNvPr id="20" name="Freeform 20"/>
          <p:cNvSpPr/>
          <p:nvPr/>
        </p:nvSpPr>
        <p:spPr>
          <a:xfrm>
            <a:off x="12025622" y="8741270"/>
            <a:ext cx="7315200" cy="3511296"/>
          </a:xfrm>
          <a:custGeom>
            <a:avLst/>
            <a:gdLst/>
            <a:ahLst/>
            <a:cxnLst/>
            <a:rect l="l" t="t" r="r" b="b"/>
            <a:pathLst>
              <a:path w="7315200" h="3511296">
                <a:moveTo>
                  <a:pt x="0" y="0"/>
                </a:moveTo>
                <a:lnTo>
                  <a:pt x="7315200" y="0"/>
                </a:lnTo>
                <a:lnTo>
                  <a:pt x="7315200" y="3511296"/>
                </a:lnTo>
                <a:lnTo>
                  <a:pt x="0" y="35112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21" name="Freeform 21"/>
          <p:cNvSpPr/>
          <p:nvPr/>
        </p:nvSpPr>
        <p:spPr>
          <a:xfrm>
            <a:off x="-1416946" y="8439518"/>
            <a:ext cx="4891293" cy="4114800"/>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22" name="TextBox 22"/>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393063" y="1685724"/>
            <a:ext cx="5663712" cy="6579591"/>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6354" r="-6354"/>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6361910" y="1685429"/>
            <a:ext cx="5663712" cy="6579591"/>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13272" r="-13272"/>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407093" y="1621365"/>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11246" r="-11246"/>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4829220">
            <a:off x="783662" y="-202921"/>
            <a:ext cx="1216359" cy="2211561"/>
          </a:xfrm>
          <a:custGeom>
            <a:avLst/>
            <a:gdLst/>
            <a:ahLst/>
            <a:cxnLst/>
            <a:rect l="l" t="t" r="r" b="b"/>
            <a:pathLst>
              <a:path w="1216359" h="2211561">
                <a:moveTo>
                  <a:pt x="0" y="0"/>
                </a:moveTo>
                <a:lnTo>
                  <a:pt x="1216359" y="0"/>
                </a:lnTo>
                <a:lnTo>
                  <a:pt x="1216359" y="2211561"/>
                </a:lnTo>
                <a:lnTo>
                  <a:pt x="0" y="2211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a:off x="15628858" y="-707334"/>
            <a:ext cx="3260885" cy="3220388"/>
          </a:xfrm>
          <a:custGeom>
            <a:avLst/>
            <a:gdLst/>
            <a:ahLst/>
            <a:cxnLst/>
            <a:rect l="l" t="t" r="r" b="b"/>
            <a:pathLst>
              <a:path w="3260885" h="3220388">
                <a:moveTo>
                  <a:pt x="0" y="0"/>
                </a:moveTo>
                <a:lnTo>
                  <a:pt x="3260884" y="0"/>
                </a:lnTo>
                <a:lnTo>
                  <a:pt x="3260884" y="3220387"/>
                </a:lnTo>
                <a:lnTo>
                  <a:pt x="0" y="3220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a:off x="8032719" y="9400321"/>
            <a:ext cx="2737777" cy="622844"/>
          </a:xfrm>
          <a:custGeom>
            <a:avLst/>
            <a:gdLst/>
            <a:ahLst/>
            <a:cxnLst/>
            <a:rect l="l" t="t" r="r" b="b"/>
            <a:pathLst>
              <a:path w="2737777" h="622844">
                <a:moveTo>
                  <a:pt x="0" y="0"/>
                </a:moveTo>
                <a:lnTo>
                  <a:pt x="2737777" y="0"/>
                </a:lnTo>
                <a:lnTo>
                  <a:pt x="2737777" y="622844"/>
                </a:lnTo>
                <a:lnTo>
                  <a:pt x="0" y="622844"/>
                </a:lnTo>
                <a:lnTo>
                  <a:pt x="0" y="0"/>
                </a:lnTo>
                <a:close/>
              </a:path>
            </a:pathLst>
          </a:custGeom>
          <a:blipFill>
            <a:blip r:embed="rId9"/>
            <a:stretch>
              <a:fillRect/>
            </a:stretch>
          </a:blipFill>
        </p:spPr>
        <p:txBody>
          <a:bodyPr/>
          <a:lstStyle/>
          <a:p>
            <a:endParaRPr lang="es-CO"/>
          </a:p>
        </p:txBody>
      </p:sp>
      <p:sp>
        <p:nvSpPr>
          <p:cNvPr id="20" name="Freeform 20"/>
          <p:cNvSpPr/>
          <p:nvPr/>
        </p:nvSpPr>
        <p:spPr>
          <a:xfrm>
            <a:off x="12025622" y="8741270"/>
            <a:ext cx="7315200" cy="3511296"/>
          </a:xfrm>
          <a:custGeom>
            <a:avLst/>
            <a:gdLst/>
            <a:ahLst/>
            <a:cxnLst/>
            <a:rect l="l" t="t" r="r" b="b"/>
            <a:pathLst>
              <a:path w="7315200" h="3511296">
                <a:moveTo>
                  <a:pt x="0" y="0"/>
                </a:moveTo>
                <a:lnTo>
                  <a:pt x="7315200" y="0"/>
                </a:lnTo>
                <a:lnTo>
                  <a:pt x="7315200" y="3511296"/>
                </a:lnTo>
                <a:lnTo>
                  <a:pt x="0" y="35112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21" name="Freeform 21"/>
          <p:cNvSpPr/>
          <p:nvPr/>
        </p:nvSpPr>
        <p:spPr>
          <a:xfrm>
            <a:off x="-1416946" y="8439518"/>
            <a:ext cx="4891293" cy="4114800"/>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22" name="TextBox 22"/>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4324619" y="276174"/>
            <a:ext cx="1529723" cy="1162590"/>
          </a:xfrm>
          <a:custGeom>
            <a:avLst/>
            <a:gdLst/>
            <a:ahLst/>
            <a:cxnLst/>
            <a:rect l="l" t="t" r="r" b="b"/>
            <a:pathLst>
              <a:path w="1529723" h="1162590">
                <a:moveTo>
                  <a:pt x="0" y="0"/>
                </a:moveTo>
                <a:lnTo>
                  <a:pt x="1529724" y="0"/>
                </a:lnTo>
                <a:lnTo>
                  <a:pt x="1529724" y="1162590"/>
                </a:lnTo>
                <a:lnTo>
                  <a:pt x="0" y="11625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117141" y="-1064992"/>
            <a:ext cx="3643166" cy="3643166"/>
          </a:xfrm>
          <a:custGeom>
            <a:avLst/>
            <a:gdLst/>
            <a:ahLst/>
            <a:cxnLst/>
            <a:rect l="l" t="t" r="r" b="b"/>
            <a:pathLst>
              <a:path w="3643166" h="3643166">
                <a:moveTo>
                  <a:pt x="0" y="0"/>
                </a:moveTo>
                <a:lnTo>
                  <a:pt x="3643166" y="0"/>
                </a:lnTo>
                <a:lnTo>
                  <a:pt x="3643166" y="3643167"/>
                </a:lnTo>
                <a:lnTo>
                  <a:pt x="0" y="3643167"/>
                </a:lnTo>
                <a:lnTo>
                  <a:pt x="0" y="0"/>
                </a:lnTo>
                <a:close/>
              </a:path>
            </a:pathLst>
          </a:custGeom>
          <a:blipFill>
            <a:blip r:embed="rId8"/>
            <a:stretch>
              <a:fillRect/>
            </a:stretch>
          </a:blipFill>
        </p:spPr>
        <p:txBody>
          <a:bodyPr/>
          <a:lstStyle/>
          <a:p>
            <a:endParaRPr lang="es-CO"/>
          </a:p>
        </p:txBody>
      </p:sp>
      <p:sp>
        <p:nvSpPr>
          <p:cNvPr id="6" name="TextBox 6"/>
          <p:cNvSpPr txBox="1"/>
          <p:nvPr/>
        </p:nvSpPr>
        <p:spPr>
          <a:xfrm>
            <a:off x="6652937" y="428574"/>
            <a:ext cx="2941955" cy="808435"/>
          </a:xfrm>
          <a:prstGeom prst="rect">
            <a:avLst/>
          </a:prstGeom>
        </p:spPr>
        <p:txBody>
          <a:bodyPr lIns="0" tIns="0" rIns="0" bIns="0" rtlCol="0" anchor="t">
            <a:spAutoFit/>
          </a:bodyPr>
          <a:lstStyle/>
          <a:p>
            <a:pPr algn="ctr">
              <a:lnSpc>
                <a:spcPts val="5810"/>
              </a:lnSpc>
            </a:pPr>
            <a:r>
              <a:rPr lang="en-US" sz="6315" spc="-524">
                <a:solidFill>
                  <a:srgbClr val="FFFFFF"/>
                </a:solidFill>
                <a:latin typeface="Genty Sans"/>
                <a:ea typeface="Genty Sans"/>
                <a:cs typeface="Genty Sans"/>
                <a:sym typeface="Genty Sans"/>
              </a:rPr>
              <a:t>PITALITO</a:t>
            </a:r>
          </a:p>
        </p:txBody>
      </p:sp>
      <p:sp>
        <p:nvSpPr>
          <p:cNvPr id="7" name="Freeform 7"/>
          <p:cNvSpPr/>
          <p:nvPr/>
        </p:nvSpPr>
        <p:spPr>
          <a:xfrm>
            <a:off x="0" y="2232010"/>
            <a:ext cx="18123964" cy="5981759"/>
          </a:xfrm>
          <a:custGeom>
            <a:avLst/>
            <a:gdLst/>
            <a:ahLst/>
            <a:cxnLst/>
            <a:rect l="l" t="t" r="r" b="b"/>
            <a:pathLst>
              <a:path w="18123964" h="5981759">
                <a:moveTo>
                  <a:pt x="0" y="0"/>
                </a:moveTo>
                <a:lnTo>
                  <a:pt x="18123964" y="0"/>
                </a:lnTo>
                <a:lnTo>
                  <a:pt x="18123964" y="5981758"/>
                </a:lnTo>
                <a:lnTo>
                  <a:pt x="0" y="5981758"/>
                </a:lnTo>
                <a:lnTo>
                  <a:pt x="0" y="0"/>
                </a:lnTo>
                <a:close/>
              </a:path>
            </a:pathLst>
          </a:custGeom>
          <a:blipFill>
            <a:blip r:embed="rId9"/>
            <a:stretch>
              <a:fillRect r="-2340"/>
            </a:stretch>
          </a:blipFill>
        </p:spPr>
        <p:txBody>
          <a:bodyPr/>
          <a:lstStyle/>
          <a:p>
            <a:endParaRPr lang="es-CO"/>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99407" y="699818"/>
            <a:ext cx="10676408" cy="1049712"/>
          </a:xfrm>
          <a:prstGeom prst="rect">
            <a:avLst/>
          </a:prstGeom>
        </p:spPr>
        <p:txBody>
          <a:bodyPr lIns="0" tIns="0" rIns="0" bIns="0" rtlCol="0" anchor="t">
            <a:spAutoFit/>
          </a:bodyPr>
          <a:lstStyle/>
          <a:p>
            <a:pPr algn="ctr">
              <a:lnSpc>
                <a:spcPts val="7670"/>
              </a:lnSpc>
            </a:pPr>
            <a:r>
              <a:rPr lang="en-US" sz="8337" spc="-691">
                <a:solidFill>
                  <a:srgbClr val="022033"/>
                </a:solidFill>
                <a:latin typeface="Genty Sans"/>
                <a:ea typeface="Genty Sans"/>
                <a:cs typeface="Genty Sans"/>
                <a:sym typeface="Genty Sans"/>
              </a:rPr>
              <a:t>GRÁFICOS/NEIVA</a:t>
            </a:r>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a:off x="15551327" y="8013811"/>
            <a:ext cx="2574092" cy="1993752"/>
          </a:xfrm>
          <a:custGeom>
            <a:avLst/>
            <a:gdLst/>
            <a:ahLst/>
            <a:cxnLst/>
            <a:rect l="l" t="t" r="r" b="b"/>
            <a:pathLst>
              <a:path w="2574092" h="1993752">
                <a:moveTo>
                  <a:pt x="0" y="0"/>
                </a:moveTo>
                <a:lnTo>
                  <a:pt x="2574092" y="0"/>
                </a:lnTo>
                <a:lnTo>
                  <a:pt x="2574092" y="1993751"/>
                </a:lnTo>
                <a:lnTo>
                  <a:pt x="0" y="1993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5" name="Freeform 5"/>
          <p:cNvSpPr/>
          <p:nvPr/>
        </p:nvSpPr>
        <p:spPr>
          <a:xfrm>
            <a:off x="-113997" y="-1593981"/>
            <a:ext cx="5245361" cy="5245361"/>
          </a:xfrm>
          <a:custGeom>
            <a:avLst/>
            <a:gdLst/>
            <a:ahLst/>
            <a:cxnLst/>
            <a:rect l="l" t="t" r="r" b="b"/>
            <a:pathLst>
              <a:path w="5245361" h="5245361">
                <a:moveTo>
                  <a:pt x="0" y="0"/>
                </a:moveTo>
                <a:lnTo>
                  <a:pt x="5245361" y="0"/>
                </a:lnTo>
                <a:lnTo>
                  <a:pt x="5245361" y="5245362"/>
                </a:lnTo>
                <a:lnTo>
                  <a:pt x="0" y="5245362"/>
                </a:lnTo>
                <a:lnTo>
                  <a:pt x="0" y="0"/>
                </a:lnTo>
                <a:close/>
              </a:path>
            </a:pathLst>
          </a:custGeom>
          <a:blipFill>
            <a:blip r:embed="rId6"/>
            <a:stretch>
              <a:fillRect/>
            </a:stretch>
          </a:blipFill>
        </p:spPr>
        <p:txBody>
          <a:bodyPr/>
          <a:lstStyle/>
          <a:p>
            <a:endParaRPr lang="es-CO"/>
          </a:p>
        </p:txBody>
      </p:sp>
      <p:sp>
        <p:nvSpPr>
          <p:cNvPr id="6" name="Freeform 6"/>
          <p:cNvSpPr/>
          <p:nvPr/>
        </p:nvSpPr>
        <p:spPr>
          <a:xfrm rot="8444030">
            <a:off x="-3759377" y="5762760"/>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7" name="Freeform 7"/>
          <p:cNvSpPr/>
          <p:nvPr/>
        </p:nvSpPr>
        <p:spPr>
          <a:xfrm>
            <a:off x="1028700" y="7930599"/>
            <a:ext cx="2284659" cy="2076963"/>
          </a:xfrm>
          <a:custGeom>
            <a:avLst/>
            <a:gdLst/>
            <a:ahLst/>
            <a:cxnLst/>
            <a:rect l="l" t="t" r="r" b="b"/>
            <a:pathLst>
              <a:path w="2284659" h="2076963">
                <a:moveTo>
                  <a:pt x="0" y="0"/>
                </a:moveTo>
                <a:lnTo>
                  <a:pt x="2284659" y="0"/>
                </a:lnTo>
                <a:lnTo>
                  <a:pt x="2284659" y="2076963"/>
                </a:lnTo>
                <a:lnTo>
                  <a:pt x="0" y="20769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8" name="Freeform 8"/>
          <p:cNvSpPr/>
          <p:nvPr/>
        </p:nvSpPr>
        <p:spPr>
          <a:xfrm>
            <a:off x="49867" y="2214376"/>
            <a:ext cx="5548696" cy="4667572"/>
          </a:xfrm>
          <a:custGeom>
            <a:avLst/>
            <a:gdLst/>
            <a:ahLst/>
            <a:cxnLst/>
            <a:rect l="l" t="t" r="r" b="b"/>
            <a:pathLst>
              <a:path w="5548696" h="4667572">
                <a:moveTo>
                  <a:pt x="0" y="0"/>
                </a:moveTo>
                <a:lnTo>
                  <a:pt x="5548695" y="0"/>
                </a:lnTo>
                <a:lnTo>
                  <a:pt x="5548695" y="4667573"/>
                </a:lnTo>
                <a:lnTo>
                  <a:pt x="0" y="4667573"/>
                </a:lnTo>
                <a:lnTo>
                  <a:pt x="0" y="0"/>
                </a:lnTo>
                <a:close/>
              </a:path>
            </a:pathLst>
          </a:custGeom>
          <a:blipFill>
            <a:blip r:embed="rId11"/>
            <a:stretch>
              <a:fillRect/>
            </a:stretch>
          </a:blipFill>
        </p:spPr>
        <p:txBody>
          <a:bodyPr/>
          <a:lstStyle/>
          <a:p>
            <a:endParaRPr lang="es-CO"/>
          </a:p>
        </p:txBody>
      </p:sp>
      <p:sp>
        <p:nvSpPr>
          <p:cNvPr id="9" name="Freeform 9"/>
          <p:cNvSpPr/>
          <p:nvPr/>
        </p:nvSpPr>
        <p:spPr>
          <a:xfrm>
            <a:off x="11394691" y="1556036"/>
            <a:ext cx="6091846" cy="5135727"/>
          </a:xfrm>
          <a:custGeom>
            <a:avLst/>
            <a:gdLst/>
            <a:ahLst/>
            <a:cxnLst/>
            <a:rect l="l" t="t" r="r" b="b"/>
            <a:pathLst>
              <a:path w="6091846" h="5135727">
                <a:moveTo>
                  <a:pt x="0" y="0"/>
                </a:moveTo>
                <a:lnTo>
                  <a:pt x="6091846" y="0"/>
                </a:lnTo>
                <a:lnTo>
                  <a:pt x="6091846" y="5135727"/>
                </a:lnTo>
                <a:lnTo>
                  <a:pt x="0" y="5135727"/>
                </a:lnTo>
                <a:lnTo>
                  <a:pt x="0" y="0"/>
                </a:lnTo>
                <a:close/>
              </a:path>
            </a:pathLst>
          </a:custGeom>
          <a:blipFill>
            <a:blip r:embed="rId12"/>
            <a:stretch>
              <a:fillRect/>
            </a:stretch>
          </a:blipFill>
        </p:spPr>
        <p:txBody>
          <a:bodyPr/>
          <a:lstStyle/>
          <a:p>
            <a:endParaRPr lang="es-CO"/>
          </a:p>
        </p:txBody>
      </p:sp>
      <p:sp>
        <p:nvSpPr>
          <p:cNvPr id="10" name="Freeform 10"/>
          <p:cNvSpPr/>
          <p:nvPr/>
        </p:nvSpPr>
        <p:spPr>
          <a:xfrm>
            <a:off x="15941082" y="3275228"/>
            <a:ext cx="1076494" cy="2110772"/>
          </a:xfrm>
          <a:custGeom>
            <a:avLst/>
            <a:gdLst/>
            <a:ahLst/>
            <a:cxnLst/>
            <a:rect l="l" t="t" r="r" b="b"/>
            <a:pathLst>
              <a:path w="1076494" h="2110772">
                <a:moveTo>
                  <a:pt x="0" y="0"/>
                </a:moveTo>
                <a:lnTo>
                  <a:pt x="1076494" y="0"/>
                </a:lnTo>
                <a:lnTo>
                  <a:pt x="1076494" y="2110772"/>
                </a:lnTo>
                <a:lnTo>
                  <a:pt x="0" y="21107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11" name="Freeform 11"/>
          <p:cNvSpPr/>
          <p:nvPr/>
        </p:nvSpPr>
        <p:spPr>
          <a:xfrm>
            <a:off x="13555929" y="7123800"/>
            <a:ext cx="789765" cy="2134500"/>
          </a:xfrm>
          <a:custGeom>
            <a:avLst/>
            <a:gdLst/>
            <a:ahLst/>
            <a:cxnLst/>
            <a:rect l="l" t="t" r="r" b="b"/>
            <a:pathLst>
              <a:path w="789765" h="2134500">
                <a:moveTo>
                  <a:pt x="0" y="0"/>
                </a:moveTo>
                <a:lnTo>
                  <a:pt x="789765" y="0"/>
                </a:lnTo>
                <a:lnTo>
                  <a:pt x="789765" y="2134500"/>
                </a:lnTo>
                <a:lnTo>
                  <a:pt x="0" y="21345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s-CO"/>
          </a:p>
        </p:txBody>
      </p:sp>
      <p:sp>
        <p:nvSpPr>
          <p:cNvPr id="12" name="Freeform 12"/>
          <p:cNvSpPr/>
          <p:nvPr/>
        </p:nvSpPr>
        <p:spPr>
          <a:xfrm>
            <a:off x="4523034" y="6875197"/>
            <a:ext cx="9032895" cy="3389520"/>
          </a:xfrm>
          <a:custGeom>
            <a:avLst/>
            <a:gdLst/>
            <a:ahLst/>
            <a:cxnLst/>
            <a:rect l="l" t="t" r="r" b="b"/>
            <a:pathLst>
              <a:path w="9032895" h="3389520">
                <a:moveTo>
                  <a:pt x="0" y="0"/>
                </a:moveTo>
                <a:lnTo>
                  <a:pt x="9032895" y="0"/>
                </a:lnTo>
                <a:lnTo>
                  <a:pt x="9032895" y="3389519"/>
                </a:lnTo>
                <a:lnTo>
                  <a:pt x="0" y="3389519"/>
                </a:lnTo>
                <a:lnTo>
                  <a:pt x="0" y="0"/>
                </a:lnTo>
                <a:close/>
              </a:path>
            </a:pathLst>
          </a:custGeom>
          <a:blipFill>
            <a:blip r:embed="rId17"/>
            <a:stretch>
              <a:fillRect/>
            </a:stretch>
          </a:blipFill>
        </p:spPr>
        <p:txBody>
          <a:bodyPr/>
          <a:lstStyle/>
          <a:p>
            <a:endParaRPr lang="es-CO"/>
          </a:p>
        </p:txBody>
      </p:sp>
      <p:sp>
        <p:nvSpPr>
          <p:cNvPr id="13" name="TextBox 13"/>
          <p:cNvSpPr txBox="1"/>
          <p:nvPr/>
        </p:nvSpPr>
        <p:spPr>
          <a:xfrm>
            <a:off x="5893837" y="3718056"/>
            <a:ext cx="5205339" cy="878363"/>
          </a:xfrm>
          <a:prstGeom prst="rect">
            <a:avLst/>
          </a:prstGeom>
        </p:spPr>
        <p:txBody>
          <a:bodyPr lIns="0" tIns="0" rIns="0" bIns="0" rtlCol="0" anchor="t">
            <a:spAutoFit/>
          </a:bodyPr>
          <a:lstStyle/>
          <a:p>
            <a:pPr marL="532996" lvl="1" indent="-266498" algn="l">
              <a:lnSpc>
                <a:spcPts val="2271"/>
              </a:lnSpc>
              <a:buFont typeface="Arial"/>
              <a:buChar char="•"/>
            </a:pPr>
            <a:r>
              <a:rPr lang="en-US" sz="2468" spc="138">
                <a:solidFill>
                  <a:srgbClr val="1A1E2D"/>
                </a:solidFill>
                <a:latin typeface="Genty Sans"/>
                <a:ea typeface="Genty Sans"/>
                <a:cs typeface="Genty Sans"/>
                <a:sym typeface="Genty Sans"/>
              </a:rPr>
              <a:t>DEBERES Y DERECHOS</a:t>
            </a:r>
          </a:p>
          <a:p>
            <a:pPr marL="532996" lvl="1" indent="-266498" algn="l">
              <a:lnSpc>
                <a:spcPts val="2271"/>
              </a:lnSpc>
              <a:buFont typeface="Arial"/>
              <a:buChar char="•"/>
            </a:pPr>
            <a:r>
              <a:rPr lang="en-US" sz="2468" spc="138">
                <a:solidFill>
                  <a:srgbClr val="1A1E2D"/>
                </a:solidFill>
                <a:latin typeface="Genty Sans"/>
                <a:ea typeface="Genty Sans"/>
                <a:cs typeface="Genty Sans"/>
                <a:sym typeface="Genty Sans"/>
              </a:rPr>
              <a:t>DONDE ACUDIR EN CASO DE URGENCIA. </a:t>
            </a:r>
          </a:p>
        </p:txBody>
      </p:sp>
      <p:sp>
        <p:nvSpPr>
          <p:cNvPr id="14" name="TextBox 14"/>
          <p:cNvSpPr txBox="1"/>
          <p:nvPr/>
        </p:nvSpPr>
        <p:spPr>
          <a:xfrm>
            <a:off x="49867" y="6786699"/>
            <a:ext cx="4788122" cy="754185"/>
          </a:xfrm>
          <a:prstGeom prst="rect">
            <a:avLst/>
          </a:prstGeom>
        </p:spPr>
        <p:txBody>
          <a:bodyPr lIns="0" tIns="0" rIns="0" bIns="0" rtlCol="0" anchor="t">
            <a:spAutoFit/>
          </a:bodyPr>
          <a:lstStyle/>
          <a:p>
            <a:pPr algn="ctr">
              <a:lnSpc>
                <a:spcPts val="6122"/>
              </a:lnSpc>
              <a:spcBef>
                <a:spcPct val="0"/>
              </a:spcBef>
            </a:pPr>
            <a:r>
              <a:rPr lang="en-US" sz="4373" b="1">
                <a:solidFill>
                  <a:srgbClr val="000000"/>
                </a:solidFill>
                <a:latin typeface="Genty Sans"/>
                <a:ea typeface="Genty Sans"/>
                <a:cs typeface="Genty Sans"/>
                <a:sym typeface="Genty Sans"/>
              </a:rPr>
              <a:t>112 encuestas</a:t>
            </a:r>
          </a:p>
        </p:txBody>
      </p:sp>
      <p:sp>
        <p:nvSpPr>
          <p:cNvPr id="15" name="TextBox 15"/>
          <p:cNvSpPr txBox="1"/>
          <p:nvPr/>
        </p:nvSpPr>
        <p:spPr>
          <a:xfrm>
            <a:off x="15839805" y="4938152"/>
            <a:ext cx="2838991" cy="448486"/>
          </a:xfrm>
          <a:prstGeom prst="rect">
            <a:avLst/>
          </a:prstGeom>
        </p:spPr>
        <p:txBody>
          <a:bodyPr lIns="0" tIns="0" rIns="0" bIns="0" rtlCol="0" anchor="t">
            <a:spAutoFit/>
          </a:bodyPr>
          <a:lstStyle/>
          <a:p>
            <a:pPr algn="ctr">
              <a:lnSpc>
                <a:spcPts val="3630"/>
              </a:lnSpc>
              <a:spcBef>
                <a:spcPct val="0"/>
              </a:spcBef>
            </a:pPr>
            <a:r>
              <a:rPr lang="en-US" sz="2593">
                <a:solidFill>
                  <a:srgbClr val="ED0606"/>
                </a:solidFill>
                <a:latin typeface="Genty Sans"/>
                <a:ea typeface="Genty Sans"/>
                <a:cs typeface="Genty Sans"/>
                <a:sym typeface="Genty Sans"/>
              </a:rPr>
              <a:t>92%</a:t>
            </a:r>
          </a:p>
        </p:txBody>
      </p:sp>
      <p:sp>
        <p:nvSpPr>
          <p:cNvPr id="16" name="TextBox 16"/>
          <p:cNvSpPr txBox="1"/>
          <p:nvPr/>
        </p:nvSpPr>
        <p:spPr>
          <a:xfrm>
            <a:off x="12320144" y="9629775"/>
            <a:ext cx="3261336" cy="506703"/>
          </a:xfrm>
          <a:prstGeom prst="rect">
            <a:avLst/>
          </a:prstGeom>
        </p:spPr>
        <p:txBody>
          <a:bodyPr lIns="0" tIns="0" rIns="0" bIns="0" rtlCol="0" anchor="t">
            <a:spAutoFit/>
          </a:bodyPr>
          <a:lstStyle/>
          <a:p>
            <a:pPr algn="ctr">
              <a:lnSpc>
                <a:spcPts val="4170"/>
              </a:lnSpc>
              <a:spcBef>
                <a:spcPct val="0"/>
              </a:spcBef>
            </a:pPr>
            <a:r>
              <a:rPr lang="en-US" sz="2978">
                <a:solidFill>
                  <a:srgbClr val="ED0606"/>
                </a:solidFill>
                <a:latin typeface="Genty Sans"/>
                <a:ea typeface="Genty Sans"/>
                <a:cs typeface="Genty Sans"/>
                <a:sym typeface="Genty Sans"/>
              </a:rPr>
              <a:t>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a:off x="4324619" y="276174"/>
            <a:ext cx="1529723" cy="1162590"/>
          </a:xfrm>
          <a:custGeom>
            <a:avLst/>
            <a:gdLst/>
            <a:ahLst/>
            <a:cxnLst/>
            <a:rect l="l" t="t" r="r" b="b"/>
            <a:pathLst>
              <a:path w="1529723" h="1162590">
                <a:moveTo>
                  <a:pt x="0" y="0"/>
                </a:moveTo>
                <a:lnTo>
                  <a:pt x="1529724" y="0"/>
                </a:lnTo>
                <a:lnTo>
                  <a:pt x="1529724" y="1162590"/>
                </a:lnTo>
                <a:lnTo>
                  <a:pt x="0" y="11625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117141" y="-1064992"/>
            <a:ext cx="3643166" cy="3643166"/>
          </a:xfrm>
          <a:custGeom>
            <a:avLst/>
            <a:gdLst/>
            <a:ahLst/>
            <a:cxnLst/>
            <a:rect l="l" t="t" r="r" b="b"/>
            <a:pathLst>
              <a:path w="3643166" h="3643166">
                <a:moveTo>
                  <a:pt x="0" y="0"/>
                </a:moveTo>
                <a:lnTo>
                  <a:pt x="3643166" y="0"/>
                </a:lnTo>
                <a:lnTo>
                  <a:pt x="3643166" y="3643167"/>
                </a:lnTo>
                <a:lnTo>
                  <a:pt x="0" y="3643167"/>
                </a:lnTo>
                <a:lnTo>
                  <a:pt x="0" y="0"/>
                </a:lnTo>
                <a:close/>
              </a:path>
            </a:pathLst>
          </a:custGeom>
          <a:blipFill>
            <a:blip r:embed="rId8"/>
            <a:stretch>
              <a:fillRect/>
            </a:stretch>
          </a:blipFill>
        </p:spPr>
        <p:txBody>
          <a:bodyPr/>
          <a:lstStyle/>
          <a:p>
            <a:endParaRPr lang="es-CO"/>
          </a:p>
        </p:txBody>
      </p:sp>
      <p:sp>
        <p:nvSpPr>
          <p:cNvPr id="6" name="Freeform 6"/>
          <p:cNvSpPr/>
          <p:nvPr/>
        </p:nvSpPr>
        <p:spPr>
          <a:xfrm>
            <a:off x="203713" y="2374692"/>
            <a:ext cx="17848849" cy="4431705"/>
          </a:xfrm>
          <a:custGeom>
            <a:avLst/>
            <a:gdLst/>
            <a:ahLst/>
            <a:cxnLst/>
            <a:rect l="l" t="t" r="r" b="b"/>
            <a:pathLst>
              <a:path w="17848849" h="4431705">
                <a:moveTo>
                  <a:pt x="0" y="0"/>
                </a:moveTo>
                <a:lnTo>
                  <a:pt x="17848850" y="0"/>
                </a:lnTo>
                <a:lnTo>
                  <a:pt x="17848850" y="4431704"/>
                </a:lnTo>
                <a:lnTo>
                  <a:pt x="0" y="4431704"/>
                </a:lnTo>
                <a:lnTo>
                  <a:pt x="0" y="0"/>
                </a:lnTo>
                <a:close/>
              </a:path>
            </a:pathLst>
          </a:custGeom>
          <a:blipFill>
            <a:blip r:embed="rId9"/>
            <a:stretch>
              <a:fillRect r="-1343"/>
            </a:stretch>
          </a:blipFill>
        </p:spPr>
        <p:txBody>
          <a:bodyPr/>
          <a:lstStyle/>
          <a:p>
            <a:endParaRPr lang="es-CO"/>
          </a:p>
        </p:txBody>
      </p:sp>
      <p:sp>
        <p:nvSpPr>
          <p:cNvPr id="7" name="TextBox 7"/>
          <p:cNvSpPr txBox="1"/>
          <p:nvPr/>
        </p:nvSpPr>
        <p:spPr>
          <a:xfrm>
            <a:off x="6652937" y="428574"/>
            <a:ext cx="2941955" cy="808435"/>
          </a:xfrm>
          <a:prstGeom prst="rect">
            <a:avLst/>
          </a:prstGeom>
        </p:spPr>
        <p:txBody>
          <a:bodyPr lIns="0" tIns="0" rIns="0" bIns="0" rtlCol="0" anchor="t">
            <a:spAutoFit/>
          </a:bodyPr>
          <a:lstStyle/>
          <a:p>
            <a:pPr algn="ctr">
              <a:lnSpc>
                <a:spcPts val="5810"/>
              </a:lnSpc>
            </a:pPr>
            <a:r>
              <a:rPr lang="en-US" sz="6315" spc="-524">
                <a:solidFill>
                  <a:srgbClr val="FFFFFF"/>
                </a:solidFill>
                <a:latin typeface="Genty Sans"/>
                <a:ea typeface="Genty Sans"/>
                <a:cs typeface="Genty Sans"/>
                <a:sym typeface="Genty Sans"/>
              </a:rPr>
              <a:t>PITALITO</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259465" y="1685429"/>
            <a:ext cx="5663712" cy="6579591"/>
            <a:chOff x="0" y="0"/>
            <a:chExt cx="5466080" cy="6350000"/>
          </a:xfrm>
        </p:grpSpPr>
        <p:sp>
          <p:nvSpPr>
            <p:cNvPr id="3" name="Freeform 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4" name="Freeform 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a:stretch>
                <a:fillRect l="-12100" r="-12100"/>
              </a:stretch>
            </a:blipFill>
          </p:spPr>
          <p:txBody>
            <a:bodyPr/>
            <a:lstStyle/>
            <a:p>
              <a:endParaRPr lang="es-CO"/>
            </a:p>
          </p:txBody>
        </p:sp>
        <p:sp>
          <p:nvSpPr>
            <p:cNvPr id="5" name="Freeform 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6" name="Freeform 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7" name="Group 7"/>
          <p:cNvGrpSpPr>
            <a:grpSpLocks noChangeAspect="1"/>
          </p:cNvGrpSpPr>
          <p:nvPr/>
        </p:nvGrpSpPr>
        <p:grpSpPr>
          <a:xfrm>
            <a:off x="6361910" y="1685429"/>
            <a:ext cx="5663712" cy="6579591"/>
            <a:chOff x="0" y="0"/>
            <a:chExt cx="5466080" cy="6350000"/>
          </a:xfrm>
        </p:grpSpPr>
        <p:sp>
          <p:nvSpPr>
            <p:cNvPr id="8" name="Freeform 8"/>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9" name="Freeform 9"/>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3"/>
              <a:stretch>
                <a:fillRect l="-13544" r="-13544"/>
              </a:stretch>
            </a:blipFill>
          </p:spPr>
          <p:txBody>
            <a:bodyPr/>
            <a:lstStyle/>
            <a:p>
              <a:endParaRPr lang="es-CO"/>
            </a:p>
          </p:txBody>
        </p:sp>
        <p:sp>
          <p:nvSpPr>
            <p:cNvPr id="10" name="Freeform 10"/>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1" name="Freeform 11"/>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grpSp>
        <p:nvGrpSpPr>
          <p:cNvPr id="12" name="Group 12"/>
          <p:cNvGrpSpPr>
            <a:grpSpLocks noChangeAspect="1"/>
          </p:cNvGrpSpPr>
          <p:nvPr/>
        </p:nvGrpSpPr>
        <p:grpSpPr>
          <a:xfrm>
            <a:off x="407093" y="1621365"/>
            <a:ext cx="5718858" cy="6643655"/>
            <a:chOff x="0" y="0"/>
            <a:chExt cx="5466080" cy="6350000"/>
          </a:xfrm>
        </p:grpSpPr>
        <p:sp>
          <p:nvSpPr>
            <p:cNvPr id="13" name="Freeform 13"/>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s-CO"/>
            </a:p>
          </p:txBody>
        </p:sp>
        <p:sp>
          <p:nvSpPr>
            <p:cNvPr id="14" name="Freeform 14"/>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13737" r="-13737"/>
              </a:stretch>
            </a:blipFill>
          </p:spPr>
          <p:txBody>
            <a:bodyPr/>
            <a:lstStyle/>
            <a:p>
              <a:endParaRPr lang="es-CO"/>
            </a:p>
          </p:txBody>
        </p:sp>
        <p:sp>
          <p:nvSpPr>
            <p:cNvPr id="15" name="Freeform 15"/>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s-CO"/>
            </a:p>
          </p:txBody>
        </p:sp>
        <p:sp>
          <p:nvSpPr>
            <p:cNvPr id="16" name="Freeform 16"/>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s-CO"/>
            </a:p>
          </p:txBody>
        </p:sp>
      </p:grpSp>
      <p:sp>
        <p:nvSpPr>
          <p:cNvPr id="17" name="Freeform 17"/>
          <p:cNvSpPr/>
          <p:nvPr/>
        </p:nvSpPr>
        <p:spPr>
          <a:xfrm rot="4829220">
            <a:off x="783662" y="-202921"/>
            <a:ext cx="1216359" cy="2211561"/>
          </a:xfrm>
          <a:custGeom>
            <a:avLst/>
            <a:gdLst/>
            <a:ahLst/>
            <a:cxnLst/>
            <a:rect l="l" t="t" r="r" b="b"/>
            <a:pathLst>
              <a:path w="1216359" h="2211561">
                <a:moveTo>
                  <a:pt x="0" y="0"/>
                </a:moveTo>
                <a:lnTo>
                  <a:pt x="1216359" y="0"/>
                </a:lnTo>
                <a:lnTo>
                  <a:pt x="1216359" y="2211561"/>
                </a:lnTo>
                <a:lnTo>
                  <a:pt x="0" y="22115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18" name="Freeform 18"/>
          <p:cNvSpPr/>
          <p:nvPr/>
        </p:nvSpPr>
        <p:spPr>
          <a:xfrm>
            <a:off x="15628858" y="-707334"/>
            <a:ext cx="3260885" cy="3220388"/>
          </a:xfrm>
          <a:custGeom>
            <a:avLst/>
            <a:gdLst/>
            <a:ahLst/>
            <a:cxnLst/>
            <a:rect l="l" t="t" r="r" b="b"/>
            <a:pathLst>
              <a:path w="3260885" h="3220388">
                <a:moveTo>
                  <a:pt x="0" y="0"/>
                </a:moveTo>
                <a:lnTo>
                  <a:pt x="3260884" y="0"/>
                </a:lnTo>
                <a:lnTo>
                  <a:pt x="3260884" y="3220387"/>
                </a:lnTo>
                <a:lnTo>
                  <a:pt x="0" y="3220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19" name="Freeform 19"/>
          <p:cNvSpPr/>
          <p:nvPr/>
        </p:nvSpPr>
        <p:spPr>
          <a:xfrm>
            <a:off x="8032719" y="9400321"/>
            <a:ext cx="2737777" cy="622844"/>
          </a:xfrm>
          <a:custGeom>
            <a:avLst/>
            <a:gdLst/>
            <a:ahLst/>
            <a:cxnLst/>
            <a:rect l="l" t="t" r="r" b="b"/>
            <a:pathLst>
              <a:path w="2737777" h="622844">
                <a:moveTo>
                  <a:pt x="0" y="0"/>
                </a:moveTo>
                <a:lnTo>
                  <a:pt x="2737777" y="0"/>
                </a:lnTo>
                <a:lnTo>
                  <a:pt x="2737777" y="622844"/>
                </a:lnTo>
                <a:lnTo>
                  <a:pt x="0" y="622844"/>
                </a:lnTo>
                <a:lnTo>
                  <a:pt x="0" y="0"/>
                </a:lnTo>
                <a:close/>
              </a:path>
            </a:pathLst>
          </a:custGeom>
          <a:blipFill>
            <a:blip r:embed="rId9"/>
            <a:stretch>
              <a:fillRect/>
            </a:stretch>
          </a:blipFill>
        </p:spPr>
        <p:txBody>
          <a:bodyPr/>
          <a:lstStyle/>
          <a:p>
            <a:endParaRPr lang="es-CO"/>
          </a:p>
        </p:txBody>
      </p:sp>
      <p:sp>
        <p:nvSpPr>
          <p:cNvPr id="20" name="Freeform 20"/>
          <p:cNvSpPr/>
          <p:nvPr/>
        </p:nvSpPr>
        <p:spPr>
          <a:xfrm>
            <a:off x="12025622" y="8741270"/>
            <a:ext cx="7315200" cy="3511296"/>
          </a:xfrm>
          <a:custGeom>
            <a:avLst/>
            <a:gdLst/>
            <a:ahLst/>
            <a:cxnLst/>
            <a:rect l="l" t="t" r="r" b="b"/>
            <a:pathLst>
              <a:path w="7315200" h="3511296">
                <a:moveTo>
                  <a:pt x="0" y="0"/>
                </a:moveTo>
                <a:lnTo>
                  <a:pt x="7315200" y="0"/>
                </a:lnTo>
                <a:lnTo>
                  <a:pt x="7315200" y="3511296"/>
                </a:lnTo>
                <a:lnTo>
                  <a:pt x="0" y="35112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21" name="Freeform 21"/>
          <p:cNvSpPr/>
          <p:nvPr/>
        </p:nvSpPr>
        <p:spPr>
          <a:xfrm>
            <a:off x="-1416946" y="8439518"/>
            <a:ext cx="4891293" cy="4114800"/>
          </a:xfrm>
          <a:custGeom>
            <a:avLst/>
            <a:gdLst/>
            <a:ahLst/>
            <a:cxnLst/>
            <a:rect l="l" t="t" r="r" b="b"/>
            <a:pathLst>
              <a:path w="4891293" h="4114800">
                <a:moveTo>
                  <a:pt x="0" y="0"/>
                </a:moveTo>
                <a:lnTo>
                  <a:pt x="4891292" y="0"/>
                </a:lnTo>
                <a:lnTo>
                  <a:pt x="489129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22" name="TextBox 22"/>
          <p:cNvSpPr txBox="1"/>
          <p:nvPr/>
        </p:nvSpPr>
        <p:spPr>
          <a:xfrm>
            <a:off x="4189409" y="505335"/>
            <a:ext cx="9266052" cy="704435"/>
          </a:xfrm>
          <a:prstGeom prst="rect">
            <a:avLst/>
          </a:prstGeom>
        </p:spPr>
        <p:txBody>
          <a:bodyPr lIns="0" tIns="0" rIns="0" bIns="0" rtlCol="0" anchor="t">
            <a:spAutoFit/>
          </a:bodyPr>
          <a:lstStyle/>
          <a:p>
            <a:pPr algn="ctr">
              <a:lnSpc>
                <a:spcPts val="5181"/>
              </a:lnSpc>
            </a:pPr>
            <a:r>
              <a:rPr lang="en-US" sz="5631" spc="-467">
                <a:solidFill>
                  <a:srgbClr val="FFFFFF"/>
                </a:solidFill>
                <a:latin typeface="Genty Sans"/>
                <a:ea typeface="Genty Sans"/>
                <a:cs typeface="Genty Sans"/>
                <a:sym typeface="Genty Sans"/>
              </a:rPr>
              <a:t>EVIDENCIA FOTOGRÁFICA</a:t>
            </a:r>
          </a:p>
        </p:txBody>
      </p:sp>
      <p:sp>
        <p:nvSpPr>
          <p:cNvPr id="23" name="TextBox 23"/>
          <p:cNvSpPr txBox="1"/>
          <p:nvPr/>
        </p:nvSpPr>
        <p:spPr>
          <a:xfrm>
            <a:off x="5808526" y="8386900"/>
            <a:ext cx="7186163" cy="796291"/>
          </a:xfrm>
          <a:prstGeom prst="rect">
            <a:avLst/>
          </a:prstGeom>
        </p:spPr>
        <p:txBody>
          <a:bodyPr lIns="0" tIns="0" rIns="0" bIns="0" rtlCol="0" anchor="t">
            <a:spAutoFit/>
          </a:bodyPr>
          <a:lstStyle/>
          <a:p>
            <a:pPr algn="ctr">
              <a:lnSpc>
                <a:spcPts val="6509"/>
              </a:lnSpc>
            </a:pPr>
            <a:r>
              <a:rPr lang="en-US" sz="4649">
                <a:solidFill>
                  <a:srgbClr val="E52687"/>
                </a:solidFill>
                <a:latin typeface="Genty Sans"/>
                <a:ea typeface="Genty Sans"/>
                <a:cs typeface="Genty Sans"/>
                <a:sym typeface="Genty Sans"/>
              </a:rPr>
              <a:t>SEDE 4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5C2E9"/>
        </a:solidFill>
        <a:effectLst/>
      </p:bgPr>
    </p:bg>
    <p:spTree>
      <p:nvGrpSpPr>
        <p:cNvPr id="1" name=""/>
        <p:cNvGrpSpPr/>
        <p:nvPr/>
      </p:nvGrpSpPr>
      <p:grpSpPr>
        <a:xfrm>
          <a:off x="0" y="0"/>
          <a:ext cx="0" cy="0"/>
          <a:chOff x="0" y="0"/>
          <a:chExt cx="0" cy="0"/>
        </a:xfrm>
      </p:grpSpPr>
      <p:sp>
        <p:nvSpPr>
          <p:cNvPr id="2" name="TextBox 2"/>
          <p:cNvSpPr txBox="1"/>
          <p:nvPr/>
        </p:nvSpPr>
        <p:spPr>
          <a:xfrm>
            <a:off x="404415" y="444781"/>
            <a:ext cx="11405633" cy="3203185"/>
          </a:xfrm>
          <a:prstGeom prst="rect">
            <a:avLst/>
          </a:prstGeom>
        </p:spPr>
        <p:txBody>
          <a:bodyPr lIns="0" tIns="0" rIns="0" bIns="0" rtlCol="0" anchor="t">
            <a:spAutoFit/>
          </a:bodyPr>
          <a:lstStyle/>
          <a:p>
            <a:pPr algn="ctr">
              <a:lnSpc>
                <a:spcPts val="6772"/>
              </a:lnSpc>
            </a:pPr>
            <a:r>
              <a:rPr lang="en-US" sz="7361" spc="-610">
                <a:solidFill>
                  <a:srgbClr val="FFFFFF"/>
                </a:solidFill>
                <a:latin typeface="Genty Sans"/>
                <a:ea typeface="Genty Sans"/>
                <a:cs typeface="Genty Sans"/>
                <a:sym typeface="Genty Sans"/>
              </a:rPr>
              <a:t>CARTELERA INFORMATIVA SIAU</a:t>
            </a:r>
          </a:p>
        </p:txBody>
      </p:sp>
      <p:sp>
        <p:nvSpPr>
          <p:cNvPr id="3" name="Freeform 3"/>
          <p:cNvSpPr/>
          <p:nvPr/>
        </p:nvSpPr>
        <p:spPr>
          <a:xfrm>
            <a:off x="2743596" y="2393022"/>
            <a:ext cx="7315200" cy="824623"/>
          </a:xfrm>
          <a:custGeom>
            <a:avLst/>
            <a:gdLst/>
            <a:ahLst/>
            <a:cxnLst/>
            <a:rect l="l" t="t" r="r" b="b"/>
            <a:pathLst>
              <a:path w="7315200" h="824623">
                <a:moveTo>
                  <a:pt x="0" y="0"/>
                </a:moveTo>
                <a:lnTo>
                  <a:pt x="7315200" y="0"/>
                </a:lnTo>
                <a:lnTo>
                  <a:pt x="7315200" y="824622"/>
                </a:lnTo>
                <a:lnTo>
                  <a:pt x="0" y="8246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4" name="Freeform 4"/>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5" name="Freeform 5"/>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6" name="Freeform 6"/>
          <p:cNvSpPr/>
          <p:nvPr/>
        </p:nvSpPr>
        <p:spPr>
          <a:xfrm>
            <a:off x="12267673" y="1753700"/>
            <a:ext cx="5402072" cy="3389800"/>
          </a:xfrm>
          <a:custGeom>
            <a:avLst/>
            <a:gdLst/>
            <a:ahLst/>
            <a:cxnLst/>
            <a:rect l="l" t="t" r="r" b="b"/>
            <a:pathLst>
              <a:path w="5402072" h="3389800">
                <a:moveTo>
                  <a:pt x="0" y="0"/>
                </a:moveTo>
                <a:lnTo>
                  <a:pt x="5402072" y="0"/>
                </a:lnTo>
                <a:lnTo>
                  <a:pt x="5402072" y="3389800"/>
                </a:lnTo>
                <a:lnTo>
                  <a:pt x="0" y="3389800"/>
                </a:lnTo>
                <a:lnTo>
                  <a:pt x="0" y="0"/>
                </a:lnTo>
                <a:close/>
              </a:path>
            </a:pathLst>
          </a:custGeom>
          <a:blipFill>
            <a:blip r:embed="rId8"/>
            <a:stretch>
              <a:fillRect/>
            </a:stretch>
          </a:blipFill>
        </p:spPr>
        <p:txBody>
          <a:bodyPr/>
          <a:lstStyle/>
          <a:p>
            <a:endParaRPr lang="es-CO"/>
          </a:p>
        </p:txBody>
      </p:sp>
      <p:sp>
        <p:nvSpPr>
          <p:cNvPr id="7" name="Freeform 7"/>
          <p:cNvSpPr/>
          <p:nvPr/>
        </p:nvSpPr>
        <p:spPr>
          <a:xfrm>
            <a:off x="13445185" y="5447578"/>
            <a:ext cx="5192646" cy="3450683"/>
          </a:xfrm>
          <a:custGeom>
            <a:avLst/>
            <a:gdLst/>
            <a:ahLst/>
            <a:cxnLst/>
            <a:rect l="l" t="t" r="r" b="b"/>
            <a:pathLst>
              <a:path w="5192646" h="3450683">
                <a:moveTo>
                  <a:pt x="0" y="0"/>
                </a:moveTo>
                <a:lnTo>
                  <a:pt x="5192645" y="0"/>
                </a:lnTo>
                <a:lnTo>
                  <a:pt x="5192645" y="3450683"/>
                </a:lnTo>
                <a:lnTo>
                  <a:pt x="0" y="3450683"/>
                </a:lnTo>
                <a:lnTo>
                  <a:pt x="0" y="0"/>
                </a:lnTo>
                <a:close/>
              </a:path>
            </a:pathLst>
          </a:custGeom>
          <a:blipFill>
            <a:blip r:embed="rId9"/>
            <a:stretch>
              <a:fillRect/>
            </a:stretch>
          </a:blipFill>
        </p:spPr>
        <p:txBody>
          <a:bodyPr/>
          <a:lstStyle/>
          <a:p>
            <a:endParaRPr lang="es-CO"/>
          </a:p>
        </p:txBody>
      </p:sp>
      <p:sp>
        <p:nvSpPr>
          <p:cNvPr id="8" name="Freeform 8"/>
          <p:cNvSpPr/>
          <p:nvPr/>
        </p:nvSpPr>
        <p:spPr>
          <a:xfrm>
            <a:off x="8481108" y="5447578"/>
            <a:ext cx="4506494" cy="4635361"/>
          </a:xfrm>
          <a:custGeom>
            <a:avLst/>
            <a:gdLst/>
            <a:ahLst/>
            <a:cxnLst/>
            <a:rect l="l" t="t" r="r" b="b"/>
            <a:pathLst>
              <a:path w="4506494" h="4635361">
                <a:moveTo>
                  <a:pt x="0" y="0"/>
                </a:moveTo>
                <a:lnTo>
                  <a:pt x="4506494" y="0"/>
                </a:lnTo>
                <a:lnTo>
                  <a:pt x="4506494" y="4635361"/>
                </a:lnTo>
                <a:lnTo>
                  <a:pt x="0" y="4635361"/>
                </a:lnTo>
                <a:lnTo>
                  <a:pt x="0" y="0"/>
                </a:lnTo>
                <a:close/>
              </a:path>
            </a:pathLst>
          </a:custGeom>
          <a:blipFill>
            <a:blip r:embed="rId10"/>
            <a:stretch>
              <a:fillRect l="-5884"/>
            </a:stretch>
          </a:blipFill>
        </p:spPr>
        <p:txBody>
          <a:bodyPr/>
          <a:lstStyle/>
          <a:p>
            <a:endParaRPr lang="es-CO"/>
          </a:p>
        </p:txBody>
      </p:sp>
      <p:sp>
        <p:nvSpPr>
          <p:cNvPr id="9" name="TextBox 9"/>
          <p:cNvSpPr txBox="1"/>
          <p:nvPr/>
        </p:nvSpPr>
        <p:spPr>
          <a:xfrm>
            <a:off x="1639597" y="2658222"/>
            <a:ext cx="9523199" cy="295978"/>
          </a:xfrm>
          <a:prstGeom prst="rect">
            <a:avLst/>
          </a:prstGeom>
        </p:spPr>
        <p:txBody>
          <a:bodyPr lIns="0" tIns="0" rIns="0" bIns="0" rtlCol="0" anchor="t">
            <a:spAutoFit/>
          </a:bodyPr>
          <a:lstStyle/>
          <a:p>
            <a:pPr algn="ctr">
              <a:lnSpc>
                <a:spcPts val="2236"/>
              </a:lnSpc>
            </a:pPr>
            <a:r>
              <a:rPr lang="en-US" sz="2430" spc="136">
                <a:solidFill>
                  <a:srgbClr val="022033"/>
                </a:solidFill>
                <a:latin typeface="Genty Sans"/>
                <a:ea typeface="Genty Sans"/>
                <a:cs typeface="Genty Sans"/>
                <a:sym typeface="Genty Sans"/>
              </a:rPr>
              <a:t>SE PUBLICO INFORMACION REFERENTE A: </a:t>
            </a:r>
          </a:p>
        </p:txBody>
      </p:sp>
      <p:sp>
        <p:nvSpPr>
          <p:cNvPr id="10" name="TextBox 10"/>
          <p:cNvSpPr txBox="1"/>
          <p:nvPr/>
        </p:nvSpPr>
        <p:spPr>
          <a:xfrm>
            <a:off x="394246" y="4208688"/>
            <a:ext cx="8086862" cy="5820008"/>
          </a:xfrm>
          <a:prstGeom prst="rect">
            <a:avLst/>
          </a:prstGeom>
        </p:spPr>
        <p:txBody>
          <a:bodyPr lIns="0" tIns="0" rIns="0" bIns="0" rtlCol="0" anchor="t">
            <a:spAutoFit/>
          </a:bodyPr>
          <a:lstStyle/>
          <a:p>
            <a:pPr algn="l">
              <a:lnSpc>
                <a:spcPts val="2564"/>
              </a:lnSpc>
            </a:pPr>
            <a:r>
              <a:rPr lang="en-US" sz="2787" spc="156">
                <a:solidFill>
                  <a:srgbClr val="E52687"/>
                </a:solidFill>
                <a:latin typeface="Genty Sans"/>
                <a:ea typeface="Genty Sans"/>
                <a:cs typeface="Genty Sans"/>
                <a:sym typeface="Genty Sans"/>
              </a:rPr>
              <a:t>- TIPS DE SEGURIDAD</a:t>
            </a:r>
          </a:p>
          <a:p>
            <a:pPr algn="l">
              <a:lnSpc>
                <a:spcPts val="2564"/>
              </a:lnSpc>
            </a:pPr>
            <a:r>
              <a:rPr lang="en-US" sz="2787" spc="156">
                <a:solidFill>
                  <a:srgbClr val="E52687"/>
                </a:solidFill>
                <a:latin typeface="Genty Sans"/>
                <a:ea typeface="Genty Sans"/>
                <a:cs typeface="Genty Sans"/>
                <a:sym typeface="Genty Sans"/>
              </a:rPr>
              <a:t>- LAVADO DE MANOS</a:t>
            </a:r>
          </a:p>
          <a:p>
            <a:pPr algn="l">
              <a:lnSpc>
                <a:spcPts val="2564"/>
              </a:lnSpc>
            </a:pPr>
            <a:r>
              <a:rPr lang="en-US" sz="2787" spc="156">
                <a:solidFill>
                  <a:srgbClr val="E52687"/>
                </a:solidFill>
                <a:latin typeface="Genty Sans"/>
                <a:ea typeface="Genty Sans"/>
                <a:cs typeface="Genty Sans"/>
                <a:sym typeface="Genty Sans"/>
              </a:rPr>
              <a:t>- Información de la Asociación de usuarios</a:t>
            </a:r>
          </a:p>
          <a:p>
            <a:pPr algn="l">
              <a:lnSpc>
                <a:spcPts val="2564"/>
              </a:lnSpc>
            </a:pPr>
            <a:r>
              <a:rPr lang="en-US" sz="2787" spc="156">
                <a:solidFill>
                  <a:srgbClr val="E52687"/>
                </a:solidFill>
                <a:latin typeface="Genty Sans"/>
                <a:ea typeface="Genty Sans"/>
                <a:cs typeface="Genty Sans"/>
                <a:sym typeface="Genty Sans"/>
              </a:rPr>
              <a:t>- Directorio de Hogares de paso</a:t>
            </a:r>
          </a:p>
          <a:p>
            <a:pPr algn="l">
              <a:lnSpc>
                <a:spcPts val="2564"/>
              </a:lnSpc>
            </a:pPr>
            <a:r>
              <a:rPr lang="en-US" sz="2787" spc="156">
                <a:solidFill>
                  <a:srgbClr val="E52687"/>
                </a:solidFill>
                <a:latin typeface="Genty Sans"/>
                <a:ea typeface="Genty Sans"/>
                <a:cs typeface="Genty Sans"/>
                <a:sym typeface="Genty Sans"/>
              </a:rPr>
              <a:t>- AUTOCUIDADO </a:t>
            </a:r>
          </a:p>
          <a:p>
            <a:pPr algn="l">
              <a:lnSpc>
                <a:spcPts val="2564"/>
              </a:lnSpc>
            </a:pPr>
            <a:r>
              <a:rPr lang="en-US" sz="2787" spc="156">
                <a:solidFill>
                  <a:srgbClr val="E52687"/>
                </a:solidFill>
                <a:latin typeface="Genty Sans"/>
                <a:ea typeface="Genty Sans"/>
                <a:cs typeface="Genty Sans"/>
                <a:sym typeface="Genty Sans"/>
              </a:rPr>
              <a:t>- Indicadores del Sistema de   información y atención al Usuario de AGOSTO de 2024</a:t>
            </a:r>
          </a:p>
          <a:p>
            <a:pPr algn="l">
              <a:lnSpc>
                <a:spcPts val="2564"/>
              </a:lnSpc>
            </a:pPr>
            <a:r>
              <a:rPr lang="en-US" sz="2787" spc="156">
                <a:solidFill>
                  <a:srgbClr val="E52687"/>
                </a:solidFill>
                <a:latin typeface="Genty Sans"/>
                <a:ea typeface="Genty Sans"/>
                <a:cs typeface="Genty Sans"/>
                <a:sym typeface="Genty Sans"/>
              </a:rPr>
              <a:t>- FORMAS DE MANEJAR LA ANSIEDAD.</a:t>
            </a:r>
          </a:p>
          <a:p>
            <a:pPr algn="l">
              <a:lnSpc>
                <a:spcPts val="2564"/>
              </a:lnSpc>
            </a:pPr>
            <a:r>
              <a:rPr lang="en-US" sz="2787" spc="156">
                <a:solidFill>
                  <a:srgbClr val="E52687"/>
                </a:solidFill>
                <a:latin typeface="Genty Sans"/>
                <a:ea typeface="Genty Sans"/>
                <a:cs typeface="Genty Sans"/>
                <a:sym typeface="Genty Sans"/>
              </a:rPr>
              <a:t>- HIGIENE DEL SUEÑO.</a:t>
            </a:r>
          </a:p>
          <a:p>
            <a:pPr algn="l">
              <a:lnSpc>
                <a:spcPts val="2564"/>
              </a:lnSpc>
            </a:pPr>
            <a:r>
              <a:rPr lang="en-US" sz="2787" spc="156">
                <a:solidFill>
                  <a:srgbClr val="E52687"/>
                </a:solidFill>
                <a:latin typeface="Genty Sans"/>
                <a:ea typeface="Genty Sans"/>
                <a:cs typeface="Genty Sans"/>
                <a:sym typeface="Genty Sans"/>
              </a:rPr>
              <a:t>- HABITOS SALUDABLES.</a:t>
            </a:r>
          </a:p>
          <a:p>
            <a:pPr algn="l">
              <a:lnSpc>
                <a:spcPts val="2564"/>
              </a:lnSpc>
            </a:pPr>
            <a:r>
              <a:rPr lang="en-US" sz="2787" spc="156">
                <a:solidFill>
                  <a:srgbClr val="E52687"/>
                </a:solidFill>
                <a:latin typeface="Genty Sans"/>
                <a:ea typeface="Genty Sans"/>
                <a:cs typeface="Genty Sans"/>
                <a:sym typeface="Genty Sans"/>
              </a:rPr>
              <a:t>- HABITOS DE BIENESTAR.</a:t>
            </a:r>
          </a:p>
          <a:p>
            <a:pPr algn="l">
              <a:lnSpc>
                <a:spcPts val="2564"/>
              </a:lnSpc>
            </a:pPr>
            <a:r>
              <a:rPr lang="en-US" sz="2787" spc="156">
                <a:solidFill>
                  <a:srgbClr val="E52687"/>
                </a:solidFill>
                <a:latin typeface="Genty Sans"/>
                <a:ea typeface="Genty Sans"/>
                <a:cs typeface="Genty Sans"/>
                <a:sym typeface="Genty Sans"/>
              </a:rPr>
              <a:t>-PREVENCION DE CAIDAS.</a:t>
            </a:r>
          </a:p>
          <a:p>
            <a:pPr algn="l">
              <a:lnSpc>
                <a:spcPts val="2564"/>
              </a:lnSpc>
            </a:pPr>
            <a:r>
              <a:rPr lang="en-US" sz="2787" spc="156">
                <a:solidFill>
                  <a:srgbClr val="E52687"/>
                </a:solidFill>
                <a:latin typeface="Genty Sans"/>
                <a:ea typeface="Genty Sans"/>
                <a:cs typeface="Genty Sans"/>
                <a:sym typeface="Genty Sans"/>
              </a:rPr>
              <a:t>-PREVENCIÓN DEL DENGUE.</a:t>
            </a:r>
          </a:p>
          <a:p>
            <a:pPr algn="l">
              <a:lnSpc>
                <a:spcPts val="2564"/>
              </a:lnSpc>
            </a:pPr>
            <a:r>
              <a:rPr lang="en-US" sz="2787" spc="156">
                <a:solidFill>
                  <a:srgbClr val="E52687"/>
                </a:solidFill>
                <a:latin typeface="Genty Sans"/>
                <a:ea typeface="Genty Sans"/>
                <a:cs typeface="Genty Sans"/>
                <a:sym typeface="Genty Sans"/>
              </a:rPr>
              <a:t>-QR PARA CITAS MEDICAS.</a:t>
            </a:r>
          </a:p>
          <a:p>
            <a:pPr algn="l">
              <a:lnSpc>
                <a:spcPts val="2564"/>
              </a:lnSpc>
            </a:pPr>
            <a:endParaRPr lang="en-US" sz="2787" spc="156">
              <a:solidFill>
                <a:srgbClr val="E52687"/>
              </a:solidFill>
              <a:latin typeface="Genty Sans"/>
              <a:ea typeface="Genty Sans"/>
              <a:cs typeface="Genty Sans"/>
              <a:sym typeface="Genty Sans"/>
            </a:endParaRPr>
          </a:p>
          <a:p>
            <a:pPr algn="ctr">
              <a:lnSpc>
                <a:spcPts val="2564"/>
              </a:lnSpc>
            </a:pPr>
            <a:endParaRPr lang="en-US" sz="2787" spc="156">
              <a:solidFill>
                <a:srgbClr val="E52687"/>
              </a:solidFill>
              <a:latin typeface="Genty Sans"/>
              <a:ea typeface="Genty Sans"/>
              <a:cs typeface="Genty Sans"/>
              <a:sym typeface="Genty Sans"/>
            </a:endParaRPr>
          </a:p>
        </p:txBody>
      </p:sp>
      <p:sp>
        <p:nvSpPr>
          <p:cNvPr id="11" name="TextBox 11"/>
          <p:cNvSpPr txBox="1"/>
          <p:nvPr/>
        </p:nvSpPr>
        <p:spPr>
          <a:xfrm>
            <a:off x="12267673" y="1316157"/>
            <a:ext cx="1484460" cy="295978"/>
          </a:xfrm>
          <a:prstGeom prst="rect">
            <a:avLst/>
          </a:prstGeom>
        </p:spPr>
        <p:txBody>
          <a:bodyPr lIns="0" tIns="0" rIns="0" bIns="0" rtlCol="0" anchor="t">
            <a:spAutoFit/>
          </a:bodyPr>
          <a:lstStyle/>
          <a:p>
            <a:pPr algn="ctr">
              <a:lnSpc>
                <a:spcPts val="2236"/>
              </a:lnSpc>
            </a:pPr>
            <a:r>
              <a:rPr lang="en-US" sz="2430" spc="136">
                <a:solidFill>
                  <a:srgbClr val="022033"/>
                </a:solidFill>
                <a:latin typeface="Genty Sans"/>
                <a:ea typeface="Genty Sans"/>
                <a:cs typeface="Genty Sans"/>
                <a:sym typeface="Genty Sans"/>
              </a:rPr>
              <a:t>SEDE 3</a:t>
            </a:r>
          </a:p>
        </p:txBody>
      </p:sp>
      <p:sp>
        <p:nvSpPr>
          <p:cNvPr id="12" name="TextBox 12"/>
          <p:cNvSpPr txBox="1"/>
          <p:nvPr/>
        </p:nvSpPr>
        <p:spPr>
          <a:xfrm>
            <a:off x="8481108" y="5028848"/>
            <a:ext cx="1802615" cy="295978"/>
          </a:xfrm>
          <a:prstGeom prst="rect">
            <a:avLst/>
          </a:prstGeom>
        </p:spPr>
        <p:txBody>
          <a:bodyPr lIns="0" tIns="0" rIns="0" bIns="0" rtlCol="0" anchor="t">
            <a:spAutoFit/>
          </a:bodyPr>
          <a:lstStyle/>
          <a:p>
            <a:pPr algn="ctr">
              <a:lnSpc>
                <a:spcPts val="2236"/>
              </a:lnSpc>
            </a:pPr>
            <a:r>
              <a:rPr lang="en-US" sz="2430" spc="136">
                <a:solidFill>
                  <a:srgbClr val="022033"/>
                </a:solidFill>
                <a:latin typeface="Genty Sans"/>
                <a:ea typeface="Genty Sans"/>
                <a:cs typeface="Genty Sans"/>
                <a:sym typeface="Genty Sans"/>
              </a:rPr>
              <a:t>SEDE 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478055">
            <a:off x="-3568452" y="-4200238"/>
            <a:ext cx="7904237" cy="9471308"/>
          </a:xfrm>
          <a:custGeom>
            <a:avLst/>
            <a:gdLst/>
            <a:ahLst/>
            <a:cxnLst/>
            <a:rect l="l" t="t" r="r" b="b"/>
            <a:pathLst>
              <a:path w="7904237" h="9471308">
                <a:moveTo>
                  <a:pt x="0" y="0"/>
                </a:moveTo>
                <a:lnTo>
                  <a:pt x="7904236" y="0"/>
                </a:lnTo>
                <a:lnTo>
                  <a:pt x="7904236" y="9471307"/>
                </a:lnTo>
                <a:lnTo>
                  <a:pt x="0" y="9471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7570525">
            <a:off x="14273726" y="4931350"/>
            <a:ext cx="5971148" cy="7856774"/>
          </a:xfrm>
          <a:custGeom>
            <a:avLst/>
            <a:gdLst/>
            <a:ahLst/>
            <a:cxnLst/>
            <a:rect l="l" t="t" r="r" b="b"/>
            <a:pathLst>
              <a:path w="5971148" h="7856774">
                <a:moveTo>
                  <a:pt x="0" y="0"/>
                </a:moveTo>
                <a:lnTo>
                  <a:pt x="5971148" y="0"/>
                </a:lnTo>
                <a:lnTo>
                  <a:pt x="5971148" y="7856774"/>
                </a:lnTo>
                <a:lnTo>
                  <a:pt x="0" y="78567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TextBox 4"/>
          <p:cNvSpPr txBox="1"/>
          <p:nvPr/>
        </p:nvSpPr>
        <p:spPr>
          <a:xfrm>
            <a:off x="1341863" y="2220793"/>
            <a:ext cx="16552869" cy="1711449"/>
          </a:xfrm>
          <a:prstGeom prst="rect">
            <a:avLst/>
          </a:prstGeom>
        </p:spPr>
        <p:txBody>
          <a:bodyPr lIns="0" tIns="0" rIns="0" bIns="0" rtlCol="0" anchor="t">
            <a:spAutoFit/>
          </a:bodyPr>
          <a:lstStyle/>
          <a:p>
            <a:pPr algn="ctr">
              <a:lnSpc>
                <a:spcPts val="12488"/>
              </a:lnSpc>
            </a:pPr>
            <a:r>
              <a:rPr lang="en-US" sz="13574" spc="-1126">
                <a:solidFill>
                  <a:srgbClr val="022033"/>
                </a:solidFill>
                <a:latin typeface="Genty Sans"/>
                <a:ea typeface="Genty Sans"/>
                <a:cs typeface="Genty Sans"/>
                <a:sym typeface="Genty Sans"/>
              </a:rPr>
              <a:t>¡MUCHAS GRACIAS!</a:t>
            </a:r>
          </a:p>
        </p:txBody>
      </p:sp>
      <p:sp>
        <p:nvSpPr>
          <p:cNvPr id="5" name="Freeform 5"/>
          <p:cNvSpPr/>
          <p:nvPr/>
        </p:nvSpPr>
        <p:spPr>
          <a:xfrm rot="9337228">
            <a:off x="13463742" y="-5536886"/>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6" name="Freeform 6"/>
          <p:cNvSpPr/>
          <p:nvPr/>
        </p:nvSpPr>
        <p:spPr>
          <a:xfrm rot="9337228">
            <a:off x="-2278585" y="6810192"/>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7" name="Freeform 7"/>
          <p:cNvSpPr/>
          <p:nvPr/>
        </p:nvSpPr>
        <p:spPr>
          <a:xfrm>
            <a:off x="7372392" y="189032"/>
            <a:ext cx="3543215" cy="1679336"/>
          </a:xfrm>
          <a:custGeom>
            <a:avLst/>
            <a:gdLst/>
            <a:ahLst/>
            <a:cxnLst/>
            <a:rect l="l" t="t" r="r" b="b"/>
            <a:pathLst>
              <a:path w="3543215" h="1679336">
                <a:moveTo>
                  <a:pt x="0" y="0"/>
                </a:moveTo>
                <a:lnTo>
                  <a:pt x="3543216" y="0"/>
                </a:lnTo>
                <a:lnTo>
                  <a:pt x="3543216" y="1679336"/>
                </a:lnTo>
                <a:lnTo>
                  <a:pt x="0" y="16793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8" name="Freeform 8"/>
          <p:cNvSpPr/>
          <p:nvPr/>
        </p:nvSpPr>
        <p:spPr>
          <a:xfrm>
            <a:off x="-271706" y="7021786"/>
            <a:ext cx="4524060" cy="4524060"/>
          </a:xfrm>
          <a:custGeom>
            <a:avLst/>
            <a:gdLst/>
            <a:ahLst/>
            <a:cxnLst/>
            <a:rect l="l" t="t" r="r" b="b"/>
            <a:pathLst>
              <a:path w="4524060" h="4524060">
                <a:moveTo>
                  <a:pt x="0" y="0"/>
                </a:moveTo>
                <a:lnTo>
                  <a:pt x="4524060" y="0"/>
                </a:lnTo>
                <a:lnTo>
                  <a:pt x="4524060" y="4524060"/>
                </a:lnTo>
                <a:lnTo>
                  <a:pt x="0" y="4524060"/>
                </a:lnTo>
                <a:lnTo>
                  <a:pt x="0" y="0"/>
                </a:lnTo>
                <a:close/>
              </a:path>
            </a:pathLst>
          </a:custGeom>
          <a:blipFill>
            <a:blip r:embed="rId12"/>
            <a:stretch>
              <a:fillRect/>
            </a:stretch>
          </a:blipFill>
        </p:spPr>
        <p:txBody>
          <a:bodyPr/>
          <a:lstStyle/>
          <a:p>
            <a:endParaRPr lang="es-CO"/>
          </a:p>
        </p:txBody>
      </p:sp>
      <p:sp>
        <p:nvSpPr>
          <p:cNvPr id="9" name="Freeform 9"/>
          <p:cNvSpPr/>
          <p:nvPr/>
        </p:nvSpPr>
        <p:spPr>
          <a:xfrm>
            <a:off x="6065281" y="2900305"/>
            <a:ext cx="6539358" cy="8645540"/>
          </a:xfrm>
          <a:custGeom>
            <a:avLst/>
            <a:gdLst/>
            <a:ahLst/>
            <a:cxnLst/>
            <a:rect l="l" t="t" r="r" b="b"/>
            <a:pathLst>
              <a:path w="6539358" h="8645540">
                <a:moveTo>
                  <a:pt x="0" y="0"/>
                </a:moveTo>
                <a:lnTo>
                  <a:pt x="6539358" y="0"/>
                </a:lnTo>
                <a:lnTo>
                  <a:pt x="6539358" y="8645541"/>
                </a:lnTo>
                <a:lnTo>
                  <a:pt x="0" y="8645541"/>
                </a:lnTo>
                <a:lnTo>
                  <a:pt x="0" y="0"/>
                </a:lnTo>
                <a:close/>
              </a:path>
            </a:pathLst>
          </a:custGeom>
          <a:blipFill>
            <a:blip r:embed="rId13"/>
            <a:stretch>
              <a:fillRect/>
            </a:stretch>
          </a:blipFill>
        </p:spPr>
        <p:txBody>
          <a:bodyPr/>
          <a:lstStyle/>
          <a:p>
            <a:endParaRPr lang="es-CO"/>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5C2E9"/>
        </a:solidFill>
        <a:effectLst/>
      </p:bgPr>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2F3F2B43-B35C-C809-EFE0-35670F2FAF84}"/>
              </a:ext>
            </a:extLst>
          </p:cNvPr>
          <p:cNvPicPr>
            <a:picLocks noChangeAspect="1"/>
          </p:cNvPicPr>
          <p:nvPr/>
        </p:nvPicPr>
        <p:blipFill>
          <a:blip r:embed="rId2"/>
          <a:stretch>
            <a:fillRect/>
          </a:stretch>
        </p:blipFill>
        <p:spPr>
          <a:xfrm>
            <a:off x="4717111" y="2457877"/>
            <a:ext cx="4792173" cy="3488556"/>
          </a:xfrm>
          <a:prstGeom prst="rect">
            <a:avLst/>
          </a:prstGeom>
        </p:spPr>
      </p:pic>
      <p:sp>
        <p:nvSpPr>
          <p:cNvPr id="2" name="Freeform 2"/>
          <p:cNvSpPr/>
          <p:nvPr/>
        </p:nvSpPr>
        <p:spPr>
          <a:xfrm>
            <a:off x="4776061" y="8937842"/>
            <a:ext cx="8480102" cy="955939"/>
          </a:xfrm>
          <a:custGeom>
            <a:avLst/>
            <a:gdLst/>
            <a:ahLst/>
            <a:cxnLst/>
            <a:rect l="l" t="t" r="r" b="b"/>
            <a:pathLst>
              <a:path w="8480102" h="955939">
                <a:moveTo>
                  <a:pt x="0" y="0"/>
                </a:moveTo>
                <a:lnTo>
                  <a:pt x="8480101" y="0"/>
                </a:lnTo>
                <a:lnTo>
                  <a:pt x="8480101" y="955938"/>
                </a:lnTo>
                <a:lnTo>
                  <a:pt x="0" y="9559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CO"/>
          </a:p>
        </p:txBody>
      </p:sp>
      <p:sp>
        <p:nvSpPr>
          <p:cNvPr id="3" name="Freeform 3"/>
          <p:cNvSpPr/>
          <p:nvPr/>
        </p:nvSpPr>
        <p:spPr>
          <a:xfrm rot="8444030">
            <a:off x="13499666" y="-5256432"/>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s-CO"/>
          </a:p>
        </p:txBody>
      </p:sp>
      <p:sp>
        <p:nvSpPr>
          <p:cNvPr id="4" name="Freeform 4"/>
          <p:cNvSpPr/>
          <p:nvPr/>
        </p:nvSpPr>
        <p:spPr>
          <a:xfrm rot="7084562">
            <a:off x="-5677384" y="3785529"/>
            <a:ext cx="7904237" cy="9471308"/>
          </a:xfrm>
          <a:custGeom>
            <a:avLst/>
            <a:gdLst/>
            <a:ahLst/>
            <a:cxnLst/>
            <a:rect l="l" t="t" r="r" b="b"/>
            <a:pathLst>
              <a:path w="7904237" h="9471308">
                <a:moveTo>
                  <a:pt x="0" y="0"/>
                </a:moveTo>
                <a:lnTo>
                  <a:pt x="7904237" y="0"/>
                </a:lnTo>
                <a:lnTo>
                  <a:pt x="7904237" y="9471308"/>
                </a:lnTo>
                <a:lnTo>
                  <a:pt x="0" y="94713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s-CO"/>
          </a:p>
        </p:txBody>
      </p:sp>
      <p:sp>
        <p:nvSpPr>
          <p:cNvPr id="5" name="Freeform 5"/>
          <p:cNvSpPr/>
          <p:nvPr/>
        </p:nvSpPr>
        <p:spPr>
          <a:xfrm>
            <a:off x="2382105" y="8089422"/>
            <a:ext cx="13523790" cy="663413"/>
          </a:xfrm>
          <a:custGeom>
            <a:avLst/>
            <a:gdLst/>
            <a:ahLst/>
            <a:cxnLst/>
            <a:rect l="l" t="t" r="r" b="b"/>
            <a:pathLst>
              <a:path w="13523790" h="663413">
                <a:moveTo>
                  <a:pt x="0" y="0"/>
                </a:moveTo>
                <a:lnTo>
                  <a:pt x="13523790" y="0"/>
                </a:lnTo>
                <a:lnTo>
                  <a:pt x="13523790" y="663413"/>
                </a:lnTo>
                <a:lnTo>
                  <a:pt x="0" y="663413"/>
                </a:lnTo>
                <a:lnTo>
                  <a:pt x="0" y="0"/>
                </a:lnTo>
                <a:close/>
              </a:path>
            </a:pathLst>
          </a:custGeom>
          <a:blipFill>
            <a:blip r:embed="rId9"/>
            <a:stretch>
              <a:fillRect l="-13723" r="-13723"/>
            </a:stretch>
          </a:blipFill>
        </p:spPr>
        <p:txBody>
          <a:bodyPr/>
          <a:lstStyle/>
          <a:p>
            <a:endParaRPr lang="es-CO"/>
          </a:p>
        </p:txBody>
      </p:sp>
      <p:sp>
        <p:nvSpPr>
          <p:cNvPr id="6" name="Freeform 6"/>
          <p:cNvSpPr/>
          <p:nvPr/>
        </p:nvSpPr>
        <p:spPr>
          <a:xfrm rot="-5400000">
            <a:off x="7018165" y="7139423"/>
            <a:ext cx="1652481" cy="910930"/>
          </a:xfrm>
          <a:custGeom>
            <a:avLst/>
            <a:gdLst/>
            <a:ahLst/>
            <a:cxnLst/>
            <a:rect l="l" t="t" r="r" b="b"/>
            <a:pathLst>
              <a:path w="1652481" h="910930">
                <a:moveTo>
                  <a:pt x="0" y="0"/>
                </a:moveTo>
                <a:lnTo>
                  <a:pt x="1652481" y="0"/>
                </a:lnTo>
                <a:lnTo>
                  <a:pt x="1652481" y="910930"/>
                </a:lnTo>
                <a:lnTo>
                  <a:pt x="0" y="910930"/>
                </a:lnTo>
                <a:lnTo>
                  <a:pt x="0" y="0"/>
                </a:lnTo>
                <a:close/>
              </a:path>
            </a:pathLst>
          </a:custGeom>
          <a:blipFill>
            <a:blip r:embed="rId10"/>
            <a:stretch>
              <a:fillRect/>
            </a:stretch>
          </a:blipFill>
        </p:spPr>
        <p:txBody>
          <a:bodyPr/>
          <a:lstStyle/>
          <a:p>
            <a:endParaRPr lang="es-CO"/>
          </a:p>
        </p:txBody>
      </p:sp>
      <p:sp>
        <p:nvSpPr>
          <p:cNvPr id="7" name="Freeform 7"/>
          <p:cNvSpPr/>
          <p:nvPr/>
        </p:nvSpPr>
        <p:spPr>
          <a:xfrm rot="-5400000">
            <a:off x="9600832" y="7139423"/>
            <a:ext cx="1652481" cy="910930"/>
          </a:xfrm>
          <a:custGeom>
            <a:avLst/>
            <a:gdLst/>
            <a:ahLst/>
            <a:cxnLst/>
            <a:rect l="l" t="t" r="r" b="b"/>
            <a:pathLst>
              <a:path w="1652481" h="910930">
                <a:moveTo>
                  <a:pt x="0" y="0"/>
                </a:moveTo>
                <a:lnTo>
                  <a:pt x="1652480" y="0"/>
                </a:lnTo>
                <a:lnTo>
                  <a:pt x="1652480" y="910930"/>
                </a:lnTo>
                <a:lnTo>
                  <a:pt x="0" y="910930"/>
                </a:lnTo>
                <a:lnTo>
                  <a:pt x="0" y="0"/>
                </a:lnTo>
                <a:close/>
              </a:path>
            </a:pathLst>
          </a:custGeom>
          <a:blipFill>
            <a:blip r:embed="rId10"/>
            <a:stretch>
              <a:fillRect/>
            </a:stretch>
          </a:blipFill>
        </p:spPr>
        <p:txBody>
          <a:bodyPr/>
          <a:lstStyle/>
          <a:p>
            <a:endParaRPr lang="es-CO"/>
          </a:p>
        </p:txBody>
      </p:sp>
      <p:sp>
        <p:nvSpPr>
          <p:cNvPr id="8" name="Freeform 8"/>
          <p:cNvSpPr/>
          <p:nvPr/>
        </p:nvSpPr>
        <p:spPr>
          <a:xfrm>
            <a:off x="-240576" y="-1593981"/>
            <a:ext cx="5245361" cy="5245361"/>
          </a:xfrm>
          <a:custGeom>
            <a:avLst/>
            <a:gdLst/>
            <a:ahLst/>
            <a:cxnLst/>
            <a:rect l="l" t="t" r="r" b="b"/>
            <a:pathLst>
              <a:path w="5245361" h="5245361">
                <a:moveTo>
                  <a:pt x="0" y="0"/>
                </a:moveTo>
                <a:lnTo>
                  <a:pt x="5245362" y="0"/>
                </a:lnTo>
                <a:lnTo>
                  <a:pt x="5245362" y="5245362"/>
                </a:lnTo>
                <a:lnTo>
                  <a:pt x="0" y="5245362"/>
                </a:lnTo>
                <a:lnTo>
                  <a:pt x="0" y="0"/>
                </a:lnTo>
                <a:close/>
              </a:path>
            </a:pathLst>
          </a:custGeom>
          <a:blipFill>
            <a:blip r:embed="rId11"/>
            <a:stretch>
              <a:fillRect/>
            </a:stretch>
          </a:blipFill>
        </p:spPr>
        <p:txBody>
          <a:bodyPr/>
          <a:lstStyle/>
          <a:p>
            <a:endParaRPr lang="es-CO"/>
          </a:p>
        </p:txBody>
      </p:sp>
      <p:sp>
        <p:nvSpPr>
          <p:cNvPr id="9" name="Freeform 9"/>
          <p:cNvSpPr/>
          <p:nvPr/>
        </p:nvSpPr>
        <p:spPr>
          <a:xfrm>
            <a:off x="137255" y="4781867"/>
            <a:ext cx="4410700" cy="3730702"/>
          </a:xfrm>
          <a:custGeom>
            <a:avLst/>
            <a:gdLst/>
            <a:ahLst/>
            <a:cxnLst/>
            <a:rect l="l" t="t" r="r" b="b"/>
            <a:pathLst>
              <a:path w="4547955" h="3908504">
                <a:moveTo>
                  <a:pt x="0" y="0"/>
                </a:moveTo>
                <a:lnTo>
                  <a:pt x="4547955" y="0"/>
                </a:lnTo>
                <a:lnTo>
                  <a:pt x="4547955" y="3908504"/>
                </a:lnTo>
                <a:lnTo>
                  <a:pt x="0" y="3908504"/>
                </a:lnTo>
                <a:lnTo>
                  <a:pt x="0" y="0"/>
                </a:lnTo>
                <a:close/>
              </a:path>
            </a:pathLst>
          </a:custGeom>
          <a:blipFill>
            <a:blip r:embed="rId12"/>
            <a:stretch>
              <a:fillRect r="-343560"/>
            </a:stretch>
          </a:blipFill>
        </p:spPr>
        <p:txBody>
          <a:bodyPr/>
          <a:lstStyle/>
          <a:p>
            <a:endParaRPr lang="es-CO"/>
          </a:p>
        </p:txBody>
      </p:sp>
      <p:sp>
        <p:nvSpPr>
          <p:cNvPr id="11" name="Freeform 11"/>
          <p:cNvSpPr/>
          <p:nvPr/>
        </p:nvSpPr>
        <p:spPr>
          <a:xfrm>
            <a:off x="141565" y="7412318"/>
            <a:ext cx="1308020" cy="1008811"/>
          </a:xfrm>
          <a:custGeom>
            <a:avLst/>
            <a:gdLst/>
            <a:ahLst/>
            <a:cxnLst/>
            <a:rect l="l" t="t" r="r" b="b"/>
            <a:pathLst>
              <a:path w="1308020" h="1008811">
                <a:moveTo>
                  <a:pt x="0" y="0"/>
                </a:moveTo>
                <a:lnTo>
                  <a:pt x="1308020" y="0"/>
                </a:lnTo>
                <a:lnTo>
                  <a:pt x="1308020" y="1008810"/>
                </a:lnTo>
                <a:lnTo>
                  <a:pt x="0" y="10088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s-CO"/>
          </a:p>
        </p:txBody>
      </p:sp>
      <p:sp>
        <p:nvSpPr>
          <p:cNvPr id="12" name="Freeform 12"/>
          <p:cNvSpPr/>
          <p:nvPr/>
        </p:nvSpPr>
        <p:spPr>
          <a:xfrm>
            <a:off x="9678441" y="2445322"/>
            <a:ext cx="4132324" cy="4323326"/>
          </a:xfrm>
          <a:custGeom>
            <a:avLst/>
            <a:gdLst/>
            <a:ahLst/>
            <a:cxnLst/>
            <a:rect l="l" t="t" r="r" b="b"/>
            <a:pathLst>
              <a:path w="4132324" h="4323326">
                <a:moveTo>
                  <a:pt x="0" y="0"/>
                </a:moveTo>
                <a:lnTo>
                  <a:pt x="4132324" y="0"/>
                </a:lnTo>
                <a:lnTo>
                  <a:pt x="4132324" y="4323326"/>
                </a:lnTo>
                <a:lnTo>
                  <a:pt x="0" y="4323326"/>
                </a:lnTo>
                <a:lnTo>
                  <a:pt x="0" y="0"/>
                </a:lnTo>
                <a:close/>
              </a:path>
            </a:pathLst>
          </a:custGeom>
          <a:blipFill>
            <a:blip r:embed="rId15"/>
            <a:stretch>
              <a:fillRect l="-294297" r="-156345"/>
            </a:stretch>
          </a:blipFill>
        </p:spPr>
        <p:txBody>
          <a:bodyPr/>
          <a:lstStyle/>
          <a:p>
            <a:endParaRPr lang="es-CO"/>
          </a:p>
        </p:txBody>
      </p:sp>
      <p:sp>
        <p:nvSpPr>
          <p:cNvPr id="13" name="Freeform 13"/>
          <p:cNvSpPr/>
          <p:nvPr/>
        </p:nvSpPr>
        <p:spPr>
          <a:xfrm>
            <a:off x="13859959" y="5647021"/>
            <a:ext cx="4290786" cy="3730702"/>
          </a:xfrm>
          <a:custGeom>
            <a:avLst/>
            <a:gdLst/>
            <a:ahLst/>
            <a:cxnLst/>
            <a:rect l="l" t="t" r="r" b="b"/>
            <a:pathLst>
              <a:path w="4290786" h="3730702">
                <a:moveTo>
                  <a:pt x="0" y="0"/>
                </a:moveTo>
                <a:lnTo>
                  <a:pt x="4290786" y="0"/>
                </a:lnTo>
                <a:lnTo>
                  <a:pt x="4290786" y="3730703"/>
                </a:lnTo>
                <a:lnTo>
                  <a:pt x="0" y="3730703"/>
                </a:lnTo>
                <a:lnTo>
                  <a:pt x="0" y="0"/>
                </a:lnTo>
                <a:close/>
              </a:path>
            </a:pathLst>
          </a:custGeom>
          <a:blipFill>
            <a:blip r:embed="rId15"/>
            <a:stretch>
              <a:fillRect l="-352838" r="-4776"/>
            </a:stretch>
          </a:blipFill>
        </p:spPr>
        <p:txBody>
          <a:bodyPr/>
          <a:lstStyle/>
          <a:p>
            <a:endParaRPr lang="es-CO"/>
          </a:p>
        </p:txBody>
      </p:sp>
      <p:sp>
        <p:nvSpPr>
          <p:cNvPr id="14" name="Freeform 14"/>
          <p:cNvSpPr/>
          <p:nvPr/>
        </p:nvSpPr>
        <p:spPr>
          <a:xfrm>
            <a:off x="12837449" y="3271868"/>
            <a:ext cx="837427" cy="1643356"/>
          </a:xfrm>
          <a:custGeom>
            <a:avLst/>
            <a:gdLst/>
            <a:ahLst/>
            <a:cxnLst/>
            <a:rect l="l" t="t" r="r" b="b"/>
            <a:pathLst>
              <a:path w="837427" h="1643356">
                <a:moveTo>
                  <a:pt x="0" y="0"/>
                </a:moveTo>
                <a:lnTo>
                  <a:pt x="837427" y="0"/>
                </a:lnTo>
                <a:lnTo>
                  <a:pt x="837427" y="1643356"/>
                </a:lnTo>
                <a:lnTo>
                  <a:pt x="0" y="16433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5" name="Freeform 15"/>
          <p:cNvSpPr/>
          <p:nvPr/>
        </p:nvSpPr>
        <p:spPr>
          <a:xfrm>
            <a:off x="17582295" y="7047120"/>
            <a:ext cx="700172" cy="1374008"/>
          </a:xfrm>
          <a:custGeom>
            <a:avLst/>
            <a:gdLst/>
            <a:ahLst/>
            <a:cxnLst/>
            <a:rect l="l" t="t" r="r" b="b"/>
            <a:pathLst>
              <a:path w="700172" h="1374008">
                <a:moveTo>
                  <a:pt x="0" y="0"/>
                </a:moveTo>
                <a:lnTo>
                  <a:pt x="700172" y="0"/>
                </a:lnTo>
                <a:lnTo>
                  <a:pt x="700172" y="1374008"/>
                </a:lnTo>
                <a:lnTo>
                  <a:pt x="0" y="13740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CO"/>
          </a:p>
        </p:txBody>
      </p:sp>
      <p:sp>
        <p:nvSpPr>
          <p:cNvPr id="16" name="Freeform 16"/>
          <p:cNvSpPr/>
          <p:nvPr/>
        </p:nvSpPr>
        <p:spPr>
          <a:xfrm>
            <a:off x="8889114" y="4035756"/>
            <a:ext cx="394883" cy="1067250"/>
          </a:xfrm>
          <a:custGeom>
            <a:avLst/>
            <a:gdLst/>
            <a:ahLst/>
            <a:cxnLst/>
            <a:rect l="l" t="t" r="r" b="b"/>
            <a:pathLst>
              <a:path w="394883" h="1067250">
                <a:moveTo>
                  <a:pt x="0" y="0"/>
                </a:moveTo>
                <a:lnTo>
                  <a:pt x="394883" y="0"/>
                </a:lnTo>
                <a:lnTo>
                  <a:pt x="394883" y="1067251"/>
                </a:lnTo>
                <a:lnTo>
                  <a:pt x="0" y="10672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CO"/>
          </a:p>
        </p:txBody>
      </p:sp>
      <p:sp>
        <p:nvSpPr>
          <p:cNvPr id="17" name="Freeform 17"/>
          <p:cNvSpPr/>
          <p:nvPr/>
        </p:nvSpPr>
        <p:spPr>
          <a:xfrm>
            <a:off x="8363270" y="3403866"/>
            <a:ext cx="1109798" cy="493860"/>
          </a:xfrm>
          <a:custGeom>
            <a:avLst/>
            <a:gdLst/>
            <a:ahLst/>
            <a:cxnLst/>
            <a:rect l="l" t="t" r="r" b="b"/>
            <a:pathLst>
              <a:path w="1109798" h="493860">
                <a:moveTo>
                  <a:pt x="0" y="0"/>
                </a:moveTo>
                <a:lnTo>
                  <a:pt x="1109798" y="0"/>
                </a:lnTo>
                <a:lnTo>
                  <a:pt x="1109798" y="493860"/>
                </a:lnTo>
                <a:lnTo>
                  <a:pt x="0" y="49386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s-CO"/>
          </a:p>
        </p:txBody>
      </p:sp>
      <p:sp>
        <p:nvSpPr>
          <p:cNvPr id="18" name="TextBox 18"/>
          <p:cNvSpPr txBox="1"/>
          <p:nvPr/>
        </p:nvSpPr>
        <p:spPr>
          <a:xfrm>
            <a:off x="5176524" y="9133835"/>
            <a:ext cx="7796814" cy="1144906"/>
          </a:xfrm>
          <a:prstGeom prst="rect">
            <a:avLst/>
          </a:prstGeom>
        </p:spPr>
        <p:txBody>
          <a:bodyPr lIns="0" tIns="0" rIns="0" bIns="0" rtlCol="0" anchor="t">
            <a:spAutoFit/>
          </a:bodyPr>
          <a:lstStyle/>
          <a:p>
            <a:pPr algn="ctr">
              <a:lnSpc>
                <a:spcPts val="4619"/>
              </a:lnSpc>
            </a:pPr>
            <a:r>
              <a:rPr lang="en-US" sz="3299">
                <a:solidFill>
                  <a:srgbClr val="000000"/>
                </a:solidFill>
                <a:latin typeface="Genty Sans"/>
                <a:ea typeface="Genty Sans"/>
                <a:cs typeface="Genty Sans"/>
                <a:sym typeface="Genty Sans"/>
              </a:rPr>
              <a:t>Identificación Correcta del paciente</a:t>
            </a:r>
          </a:p>
          <a:p>
            <a:pPr algn="ctr">
              <a:lnSpc>
                <a:spcPts val="4619"/>
              </a:lnSpc>
            </a:pPr>
            <a:endParaRPr lang="en-US" sz="3299">
              <a:solidFill>
                <a:srgbClr val="000000"/>
              </a:solidFill>
              <a:latin typeface="Genty Sans"/>
              <a:ea typeface="Genty Sans"/>
              <a:cs typeface="Genty Sans"/>
              <a:sym typeface="Genty Sans"/>
            </a:endParaRPr>
          </a:p>
        </p:txBody>
      </p:sp>
      <p:sp>
        <p:nvSpPr>
          <p:cNvPr id="19" name="TextBox 19"/>
          <p:cNvSpPr txBox="1"/>
          <p:nvPr/>
        </p:nvSpPr>
        <p:spPr>
          <a:xfrm>
            <a:off x="4776061" y="334892"/>
            <a:ext cx="13171800" cy="1492390"/>
          </a:xfrm>
          <a:prstGeom prst="rect">
            <a:avLst/>
          </a:prstGeom>
        </p:spPr>
        <p:txBody>
          <a:bodyPr lIns="0" tIns="0" rIns="0" bIns="0" rtlCol="0" anchor="t">
            <a:spAutoFit/>
          </a:bodyPr>
          <a:lstStyle/>
          <a:p>
            <a:pPr algn="ctr">
              <a:lnSpc>
                <a:spcPts val="3848"/>
              </a:lnSpc>
            </a:pPr>
            <a:r>
              <a:rPr lang="en-US" sz="4183" spc="-347">
                <a:solidFill>
                  <a:srgbClr val="022033"/>
                </a:solidFill>
                <a:latin typeface="Genty Sans"/>
                <a:ea typeface="Genty Sans"/>
                <a:cs typeface="Genty Sans"/>
                <a:sym typeface="Genty Sans"/>
              </a:rPr>
              <a:t>EL TALENTO HUMANO DE LA UNIDAD ONCOLÓGICA SURCOLOMBIANA S.A.S LE PREGUNTA SU NOMBRE COMPLETO Y NUMERO DE IDENTIFICACIÓN DURANTE:</a:t>
            </a:r>
          </a:p>
        </p:txBody>
      </p:sp>
      <p:sp>
        <p:nvSpPr>
          <p:cNvPr id="20" name="TextBox 20"/>
          <p:cNvSpPr txBox="1"/>
          <p:nvPr/>
        </p:nvSpPr>
        <p:spPr>
          <a:xfrm>
            <a:off x="12398504" y="4083183"/>
            <a:ext cx="2838991" cy="448486"/>
          </a:xfrm>
          <a:prstGeom prst="rect">
            <a:avLst/>
          </a:prstGeom>
        </p:spPr>
        <p:txBody>
          <a:bodyPr lIns="0" tIns="0" rIns="0" bIns="0" rtlCol="0" anchor="t">
            <a:spAutoFit/>
          </a:bodyPr>
          <a:lstStyle/>
          <a:p>
            <a:pPr algn="ctr">
              <a:lnSpc>
                <a:spcPts val="3630"/>
              </a:lnSpc>
              <a:spcBef>
                <a:spcPct val="0"/>
              </a:spcBef>
            </a:pPr>
            <a:r>
              <a:rPr lang="en-US" sz="2593">
                <a:solidFill>
                  <a:srgbClr val="ED0606"/>
                </a:solidFill>
                <a:latin typeface="Genty Sans"/>
                <a:ea typeface="Genty Sans"/>
                <a:cs typeface="Genty Sans"/>
                <a:sym typeface="Genty Sans"/>
              </a:rPr>
              <a:t>92%</a:t>
            </a:r>
          </a:p>
        </p:txBody>
      </p:sp>
      <p:sp>
        <p:nvSpPr>
          <p:cNvPr id="21" name="TextBox 21"/>
          <p:cNvSpPr txBox="1"/>
          <p:nvPr/>
        </p:nvSpPr>
        <p:spPr>
          <a:xfrm>
            <a:off x="15905895" y="6794302"/>
            <a:ext cx="2838991" cy="448486"/>
          </a:xfrm>
          <a:prstGeom prst="rect">
            <a:avLst/>
          </a:prstGeom>
        </p:spPr>
        <p:txBody>
          <a:bodyPr lIns="0" tIns="0" rIns="0" bIns="0" rtlCol="0" anchor="t">
            <a:spAutoFit/>
          </a:bodyPr>
          <a:lstStyle/>
          <a:p>
            <a:pPr algn="ctr">
              <a:lnSpc>
                <a:spcPts val="3630"/>
              </a:lnSpc>
              <a:spcBef>
                <a:spcPct val="0"/>
              </a:spcBef>
            </a:pPr>
            <a:r>
              <a:rPr lang="en-US" sz="2593">
                <a:solidFill>
                  <a:srgbClr val="ED0606"/>
                </a:solidFill>
                <a:latin typeface="Genty Sans"/>
                <a:ea typeface="Genty Sans"/>
                <a:cs typeface="Genty Sans"/>
                <a:sym typeface="Genty Sans"/>
              </a:rPr>
              <a:t>95%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687357">
            <a:off x="9133592" y="-2437393"/>
            <a:ext cx="15122675" cy="15569918"/>
          </a:xfrm>
          <a:custGeom>
            <a:avLst/>
            <a:gdLst/>
            <a:ahLst/>
            <a:cxnLst/>
            <a:rect l="l" t="t" r="r" b="b"/>
            <a:pathLst>
              <a:path w="15122675" h="15569918">
                <a:moveTo>
                  <a:pt x="0" y="0"/>
                </a:moveTo>
                <a:lnTo>
                  <a:pt x="15122676" y="0"/>
                </a:lnTo>
                <a:lnTo>
                  <a:pt x="15122676" y="15569918"/>
                </a:lnTo>
                <a:lnTo>
                  <a:pt x="0" y="15569918"/>
                </a:lnTo>
                <a:lnTo>
                  <a:pt x="0" y="0"/>
                </a:lnTo>
                <a:close/>
              </a:path>
            </a:pathLst>
          </a:custGeom>
          <a:blipFill>
            <a:blip r:embed="rId2">
              <a:extLst>
                <a:ext uri="{96DAC541-7B7A-43D3-8B79-37D633B846F1}">
                  <asvg:svgBlip xmlns:asvg="http://schemas.microsoft.com/office/drawing/2016/SVG/main" r:embed="rId3"/>
                </a:ext>
              </a:extLst>
            </a:blip>
            <a:stretch>
              <a:fillRect l="-9430" t="-8981" r="-14382" b="-11274"/>
            </a:stretch>
          </a:blipFill>
        </p:spPr>
        <p:txBody>
          <a:bodyPr/>
          <a:lstStyle/>
          <a:p>
            <a:endParaRPr lang="es-CO"/>
          </a:p>
        </p:txBody>
      </p:sp>
      <p:sp>
        <p:nvSpPr>
          <p:cNvPr id="3" name="Freeform 3"/>
          <p:cNvSpPr/>
          <p:nvPr/>
        </p:nvSpPr>
        <p:spPr>
          <a:xfrm rot="-579468">
            <a:off x="1468817" y="271071"/>
            <a:ext cx="1580645" cy="1830221"/>
          </a:xfrm>
          <a:custGeom>
            <a:avLst/>
            <a:gdLst/>
            <a:ahLst/>
            <a:cxnLst/>
            <a:rect l="l" t="t" r="r" b="b"/>
            <a:pathLst>
              <a:path w="1580645" h="1830221">
                <a:moveTo>
                  <a:pt x="0" y="0"/>
                </a:moveTo>
                <a:lnTo>
                  <a:pt x="1580645" y="0"/>
                </a:lnTo>
                <a:lnTo>
                  <a:pt x="1580645" y="1830221"/>
                </a:lnTo>
                <a:lnTo>
                  <a:pt x="0" y="18302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4092576" y="-1155808"/>
            <a:ext cx="4195424" cy="4195424"/>
          </a:xfrm>
          <a:custGeom>
            <a:avLst/>
            <a:gdLst/>
            <a:ahLst/>
            <a:cxnLst/>
            <a:rect l="l" t="t" r="r" b="b"/>
            <a:pathLst>
              <a:path w="4195424" h="4195424">
                <a:moveTo>
                  <a:pt x="0" y="0"/>
                </a:moveTo>
                <a:lnTo>
                  <a:pt x="4195424" y="0"/>
                </a:lnTo>
                <a:lnTo>
                  <a:pt x="4195424" y="4195424"/>
                </a:lnTo>
                <a:lnTo>
                  <a:pt x="0" y="4195424"/>
                </a:lnTo>
                <a:lnTo>
                  <a:pt x="0" y="0"/>
                </a:lnTo>
                <a:close/>
              </a:path>
            </a:pathLst>
          </a:custGeom>
          <a:blipFill>
            <a:blip r:embed="rId6"/>
            <a:stretch>
              <a:fillRect/>
            </a:stretch>
          </a:blipFill>
        </p:spPr>
        <p:txBody>
          <a:bodyPr/>
          <a:lstStyle/>
          <a:p>
            <a:endParaRPr lang="es-CO"/>
          </a:p>
        </p:txBody>
      </p:sp>
      <p:sp>
        <p:nvSpPr>
          <p:cNvPr id="5" name="Freeform 5"/>
          <p:cNvSpPr/>
          <p:nvPr/>
        </p:nvSpPr>
        <p:spPr>
          <a:xfrm>
            <a:off x="14958622" y="2733117"/>
            <a:ext cx="2040586" cy="1836527"/>
          </a:xfrm>
          <a:custGeom>
            <a:avLst/>
            <a:gdLst/>
            <a:ahLst/>
            <a:cxnLst/>
            <a:rect l="l" t="t" r="r" b="b"/>
            <a:pathLst>
              <a:path w="2040586" h="1836527">
                <a:moveTo>
                  <a:pt x="0" y="0"/>
                </a:moveTo>
                <a:lnTo>
                  <a:pt x="2040586" y="0"/>
                </a:lnTo>
                <a:lnTo>
                  <a:pt x="2040586" y="1836527"/>
                </a:lnTo>
                <a:lnTo>
                  <a:pt x="0" y="1836527"/>
                </a:lnTo>
                <a:lnTo>
                  <a:pt x="0" y="0"/>
                </a:lnTo>
                <a:close/>
              </a:path>
            </a:pathLst>
          </a:custGeom>
          <a:blipFill>
            <a:blip r:embed="rId7"/>
            <a:stretch>
              <a:fillRect/>
            </a:stretch>
          </a:blipFill>
        </p:spPr>
        <p:txBody>
          <a:bodyPr/>
          <a:lstStyle/>
          <a:p>
            <a:endParaRPr lang="es-CO"/>
          </a:p>
        </p:txBody>
      </p:sp>
      <p:sp>
        <p:nvSpPr>
          <p:cNvPr id="6" name="Freeform 6"/>
          <p:cNvSpPr/>
          <p:nvPr/>
        </p:nvSpPr>
        <p:spPr>
          <a:xfrm>
            <a:off x="-229750" y="2196375"/>
            <a:ext cx="8806380" cy="7969914"/>
          </a:xfrm>
          <a:custGeom>
            <a:avLst/>
            <a:gdLst/>
            <a:ahLst/>
            <a:cxnLst/>
            <a:rect l="l" t="t" r="r" b="b"/>
            <a:pathLst>
              <a:path w="8806380" h="7969914">
                <a:moveTo>
                  <a:pt x="0" y="0"/>
                </a:moveTo>
                <a:lnTo>
                  <a:pt x="8806381" y="0"/>
                </a:lnTo>
                <a:lnTo>
                  <a:pt x="8806381" y="7969914"/>
                </a:lnTo>
                <a:lnTo>
                  <a:pt x="0" y="7969914"/>
                </a:lnTo>
                <a:lnTo>
                  <a:pt x="0" y="0"/>
                </a:lnTo>
                <a:close/>
              </a:path>
            </a:pathLst>
          </a:custGeom>
          <a:blipFill>
            <a:blip r:embed="rId8"/>
            <a:stretch>
              <a:fillRect r="-1762"/>
            </a:stretch>
          </a:blipFill>
        </p:spPr>
        <p:txBody>
          <a:bodyPr/>
          <a:lstStyle/>
          <a:p>
            <a:endParaRPr lang="es-CO"/>
          </a:p>
        </p:txBody>
      </p:sp>
      <p:sp>
        <p:nvSpPr>
          <p:cNvPr id="7" name="Freeform 7"/>
          <p:cNvSpPr/>
          <p:nvPr/>
        </p:nvSpPr>
        <p:spPr>
          <a:xfrm>
            <a:off x="-14288" y="3039616"/>
            <a:ext cx="2085977" cy="1985589"/>
          </a:xfrm>
          <a:custGeom>
            <a:avLst/>
            <a:gdLst/>
            <a:ahLst/>
            <a:cxnLst/>
            <a:rect l="l" t="t" r="r" b="b"/>
            <a:pathLst>
              <a:path w="2085977" h="1985589">
                <a:moveTo>
                  <a:pt x="0" y="0"/>
                </a:moveTo>
                <a:lnTo>
                  <a:pt x="2085976" y="0"/>
                </a:lnTo>
                <a:lnTo>
                  <a:pt x="2085976" y="1985590"/>
                </a:lnTo>
                <a:lnTo>
                  <a:pt x="0" y="1985590"/>
                </a:lnTo>
                <a:lnTo>
                  <a:pt x="0" y="0"/>
                </a:lnTo>
                <a:close/>
              </a:path>
            </a:pathLst>
          </a:custGeom>
          <a:blipFill>
            <a:blip r:embed="rId9"/>
            <a:stretch>
              <a:fillRect/>
            </a:stretch>
          </a:blipFill>
        </p:spPr>
        <p:txBody>
          <a:bodyPr/>
          <a:lstStyle/>
          <a:p>
            <a:endParaRPr lang="es-CO"/>
          </a:p>
        </p:txBody>
      </p:sp>
      <p:sp>
        <p:nvSpPr>
          <p:cNvPr id="8" name="Freeform 8"/>
          <p:cNvSpPr/>
          <p:nvPr/>
        </p:nvSpPr>
        <p:spPr>
          <a:xfrm>
            <a:off x="8717026" y="2196375"/>
            <a:ext cx="9700104" cy="8090625"/>
          </a:xfrm>
          <a:custGeom>
            <a:avLst/>
            <a:gdLst/>
            <a:ahLst/>
            <a:cxnLst/>
            <a:rect l="l" t="t" r="r" b="b"/>
            <a:pathLst>
              <a:path w="9700104" h="8090625">
                <a:moveTo>
                  <a:pt x="0" y="0"/>
                </a:moveTo>
                <a:lnTo>
                  <a:pt x="9700104" y="0"/>
                </a:lnTo>
                <a:lnTo>
                  <a:pt x="9700104" y="8090625"/>
                </a:lnTo>
                <a:lnTo>
                  <a:pt x="0" y="8090625"/>
                </a:lnTo>
                <a:lnTo>
                  <a:pt x="0" y="0"/>
                </a:lnTo>
                <a:close/>
              </a:path>
            </a:pathLst>
          </a:custGeom>
          <a:blipFill>
            <a:blip r:embed="rId10"/>
            <a:stretch>
              <a:fillRect l="-757" r="-757"/>
            </a:stretch>
          </a:blipFill>
        </p:spPr>
        <p:txBody>
          <a:bodyPr/>
          <a:lstStyle/>
          <a:p>
            <a:endParaRPr lang="es-CO"/>
          </a:p>
        </p:txBody>
      </p:sp>
      <p:sp>
        <p:nvSpPr>
          <p:cNvPr id="9" name="Freeform 9"/>
          <p:cNvSpPr/>
          <p:nvPr/>
        </p:nvSpPr>
        <p:spPr>
          <a:xfrm>
            <a:off x="16002093" y="7301195"/>
            <a:ext cx="2285907" cy="3331013"/>
          </a:xfrm>
          <a:custGeom>
            <a:avLst/>
            <a:gdLst/>
            <a:ahLst/>
            <a:cxnLst/>
            <a:rect l="l" t="t" r="r" b="b"/>
            <a:pathLst>
              <a:path w="2285907" h="3331013">
                <a:moveTo>
                  <a:pt x="0" y="0"/>
                </a:moveTo>
                <a:lnTo>
                  <a:pt x="2285907" y="0"/>
                </a:lnTo>
                <a:lnTo>
                  <a:pt x="2285907" y="3331013"/>
                </a:lnTo>
                <a:lnTo>
                  <a:pt x="0" y="3331013"/>
                </a:lnTo>
                <a:lnTo>
                  <a:pt x="0" y="0"/>
                </a:lnTo>
                <a:close/>
              </a:path>
            </a:pathLst>
          </a:custGeom>
          <a:blipFill>
            <a:blip r:embed="rId11"/>
            <a:stretch>
              <a:fillRect/>
            </a:stretch>
          </a:blipFill>
        </p:spPr>
        <p:txBody>
          <a:bodyPr/>
          <a:lstStyle/>
          <a:p>
            <a:endParaRPr lang="es-CO"/>
          </a:p>
        </p:txBody>
      </p:sp>
      <p:sp>
        <p:nvSpPr>
          <p:cNvPr id="10" name="TextBox 10"/>
          <p:cNvSpPr txBox="1"/>
          <p:nvPr/>
        </p:nvSpPr>
        <p:spPr>
          <a:xfrm>
            <a:off x="2192427" y="837426"/>
            <a:ext cx="10578542" cy="1047606"/>
          </a:xfrm>
          <a:prstGeom prst="rect">
            <a:avLst/>
          </a:prstGeom>
        </p:spPr>
        <p:txBody>
          <a:bodyPr lIns="0" tIns="0" rIns="0" bIns="0" rtlCol="0" anchor="t">
            <a:spAutoFit/>
          </a:bodyPr>
          <a:lstStyle/>
          <a:p>
            <a:pPr algn="ctr">
              <a:lnSpc>
                <a:spcPts val="7600"/>
              </a:lnSpc>
            </a:pPr>
            <a:r>
              <a:rPr lang="en-US" sz="8260" spc="-685">
                <a:solidFill>
                  <a:srgbClr val="022033"/>
                </a:solidFill>
                <a:latin typeface="Genty Sans"/>
                <a:ea typeface="Genty Sans"/>
                <a:cs typeface="Genty Sans"/>
                <a:sym typeface="Genty Sans"/>
              </a:rPr>
              <a:t>ATENCIÓN Y CAIDAS</a:t>
            </a:r>
          </a:p>
        </p:txBody>
      </p:sp>
      <p:sp>
        <p:nvSpPr>
          <p:cNvPr id="11" name="Freeform 11"/>
          <p:cNvSpPr/>
          <p:nvPr/>
        </p:nvSpPr>
        <p:spPr>
          <a:xfrm>
            <a:off x="7367544" y="3651381"/>
            <a:ext cx="2698965" cy="2081577"/>
          </a:xfrm>
          <a:custGeom>
            <a:avLst/>
            <a:gdLst/>
            <a:ahLst/>
            <a:cxnLst/>
            <a:rect l="l" t="t" r="r" b="b"/>
            <a:pathLst>
              <a:path w="2698965" h="2081577">
                <a:moveTo>
                  <a:pt x="0" y="0"/>
                </a:moveTo>
                <a:lnTo>
                  <a:pt x="2698965" y="0"/>
                </a:lnTo>
                <a:lnTo>
                  <a:pt x="2698965" y="2081577"/>
                </a:lnTo>
                <a:lnTo>
                  <a:pt x="0" y="20815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167659" y="3642054"/>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rot="1904939">
            <a:off x="-36253" y="8807559"/>
            <a:ext cx="1660420" cy="1440415"/>
          </a:xfrm>
          <a:custGeom>
            <a:avLst/>
            <a:gdLst/>
            <a:ahLst/>
            <a:cxnLst/>
            <a:rect l="l" t="t" r="r" b="b"/>
            <a:pathLst>
              <a:path w="1660420" h="1440415">
                <a:moveTo>
                  <a:pt x="0" y="0"/>
                </a:moveTo>
                <a:lnTo>
                  <a:pt x="1660420" y="0"/>
                </a:lnTo>
                <a:lnTo>
                  <a:pt x="1660420" y="1440414"/>
                </a:lnTo>
                <a:lnTo>
                  <a:pt x="0" y="1440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290994" y="-1009042"/>
            <a:ext cx="3559870" cy="3559870"/>
          </a:xfrm>
          <a:custGeom>
            <a:avLst/>
            <a:gdLst/>
            <a:ahLst/>
            <a:cxnLst/>
            <a:rect l="l" t="t" r="r" b="b"/>
            <a:pathLst>
              <a:path w="3559870" h="3559870">
                <a:moveTo>
                  <a:pt x="0" y="0"/>
                </a:moveTo>
                <a:lnTo>
                  <a:pt x="3559870" y="0"/>
                </a:lnTo>
                <a:lnTo>
                  <a:pt x="3559870" y="3559870"/>
                </a:lnTo>
                <a:lnTo>
                  <a:pt x="0" y="3559870"/>
                </a:lnTo>
                <a:lnTo>
                  <a:pt x="0" y="0"/>
                </a:lnTo>
                <a:close/>
              </a:path>
            </a:pathLst>
          </a:custGeom>
          <a:blipFill>
            <a:blip r:embed="rId10"/>
            <a:stretch>
              <a:fillRect/>
            </a:stretch>
          </a:blipFill>
        </p:spPr>
        <p:txBody>
          <a:bodyPr/>
          <a:lstStyle/>
          <a:p>
            <a:endParaRPr lang="es-CO"/>
          </a:p>
        </p:txBody>
      </p:sp>
      <p:sp>
        <p:nvSpPr>
          <p:cNvPr id="7" name="Freeform 7"/>
          <p:cNvSpPr/>
          <p:nvPr/>
        </p:nvSpPr>
        <p:spPr>
          <a:xfrm>
            <a:off x="15206223" y="0"/>
            <a:ext cx="2053077" cy="2084342"/>
          </a:xfrm>
          <a:custGeom>
            <a:avLst/>
            <a:gdLst/>
            <a:ahLst/>
            <a:cxnLst/>
            <a:rect l="l" t="t" r="r" b="b"/>
            <a:pathLst>
              <a:path w="2053077" h="2084342">
                <a:moveTo>
                  <a:pt x="0" y="0"/>
                </a:moveTo>
                <a:lnTo>
                  <a:pt x="2053077" y="0"/>
                </a:lnTo>
                <a:lnTo>
                  <a:pt x="2053077" y="2084342"/>
                </a:lnTo>
                <a:lnTo>
                  <a:pt x="0" y="2084342"/>
                </a:lnTo>
                <a:lnTo>
                  <a:pt x="0" y="0"/>
                </a:lnTo>
                <a:close/>
              </a:path>
            </a:pathLst>
          </a:custGeom>
          <a:blipFill>
            <a:blip r:embed="rId11"/>
            <a:stretch>
              <a:fillRect/>
            </a:stretch>
          </a:blipFill>
        </p:spPr>
        <p:txBody>
          <a:bodyPr/>
          <a:lstStyle/>
          <a:p>
            <a:endParaRPr lang="es-CO"/>
          </a:p>
        </p:txBody>
      </p:sp>
      <p:sp>
        <p:nvSpPr>
          <p:cNvPr id="8" name="Freeform 8"/>
          <p:cNvSpPr/>
          <p:nvPr/>
        </p:nvSpPr>
        <p:spPr>
          <a:xfrm>
            <a:off x="5767431" y="2691812"/>
            <a:ext cx="1984834" cy="1337282"/>
          </a:xfrm>
          <a:custGeom>
            <a:avLst/>
            <a:gdLst/>
            <a:ahLst/>
            <a:cxnLst/>
            <a:rect l="l" t="t" r="r" b="b"/>
            <a:pathLst>
              <a:path w="1984834" h="1337282">
                <a:moveTo>
                  <a:pt x="0" y="0"/>
                </a:moveTo>
                <a:lnTo>
                  <a:pt x="1984834" y="0"/>
                </a:lnTo>
                <a:lnTo>
                  <a:pt x="1984834" y="1337282"/>
                </a:lnTo>
                <a:lnTo>
                  <a:pt x="0" y="13372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9" name="Freeform 9"/>
          <p:cNvSpPr/>
          <p:nvPr/>
        </p:nvSpPr>
        <p:spPr>
          <a:xfrm>
            <a:off x="288860" y="1702943"/>
            <a:ext cx="5313412" cy="4649236"/>
          </a:xfrm>
          <a:custGeom>
            <a:avLst/>
            <a:gdLst/>
            <a:ahLst/>
            <a:cxnLst/>
            <a:rect l="l" t="t" r="r" b="b"/>
            <a:pathLst>
              <a:path w="5313412" h="4649236">
                <a:moveTo>
                  <a:pt x="0" y="0"/>
                </a:moveTo>
                <a:lnTo>
                  <a:pt x="5313412" y="0"/>
                </a:lnTo>
                <a:lnTo>
                  <a:pt x="5313412" y="4649236"/>
                </a:lnTo>
                <a:lnTo>
                  <a:pt x="0" y="4649236"/>
                </a:lnTo>
                <a:lnTo>
                  <a:pt x="0" y="0"/>
                </a:lnTo>
                <a:close/>
              </a:path>
            </a:pathLst>
          </a:custGeom>
          <a:blipFill>
            <a:blip r:embed="rId14"/>
            <a:stretch>
              <a:fillRect/>
            </a:stretch>
          </a:blipFill>
        </p:spPr>
        <p:txBody>
          <a:bodyPr/>
          <a:lstStyle/>
          <a:p>
            <a:endParaRPr lang="es-CO"/>
          </a:p>
        </p:txBody>
      </p:sp>
      <p:sp>
        <p:nvSpPr>
          <p:cNvPr id="10" name="Freeform 10"/>
          <p:cNvSpPr/>
          <p:nvPr/>
        </p:nvSpPr>
        <p:spPr>
          <a:xfrm>
            <a:off x="12412107" y="3086100"/>
            <a:ext cx="5781592" cy="5121489"/>
          </a:xfrm>
          <a:custGeom>
            <a:avLst/>
            <a:gdLst/>
            <a:ahLst/>
            <a:cxnLst/>
            <a:rect l="l" t="t" r="r" b="b"/>
            <a:pathLst>
              <a:path w="5781592" h="5121489">
                <a:moveTo>
                  <a:pt x="0" y="0"/>
                </a:moveTo>
                <a:lnTo>
                  <a:pt x="5781592" y="0"/>
                </a:lnTo>
                <a:lnTo>
                  <a:pt x="5781592" y="5121489"/>
                </a:lnTo>
                <a:lnTo>
                  <a:pt x="0" y="5121489"/>
                </a:lnTo>
                <a:lnTo>
                  <a:pt x="0" y="0"/>
                </a:lnTo>
                <a:close/>
              </a:path>
            </a:pathLst>
          </a:custGeom>
          <a:blipFill>
            <a:blip r:embed="rId15"/>
            <a:stretch>
              <a:fillRect/>
            </a:stretch>
          </a:blipFill>
        </p:spPr>
        <p:txBody>
          <a:bodyPr/>
          <a:lstStyle/>
          <a:p>
            <a:endParaRPr lang="es-CO" dirty="0"/>
          </a:p>
        </p:txBody>
      </p:sp>
      <p:sp>
        <p:nvSpPr>
          <p:cNvPr id="11" name="Freeform 11"/>
          <p:cNvSpPr/>
          <p:nvPr/>
        </p:nvSpPr>
        <p:spPr>
          <a:xfrm>
            <a:off x="5602272" y="4410757"/>
            <a:ext cx="6809835" cy="5614215"/>
          </a:xfrm>
          <a:custGeom>
            <a:avLst/>
            <a:gdLst/>
            <a:ahLst/>
            <a:cxnLst/>
            <a:rect l="l" t="t" r="r" b="b"/>
            <a:pathLst>
              <a:path w="6809835" h="5614215">
                <a:moveTo>
                  <a:pt x="0" y="0"/>
                </a:moveTo>
                <a:lnTo>
                  <a:pt x="6809835" y="0"/>
                </a:lnTo>
                <a:lnTo>
                  <a:pt x="6809835" y="5614215"/>
                </a:lnTo>
                <a:lnTo>
                  <a:pt x="0" y="5614215"/>
                </a:lnTo>
                <a:lnTo>
                  <a:pt x="0" y="0"/>
                </a:lnTo>
                <a:close/>
              </a:path>
            </a:pathLst>
          </a:custGeom>
          <a:blipFill>
            <a:blip r:embed="rId16"/>
            <a:stretch>
              <a:fillRect/>
            </a:stretch>
          </a:blipFill>
        </p:spPr>
        <p:txBody>
          <a:bodyPr/>
          <a:lstStyle/>
          <a:p>
            <a:endParaRPr lang="es-CO"/>
          </a:p>
        </p:txBody>
      </p:sp>
      <p:sp>
        <p:nvSpPr>
          <p:cNvPr id="12" name="Freeform 12"/>
          <p:cNvSpPr/>
          <p:nvPr/>
        </p:nvSpPr>
        <p:spPr>
          <a:xfrm>
            <a:off x="17259300" y="4027561"/>
            <a:ext cx="690197" cy="1865398"/>
          </a:xfrm>
          <a:custGeom>
            <a:avLst/>
            <a:gdLst/>
            <a:ahLst/>
            <a:cxnLst/>
            <a:rect l="l" t="t" r="r" b="b"/>
            <a:pathLst>
              <a:path w="690197" h="1865398">
                <a:moveTo>
                  <a:pt x="0" y="0"/>
                </a:moveTo>
                <a:lnTo>
                  <a:pt x="690197" y="0"/>
                </a:lnTo>
                <a:lnTo>
                  <a:pt x="690197" y="1865398"/>
                </a:lnTo>
                <a:lnTo>
                  <a:pt x="0" y="186539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O"/>
          </a:p>
        </p:txBody>
      </p:sp>
      <p:sp>
        <p:nvSpPr>
          <p:cNvPr id="13" name="TextBox 13"/>
          <p:cNvSpPr txBox="1"/>
          <p:nvPr/>
        </p:nvSpPr>
        <p:spPr>
          <a:xfrm>
            <a:off x="13021839" y="6266454"/>
            <a:ext cx="1137196" cy="705299"/>
          </a:xfrm>
          <a:prstGeom prst="rect">
            <a:avLst/>
          </a:prstGeom>
        </p:spPr>
        <p:txBody>
          <a:bodyPr lIns="0" tIns="0" rIns="0" bIns="0" rtlCol="0" anchor="t">
            <a:spAutoFit/>
          </a:bodyPr>
          <a:lstStyle/>
          <a:p>
            <a:pPr algn="ctr">
              <a:lnSpc>
                <a:spcPts val="5750"/>
              </a:lnSpc>
            </a:pPr>
            <a:r>
              <a:rPr lang="en-US" sz="4107">
                <a:solidFill>
                  <a:srgbClr val="02B614"/>
                </a:solidFill>
                <a:latin typeface="Abril Fatface"/>
                <a:ea typeface="Abril Fatface"/>
                <a:cs typeface="Abril Fatface"/>
                <a:sym typeface="Abril Fatface"/>
              </a:rPr>
              <a:t>96%</a:t>
            </a:r>
            <a:r>
              <a:rPr lang="en-US" sz="4107">
                <a:solidFill>
                  <a:srgbClr val="1D741B"/>
                </a:solidFill>
                <a:latin typeface="Abril Fatface"/>
                <a:ea typeface="Abril Fatface"/>
                <a:cs typeface="Abril Fatface"/>
                <a:sym typeface="Abril Fatface"/>
              </a:rPr>
              <a:t> </a:t>
            </a:r>
          </a:p>
        </p:txBody>
      </p:sp>
      <p:sp>
        <p:nvSpPr>
          <p:cNvPr id="14" name="TextBox 14"/>
          <p:cNvSpPr txBox="1"/>
          <p:nvPr/>
        </p:nvSpPr>
        <p:spPr>
          <a:xfrm>
            <a:off x="12412107" y="7643708"/>
            <a:ext cx="4043178" cy="563881"/>
          </a:xfrm>
          <a:prstGeom prst="rect">
            <a:avLst/>
          </a:prstGeom>
        </p:spPr>
        <p:txBody>
          <a:bodyPr lIns="0" tIns="0" rIns="0" bIns="0" rtlCol="0" anchor="t">
            <a:spAutoFit/>
          </a:bodyPr>
          <a:lstStyle/>
          <a:p>
            <a:pPr algn="ctr">
              <a:lnSpc>
                <a:spcPts val="4619"/>
              </a:lnSpc>
            </a:pPr>
            <a:r>
              <a:rPr lang="en-US" sz="3299">
                <a:solidFill>
                  <a:srgbClr val="000000"/>
                </a:solidFill>
                <a:latin typeface="Genty Sans"/>
                <a:ea typeface="Genty Sans"/>
                <a:cs typeface="Genty Sans"/>
                <a:sym typeface="Genty Sans"/>
              </a:rPr>
              <a:t>lavado de manos</a:t>
            </a:r>
          </a:p>
        </p:txBody>
      </p:sp>
      <p:sp>
        <p:nvSpPr>
          <p:cNvPr id="15" name="TextBox 15"/>
          <p:cNvSpPr txBox="1"/>
          <p:nvPr/>
        </p:nvSpPr>
        <p:spPr>
          <a:xfrm>
            <a:off x="9053158" y="9191625"/>
            <a:ext cx="3358950" cy="563881"/>
          </a:xfrm>
          <a:prstGeom prst="rect">
            <a:avLst/>
          </a:prstGeom>
        </p:spPr>
        <p:txBody>
          <a:bodyPr lIns="0" tIns="0" rIns="0" bIns="0" rtlCol="0" anchor="t">
            <a:spAutoFit/>
          </a:bodyPr>
          <a:lstStyle/>
          <a:p>
            <a:pPr algn="ctr">
              <a:lnSpc>
                <a:spcPts val="4619"/>
              </a:lnSpc>
            </a:pPr>
            <a:r>
              <a:rPr lang="en-US" sz="3299">
                <a:solidFill>
                  <a:srgbClr val="000000"/>
                </a:solidFill>
                <a:latin typeface="Genty Sans"/>
                <a:ea typeface="Genty Sans"/>
                <a:cs typeface="Genty Sans"/>
                <a:sym typeface="Genty Sans"/>
              </a:rPr>
              <a:t>venopunción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DAA"/>
        </a:solidFill>
        <a:effectLst/>
      </p:bgPr>
    </p:bg>
    <p:spTree>
      <p:nvGrpSpPr>
        <p:cNvPr id="1" name=""/>
        <p:cNvGrpSpPr/>
        <p:nvPr/>
      </p:nvGrpSpPr>
      <p:grpSpPr>
        <a:xfrm>
          <a:off x="0" y="0"/>
          <a:ext cx="0" cy="0"/>
          <a:chOff x="0" y="0"/>
          <a:chExt cx="0" cy="0"/>
        </a:xfrm>
      </p:grpSpPr>
      <p:sp>
        <p:nvSpPr>
          <p:cNvPr id="2" name="Freeform 2"/>
          <p:cNvSpPr/>
          <p:nvPr/>
        </p:nvSpPr>
        <p:spPr>
          <a:xfrm rot="2869869">
            <a:off x="-5702696" y="-2009556"/>
            <a:ext cx="8963034" cy="10740019"/>
          </a:xfrm>
          <a:custGeom>
            <a:avLst/>
            <a:gdLst/>
            <a:ahLst/>
            <a:cxnLst/>
            <a:rect l="l" t="t" r="r" b="b"/>
            <a:pathLst>
              <a:path w="8963034" h="10740019">
                <a:moveTo>
                  <a:pt x="0" y="0"/>
                </a:moveTo>
                <a:lnTo>
                  <a:pt x="8963034" y="0"/>
                </a:lnTo>
                <a:lnTo>
                  <a:pt x="8963034" y="10740019"/>
                </a:lnTo>
                <a:lnTo>
                  <a:pt x="0" y="107400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8011269">
            <a:off x="15865025" y="3642054"/>
            <a:ext cx="8963034" cy="10740019"/>
          </a:xfrm>
          <a:custGeom>
            <a:avLst/>
            <a:gdLst/>
            <a:ahLst/>
            <a:cxnLst/>
            <a:rect l="l" t="t" r="r" b="b"/>
            <a:pathLst>
              <a:path w="8963034" h="10740019">
                <a:moveTo>
                  <a:pt x="0" y="0"/>
                </a:moveTo>
                <a:lnTo>
                  <a:pt x="8963033" y="0"/>
                </a:lnTo>
                <a:lnTo>
                  <a:pt x="8963033" y="10740019"/>
                </a:lnTo>
                <a:lnTo>
                  <a:pt x="0" y="1074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a:off x="13972947" y="-1028700"/>
            <a:ext cx="4461211" cy="4114800"/>
          </a:xfrm>
          <a:custGeom>
            <a:avLst/>
            <a:gdLst/>
            <a:ahLst/>
            <a:cxnLst/>
            <a:rect l="l" t="t" r="r" b="b"/>
            <a:pathLst>
              <a:path w="4461211" h="4114800">
                <a:moveTo>
                  <a:pt x="0" y="0"/>
                </a:moveTo>
                <a:lnTo>
                  <a:pt x="4461211" y="0"/>
                </a:lnTo>
                <a:lnTo>
                  <a:pt x="44612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290994" y="-1009042"/>
            <a:ext cx="3559870" cy="3559870"/>
          </a:xfrm>
          <a:custGeom>
            <a:avLst/>
            <a:gdLst/>
            <a:ahLst/>
            <a:cxnLst/>
            <a:rect l="l" t="t" r="r" b="b"/>
            <a:pathLst>
              <a:path w="3559870" h="3559870">
                <a:moveTo>
                  <a:pt x="0" y="0"/>
                </a:moveTo>
                <a:lnTo>
                  <a:pt x="3559870" y="0"/>
                </a:lnTo>
                <a:lnTo>
                  <a:pt x="3559870" y="3559870"/>
                </a:lnTo>
                <a:lnTo>
                  <a:pt x="0" y="3559870"/>
                </a:lnTo>
                <a:lnTo>
                  <a:pt x="0" y="0"/>
                </a:lnTo>
                <a:close/>
              </a:path>
            </a:pathLst>
          </a:custGeom>
          <a:blipFill>
            <a:blip r:embed="rId8"/>
            <a:stretch>
              <a:fillRect/>
            </a:stretch>
          </a:blipFill>
        </p:spPr>
        <p:txBody>
          <a:bodyPr/>
          <a:lstStyle/>
          <a:p>
            <a:endParaRPr lang="es-CO"/>
          </a:p>
        </p:txBody>
      </p:sp>
      <p:sp>
        <p:nvSpPr>
          <p:cNvPr id="6" name="Freeform 6"/>
          <p:cNvSpPr/>
          <p:nvPr/>
        </p:nvSpPr>
        <p:spPr>
          <a:xfrm>
            <a:off x="17606042" y="5143500"/>
            <a:ext cx="681958" cy="1124879"/>
          </a:xfrm>
          <a:custGeom>
            <a:avLst/>
            <a:gdLst/>
            <a:ahLst/>
            <a:cxnLst/>
            <a:rect l="l" t="t" r="r" b="b"/>
            <a:pathLst>
              <a:path w="681958" h="1124879">
                <a:moveTo>
                  <a:pt x="0" y="0"/>
                </a:moveTo>
                <a:lnTo>
                  <a:pt x="681958" y="0"/>
                </a:lnTo>
                <a:lnTo>
                  <a:pt x="681958" y="1124879"/>
                </a:lnTo>
                <a:lnTo>
                  <a:pt x="0" y="1124879"/>
                </a:lnTo>
                <a:lnTo>
                  <a:pt x="0" y="0"/>
                </a:lnTo>
                <a:close/>
              </a:path>
            </a:pathLst>
          </a:custGeom>
          <a:blipFill>
            <a:blip r:embed="rId9"/>
            <a:stretch>
              <a:fillRect/>
            </a:stretch>
          </a:blipFill>
        </p:spPr>
        <p:txBody>
          <a:bodyPr/>
          <a:lstStyle/>
          <a:p>
            <a:endParaRPr lang="es-CO"/>
          </a:p>
        </p:txBody>
      </p:sp>
      <p:sp>
        <p:nvSpPr>
          <p:cNvPr id="7" name="Freeform 7"/>
          <p:cNvSpPr/>
          <p:nvPr/>
        </p:nvSpPr>
        <p:spPr>
          <a:xfrm>
            <a:off x="15039617" y="-190776"/>
            <a:ext cx="2327871" cy="2741604"/>
          </a:xfrm>
          <a:custGeom>
            <a:avLst/>
            <a:gdLst/>
            <a:ahLst/>
            <a:cxnLst/>
            <a:rect l="l" t="t" r="r" b="b"/>
            <a:pathLst>
              <a:path w="2327871" h="2741604">
                <a:moveTo>
                  <a:pt x="0" y="0"/>
                </a:moveTo>
                <a:lnTo>
                  <a:pt x="2327871" y="0"/>
                </a:lnTo>
                <a:lnTo>
                  <a:pt x="2327871" y="2741604"/>
                </a:lnTo>
                <a:lnTo>
                  <a:pt x="0" y="27416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CO"/>
          </a:p>
        </p:txBody>
      </p:sp>
      <p:sp>
        <p:nvSpPr>
          <p:cNvPr id="8" name="Freeform 8"/>
          <p:cNvSpPr/>
          <p:nvPr/>
        </p:nvSpPr>
        <p:spPr>
          <a:xfrm>
            <a:off x="676173" y="5098270"/>
            <a:ext cx="1106465" cy="1150389"/>
          </a:xfrm>
          <a:custGeom>
            <a:avLst/>
            <a:gdLst/>
            <a:ahLst/>
            <a:cxnLst/>
            <a:rect l="l" t="t" r="r" b="b"/>
            <a:pathLst>
              <a:path w="1106465" h="1150389">
                <a:moveTo>
                  <a:pt x="0" y="0"/>
                </a:moveTo>
                <a:lnTo>
                  <a:pt x="1106465" y="0"/>
                </a:lnTo>
                <a:lnTo>
                  <a:pt x="1106465" y="1150390"/>
                </a:lnTo>
                <a:lnTo>
                  <a:pt x="0" y="11503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CO"/>
          </a:p>
        </p:txBody>
      </p:sp>
      <p:sp>
        <p:nvSpPr>
          <p:cNvPr id="9" name="Freeform 9"/>
          <p:cNvSpPr/>
          <p:nvPr/>
        </p:nvSpPr>
        <p:spPr>
          <a:xfrm>
            <a:off x="3500084" y="1985533"/>
            <a:ext cx="3151680" cy="2749840"/>
          </a:xfrm>
          <a:custGeom>
            <a:avLst/>
            <a:gdLst/>
            <a:ahLst/>
            <a:cxnLst/>
            <a:rect l="l" t="t" r="r" b="b"/>
            <a:pathLst>
              <a:path w="3151680" h="2749840">
                <a:moveTo>
                  <a:pt x="0" y="0"/>
                </a:moveTo>
                <a:lnTo>
                  <a:pt x="3151680" y="0"/>
                </a:lnTo>
                <a:lnTo>
                  <a:pt x="3151680" y="2749840"/>
                </a:lnTo>
                <a:lnTo>
                  <a:pt x="0" y="2749840"/>
                </a:lnTo>
                <a:lnTo>
                  <a:pt x="0" y="0"/>
                </a:lnTo>
                <a:close/>
              </a:path>
            </a:pathLst>
          </a:custGeom>
          <a:blipFill>
            <a:blip r:embed="rId14"/>
            <a:stretch>
              <a:fillRect/>
            </a:stretch>
          </a:blipFill>
        </p:spPr>
        <p:txBody>
          <a:bodyPr/>
          <a:lstStyle/>
          <a:p>
            <a:endParaRPr lang="es-CO"/>
          </a:p>
        </p:txBody>
      </p:sp>
      <p:sp>
        <p:nvSpPr>
          <p:cNvPr id="10" name="Freeform 10"/>
          <p:cNvSpPr/>
          <p:nvPr/>
        </p:nvSpPr>
        <p:spPr>
          <a:xfrm>
            <a:off x="7820120" y="741981"/>
            <a:ext cx="4984472" cy="4555481"/>
          </a:xfrm>
          <a:custGeom>
            <a:avLst/>
            <a:gdLst/>
            <a:ahLst/>
            <a:cxnLst/>
            <a:rect l="l" t="t" r="r" b="b"/>
            <a:pathLst>
              <a:path w="4984472" h="4555481">
                <a:moveTo>
                  <a:pt x="0" y="0"/>
                </a:moveTo>
                <a:lnTo>
                  <a:pt x="4984472" y="0"/>
                </a:lnTo>
                <a:lnTo>
                  <a:pt x="4984472" y="4555481"/>
                </a:lnTo>
                <a:lnTo>
                  <a:pt x="0" y="4555481"/>
                </a:lnTo>
                <a:lnTo>
                  <a:pt x="0" y="0"/>
                </a:lnTo>
                <a:close/>
              </a:path>
            </a:pathLst>
          </a:custGeom>
          <a:blipFill>
            <a:blip r:embed="rId15"/>
            <a:stretch>
              <a:fillRect/>
            </a:stretch>
          </a:blipFill>
        </p:spPr>
        <p:txBody>
          <a:bodyPr/>
          <a:lstStyle/>
          <a:p>
            <a:endParaRPr lang="es-CO"/>
          </a:p>
        </p:txBody>
      </p:sp>
      <p:sp>
        <p:nvSpPr>
          <p:cNvPr id="11" name="Freeform 11"/>
          <p:cNvSpPr/>
          <p:nvPr/>
        </p:nvSpPr>
        <p:spPr>
          <a:xfrm>
            <a:off x="331531" y="6352179"/>
            <a:ext cx="5243488" cy="3791261"/>
          </a:xfrm>
          <a:custGeom>
            <a:avLst/>
            <a:gdLst/>
            <a:ahLst/>
            <a:cxnLst/>
            <a:rect l="l" t="t" r="r" b="b"/>
            <a:pathLst>
              <a:path w="5243488" h="3791261">
                <a:moveTo>
                  <a:pt x="0" y="0"/>
                </a:moveTo>
                <a:lnTo>
                  <a:pt x="5243489" y="0"/>
                </a:lnTo>
                <a:lnTo>
                  <a:pt x="5243489" y="3791261"/>
                </a:lnTo>
                <a:lnTo>
                  <a:pt x="0" y="3791261"/>
                </a:lnTo>
                <a:lnTo>
                  <a:pt x="0" y="0"/>
                </a:lnTo>
                <a:close/>
              </a:path>
            </a:pathLst>
          </a:custGeom>
          <a:blipFill>
            <a:blip r:embed="rId16"/>
            <a:stretch>
              <a:fillRect r="-257057"/>
            </a:stretch>
          </a:blipFill>
        </p:spPr>
        <p:txBody>
          <a:bodyPr/>
          <a:lstStyle/>
          <a:p>
            <a:endParaRPr lang="es-CO"/>
          </a:p>
        </p:txBody>
      </p:sp>
      <p:sp>
        <p:nvSpPr>
          <p:cNvPr id="12" name="Freeform 12"/>
          <p:cNvSpPr/>
          <p:nvPr/>
        </p:nvSpPr>
        <p:spPr>
          <a:xfrm>
            <a:off x="5918683" y="6315328"/>
            <a:ext cx="5800896" cy="3875062"/>
          </a:xfrm>
          <a:custGeom>
            <a:avLst/>
            <a:gdLst/>
            <a:ahLst/>
            <a:cxnLst/>
            <a:rect l="l" t="t" r="r" b="b"/>
            <a:pathLst>
              <a:path w="5800896" h="3875062">
                <a:moveTo>
                  <a:pt x="0" y="0"/>
                </a:moveTo>
                <a:lnTo>
                  <a:pt x="5800896" y="0"/>
                </a:lnTo>
                <a:lnTo>
                  <a:pt x="5800896" y="3875062"/>
                </a:lnTo>
                <a:lnTo>
                  <a:pt x="0" y="3875062"/>
                </a:lnTo>
                <a:lnTo>
                  <a:pt x="0" y="0"/>
                </a:lnTo>
                <a:close/>
              </a:path>
            </a:pathLst>
          </a:custGeom>
          <a:blipFill>
            <a:blip r:embed="rId16"/>
            <a:stretch>
              <a:fillRect l="-106419" r="-135683" b="-3704"/>
            </a:stretch>
          </a:blipFill>
        </p:spPr>
        <p:txBody>
          <a:bodyPr/>
          <a:lstStyle/>
          <a:p>
            <a:endParaRPr lang="es-CO"/>
          </a:p>
        </p:txBody>
      </p:sp>
      <p:sp>
        <p:nvSpPr>
          <p:cNvPr id="13" name="Freeform 13"/>
          <p:cNvSpPr/>
          <p:nvPr/>
        </p:nvSpPr>
        <p:spPr>
          <a:xfrm>
            <a:off x="12320802" y="6068002"/>
            <a:ext cx="5376231" cy="4106462"/>
          </a:xfrm>
          <a:custGeom>
            <a:avLst/>
            <a:gdLst/>
            <a:ahLst/>
            <a:cxnLst/>
            <a:rect l="l" t="t" r="r" b="b"/>
            <a:pathLst>
              <a:path w="5376231" h="4106462">
                <a:moveTo>
                  <a:pt x="0" y="0"/>
                </a:moveTo>
                <a:lnTo>
                  <a:pt x="5376231" y="0"/>
                </a:lnTo>
                <a:lnTo>
                  <a:pt x="5376231" y="4106462"/>
                </a:lnTo>
                <a:lnTo>
                  <a:pt x="0" y="4106462"/>
                </a:lnTo>
                <a:lnTo>
                  <a:pt x="0" y="0"/>
                </a:lnTo>
                <a:close/>
              </a:path>
            </a:pathLst>
          </a:custGeom>
          <a:blipFill>
            <a:blip r:embed="rId16"/>
            <a:stretch>
              <a:fillRect l="-259081" r="-18112"/>
            </a:stretch>
          </a:blipFill>
        </p:spPr>
        <p:txBody>
          <a:bodyPr/>
          <a:lstStyle/>
          <a:p>
            <a:endParaRPr lang="es-CO"/>
          </a:p>
        </p:txBody>
      </p:sp>
      <p:sp>
        <p:nvSpPr>
          <p:cNvPr id="14" name="Freeform 14"/>
          <p:cNvSpPr/>
          <p:nvPr/>
        </p:nvSpPr>
        <p:spPr>
          <a:xfrm>
            <a:off x="16666744" y="7231239"/>
            <a:ext cx="700744" cy="1374008"/>
          </a:xfrm>
          <a:custGeom>
            <a:avLst/>
            <a:gdLst/>
            <a:ahLst/>
            <a:cxnLst/>
            <a:rect l="l" t="t" r="r" b="b"/>
            <a:pathLst>
              <a:path w="700744" h="1374008">
                <a:moveTo>
                  <a:pt x="0" y="0"/>
                </a:moveTo>
                <a:lnTo>
                  <a:pt x="700744" y="0"/>
                </a:lnTo>
                <a:lnTo>
                  <a:pt x="700744" y="1374009"/>
                </a:lnTo>
                <a:lnTo>
                  <a:pt x="0" y="13740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s-CO"/>
          </a:p>
        </p:txBody>
      </p:sp>
      <p:sp>
        <p:nvSpPr>
          <p:cNvPr id="15" name="Freeform 15"/>
          <p:cNvSpPr/>
          <p:nvPr/>
        </p:nvSpPr>
        <p:spPr>
          <a:xfrm>
            <a:off x="4978322" y="7561557"/>
            <a:ext cx="1880722" cy="1450507"/>
          </a:xfrm>
          <a:custGeom>
            <a:avLst/>
            <a:gdLst/>
            <a:ahLst/>
            <a:cxnLst/>
            <a:rect l="l" t="t" r="r" b="b"/>
            <a:pathLst>
              <a:path w="1880722" h="1450507">
                <a:moveTo>
                  <a:pt x="0" y="0"/>
                </a:moveTo>
                <a:lnTo>
                  <a:pt x="1880722" y="0"/>
                </a:lnTo>
                <a:lnTo>
                  <a:pt x="1880722" y="1450507"/>
                </a:lnTo>
                <a:lnTo>
                  <a:pt x="0" y="145050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s-CO"/>
          </a:p>
        </p:txBody>
      </p:sp>
      <p:sp>
        <p:nvSpPr>
          <p:cNvPr id="16" name="TextBox 16"/>
          <p:cNvSpPr txBox="1"/>
          <p:nvPr/>
        </p:nvSpPr>
        <p:spPr>
          <a:xfrm>
            <a:off x="2414938" y="923925"/>
            <a:ext cx="5722297" cy="951814"/>
          </a:xfrm>
          <a:prstGeom prst="rect">
            <a:avLst/>
          </a:prstGeom>
        </p:spPr>
        <p:txBody>
          <a:bodyPr lIns="0" tIns="0" rIns="0" bIns="0" rtlCol="0" anchor="t">
            <a:spAutoFit/>
          </a:bodyPr>
          <a:lstStyle/>
          <a:p>
            <a:pPr algn="ctr">
              <a:lnSpc>
                <a:spcPts val="7870"/>
              </a:lnSpc>
            </a:pPr>
            <a:r>
              <a:rPr lang="en-US" sz="5621">
                <a:solidFill>
                  <a:srgbClr val="000000"/>
                </a:solidFill>
                <a:latin typeface="Genty Sans"/>
                <a:ea typeface="Genty Sans"/>
                <a:cs typeface="Genty Sans"/>
                <a:sym typeface="Genty Sans"/>
              </a:rPr>
              <a:t>FARMACIA</a:t>
            </a:r>
          </a:p>
        </p:txBody>
      </p:sp>
      <p:sp>
        <p:nvSpPr>
          <p:cNvPr id="17" name="TextBox 17"/>
          <p:cNvSpPr txBox="1"/>
          <p:nvPr/>
        </p:nvSpPr>
        <p:spPr>
          <a:xfrm>
            <a:off x="1488941" y="5127268"/>
            <a:ext cx="3285698" cy="1121392"/>
          </a:xfrm>
          <a:prstGeom prst="rect">
            <a:avLst/>
          </a:prstGeom>
        </p:spPr>
        <p:txBody>
          <a:bodyPr lIns="0" tIns="0" rIns="0" bIns="0" rtlCol="0" anchor="t">
            <a:spAutoFit/>
          </a:bodyPr>
          <a:lstStyle/>
          <a:p>
            <a:pPr algn="ctr">
              <a:lnSpc>
                <a:spcPts val="4519"/>
              </a:lnSpc>
            </a:pPr>
            <a:r>
              <a:rPr lang="en-US" sz="3227">
                <a:solidFill>
                  <a:srgbClr val="000000"/>
                </a:solidFill>
                <a:latin typeface="Genty Sans"/>
                <a:ea typeface="Genty Sans"/>
                <a:cs typeface="Genty Sans"/>
                <a:sym typeface="Genty Sans"/>
              </a:rPr>
              <a:t>NOMBRE Y CANTIDAD</a:t>
            </a:r>
          </a:p>
        </p:txBody>
      </p:sp>
      <p:sp>
        <p:nvSpPr>
          <p:cNvPr id="18" name="TextBox 18"/>
          <p:cNvSpPr txBox="1"/>
          <p:nvPr/>
        </p:nvSpPr>
        <p:spPr>
          <a:xfrm>
            <a:off x="6177732" y="5532484"/>
            <a:ext cx="5282799" cy="535518"/>
          </a:xfrm>
          <a:prstGeom prst="rect">
            <a:avLst/>
          </a:prstGeom>
        </p:spPr>
        <p:txBody>
          <a:bodyPr lIns="0" tIns="0" rIns="0" bIns="0" rtlCol="0" anchor="t">
            <a:spAutoFit/>
          </a:bodyPr>
          <a:lstStyle/>
          <a:p>
            <a:pPr algn="ctr">
              <a:lnSpc>
                <a:spcPts val="4356"/>
              </a:lnSpc>
            </a:pPr>
            <a:r>
              <a:rPr lang="en-US" sz="3111">
                <a:solidFill>
                  <a:srgbClr val="000000"/>
                </a:solidFill>
                <a:latin typeface="Genty Sans"/>
                <a:ea typeface="Genty Sans"/>
                <a:cs typeface="Genty Sans"/>
                <a:sym typeface="Genty Sans"/>
              </a:rPr>
              <a:t>ALMACENAMIENTO EN CASA</a:t>
            </a:r>
          </a:p>
        </p:txBody>
      </p:sp>
      <p:sp>
        <p:nvSpPr>
          <p:cNvPr id="19" name="TextBox 19"/>
          <p:cNvSpPr txBox="1"/>
          <p:nvPr/>
        </p:nvSpPr>
        <p:spPr>
          <a:xfrm>
            <a:off x="12383016" y="5396083"/>
            <a:ext cx="4984472" cy="553038"/>
          </a:xfrm>
          <a:prstGeom prst="rect">
            <a:avLst/>
          </a:prstGeom>
        </p:spPr>
        <p:txBody>
          <a:bodyPr lIns="0" tIns="0" rIns="0" bIns="0" rtlCol="0" anchor="t">
            <a:spAutoFit/>
          </a:bodyPr>
          <a:lstStyle/>
          <a:p>
            <a:pPr algn="ctr">
              <a:lnSpc>
                <a:spcPts val="4519"/>
              </a:lnSpc>
            </a:pPr>
            <a:r>
              <a:rPr lang="en-US" sz="3227">
                <a:solidFill>
                  <a:srgbClr val="000000"/>
                </a:solidFill>
                <a:latin typeface="Genty Sans"/>
                <a:ea typeface="Genty Sans"/>
                <a:cs typeface="Genty Sans"/>
                <a:sym typeface="Genty Sans"/>
              </a:rPr>
              <a:t>FECHA DE VENCIMIENTO</a:t>
            </a:r>
          </a:p>
        </p:txBody>
      </p:sp>
      <p:sp>
        <p:nvSpPr>
          <p:cNvPr id="20" name="TextBox 20"/>
          <p:cNvSpPr txBox="1"/>
          <p:nvPr/>
        </p:nvSpPr>
        <p:spPr>
          <a:xfrm>
            <a:off x="11201482" y="9191625"/>
            <a:ext cx="4636171" cy="523813"/>
          </a:xfrm>
          <a:prstGeom prst="rect">
            <a:avLst/>
          </a:prstGeom>
        </p:spPr>
        <p:txBody>
          <a:bodyPr lIns="0" tIns="0" rIns="0" bIns="0" rtlCol="0" anchor="t">
            <a:spAutoFit/>
          </a:bodyPr>
          <a:lstStyle/>
          <a:p>
            <a:pPr algn="ctr">
              <a:lnSpc>
                <a:spcPts val="4203"/>
              </a:lnSpc>
            </a:pPr>
            <a:r>
              <a:rPr lang="en-US" sz="3002">
                <a:solidFill>
                  <a:srgbClr val="ED0606"/>
                </a:solidFill>
                <a:latin typeface="Genty Sans"/>
                <a:ea typeface="Genty Sans"/>
                <a:cs typeface="Genty Sans"/>
                <a:sym typeface="Genty Sans"/>
              </a:rPr>
              <a:t>95%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C2E9"/>
        </a:solidFill>
        <a:effectLst/>
      </p:bgPr>
    </p:bg>
    <p:spTree>
      <p:nvGrpSpPr>
        <p:cNvPr id="1" name=""/>
        <p:cNvGrpSpPr/>
        <p:nvPr/>
      </p:nvGrpSpPr>
      <p:grpSpPr>
        <a:xfrm>
          <a:off x="0" y="0"/>
          <a:ext cx="0" cy="0"/>
          <a:chOff x="0" y="0"/>
          <a:chExt cx="0" cy="0"/>
        </a:xfrm>
      </p:grpSpPr>
      <p:grpSp>
        <p:nvGrpSpPr>
          <p:cNvPr id="2" name="Group 2"/>
          <p:cNvGrpSpPr/>
          <p:nvPr/>
        </p:nvGrpSpPr>
        <p:grpSpPr>
          <a:xfrm>
            <a:off x="-145446" y="-181399"/>
            <a:ext cx="9289446" cy="11051733"/>
            <a:chOff x="0" y="0"/>
            <a:chExt cx="2446603" cy="2910745"/>
          </a:xfrm>
        </p:grpSpPr>
        <p:sp>
          <p:nvSpPr>
            <p:cNvPr id="3" name="Freeform 3"/>
            <p:cNvSpPr/>
            <p:nvPr/>
          </p:nvSpPr>
          <p:spPr>
            <a:xfrm>
              <a:off x="0" y="0"/>
              <a:ext cx="2446603" cy="2910745"/>
            </a:xfrm>
            <a:custGeom>
              <a:avLst/>
              <a:gdLst/>
              <a:ahLst/>
              <a:cxnLst/>
              <a:rect l="l" t="t" r="r" b="b"/>
              <a:pathLst>
                <a:path w="2446603" h="2910745">
                  <a:moveTo>
                    <a:pt x="0" y="0"/>
                  </a:moveTo>
                  <a:lnTo>
                    <a:pt x="2446603" y="0"/>
                  </a:lnTo>
                  <a:lnTo>
                    <a:pt x="2446603" y="2910745"/>
                  </a:lnTo>
                  <a:lnTo>
                    <a:pt x="0" y="2910745"/>
                  </a:lnTo>
                  <a:close/>
                </a:path>
              </a:pathLst>
            </a:custGeom>
            <a:solidFill>
              <a:srgbClr val="FFFFFF"/>
            </a:solidFill>
          </p:spPr>
          <p:txBody>
            <a:bodyPr/>
            <a:lstStyle/>
            <a:p>
              <a:endParaRPr lang="es-CO"/>
            </a:p>
          </p:txBody>
        </p:sp>
        <p:sp>
          <p:nvSpPr>
            <p:cNvPr id="4" name="TextBox 4"/>
            <p:cNvSpPr txBox="1"/>
            <p:nvPr/>
          </p:nvSpPr>
          <p:spPr>
            <a:xfrm>
              <a:off x="0" y="-38100"/>
              <a:ext cx="2446603" cy="294884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07900" y="1567138"/>
            <a:ext cx="1418604" cy="2167311"/>
          </a:xfrm>
          <a:custGeom>
            <a:avLst/>
            <a:gdLst/>
            <a:ahLst/>
            <a:cxnLst/>
            <a:rect l="l" t="t" r="r" b="b"/>
            <a:pathLst>
              <a:path w="1418604" h="2167311">
                <a:moveTo>
                  <a:pt x="0" y="0"/>
                </a:moveTo>
                <a:lnTo>
                  <a:pt x="1418604" y="0"/>
                </a:lnTo>
                <a:lnTo>
                  <a:pt x="1418604" y="2167311"/>
                </a:lnTo>
                <a:lnTo>
                  <a:pt x="0" y="2167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6" name="Freeform 6"/>
          <p:cNvSpPr/>
          <p:nvPr/>
        </p:nvSpPr>
        <p:spPr>
          <a:xfrm>
            <a:off x="14396896" y="7521581"/>
            <a:ext cx="4630654" cy="3085173"/>
          </a:xfrm>
          <a:custGeom>
            <a:avLst/>
            <a:gdLst/>
            <a:ahLst/>
            <a:cxnLst/>
            <a:rect l="l" t="t" r="r" b="b"/>
            <a:pathLst>
              <a:path w="4630654" h="3085173">
                <a:moveTo>
                  <a:pt x="0" y="0"/>
                </a:moveTo>
                <a:lnTo>
                  <a:pt x="4630654" y="0"/>
                </a:lnTo>
                <a:lnTo>
                  <a:pt x="4630654" y="3085174"/>
                </a:lnTo>
                <a:lnTo>
                  <a:pt x="0" y="3085174"/>
                </a:lnTo>
                <a:lnTo>
                  <a:pt x="0" y="0"/>
                </a:lnTo>
                <a:close/>
              </a:path>
            </a:pathLst>
          </a:custGeom>
          <a:blipFill>
            <a:blip r:embed="rId4"/>
            <a:stretch>
              <a:fillRect/>
            </a:stretch>
          </a:blipFill>
        </p:spPr>
        <p:txBody>
          <a:bodyPr/>
          <a:lstStyle/>
          <a:p>
            <a:endParaRPr lang="es-CO"/>
          </a:p>
        </p:txBody>
      </p:sp>
      <p:sp>
        <p:nvSpPr>
          <p:cNvPr id="7" name="Freeform 7"/>
          <p:cNvSpPr/>
          <p:nvPr/>
        </p:nvSpPr>
        <p:spPr>
          <a:xfrm>
            <a:off x="-1847085" y="7721119"/>
            <a:ext cx="6157244" cy="2686098"/>
          </a:xfrm>
          <a:custGeom>
            <a:avLst/>
            <a:gdLst/>
            <a:ahLst/>
            <a:cxnLst/>
            <a:rect l="l" t="t" r="r" b="b"/>
            <a:pathLst>
              <a:path w="6157244" h="2686098">
                <a:moveTo>
                  <a:pt x="0" y="0"/>
                </a:moveTo>
                <a:lnTo>
                  <a:pt x="6157244" y="0"/>
                </a:lnTo>
                <a:lnTo>
                  <a:pt x="6157244" y="2686098"/>
                </a:lnTo>
                <a:lnTo>
                  <a:pt x="0" y="2686098"/>
                </a:lnTo>
                <a:lnTo>
                  <a:pt x="0" y="0"/>
                </a:lnTo>
                <a:close/>
              </a:path>
            </a:pathLst>
          </a:custGeom>
          <a:blipFill>
            <a:blip r:embed="rId5"/>
            <a:stretch>
              <a:fillRect/>
            </a:stretch>
          </a:blipFill>
        </p:spPr>
        <p:txBody>
          <a:bodyPr/>
          <a:lstStyle/>
          <a:p>
            <a:endParaRPr lang="es-CO"/>
          </a:p>
        </p:txBody>
      </p:sp>
      <p:sp>
        <p:nvSpPr>
          <p:cNvPr id="8" name="Freeform 8"/>
          <p:cNvSpPr/>
          <p:nvPr/>
        </p:nvSpPr>
        <p:spPr>
          <a:xfrm>
            <a:off x="6959252" y="7182883"/>
            <a:ext cx="4369495" cy="4369495"/>
          </a:xfrm>
          <a:custGeom>
            <a:avLst/>
            <a:gdLst/>
            <a:ahLst/>
            <a:cxnLst/>
            <a:rect l="l" t="t" r="r" b="b"/>
            <a:pathLst>
              <a:path w="4369495" h="4369495">
                <a:moveTo>
                  <a:pt x="0" y="0"/>
                </a:moveTo>
                <a:lnTo>
                  <a:pt x="4369496" y="0"/>
                </a:lnTo>
                <a:lnTo>
                  <a:pt x="4369496" y="4369495"/>
                </a:lnTo>
                <a:lnTo>
                  <a:pt x="0" y="4369495"/>
                </a:lnTo>
                <a:lnTo>
                  <a:pt x="0" y="0"/>
                </a:lnTo>
                <a:close/>
              </a:path>
            </a:pathLst>
          </a:custGeom>
          <a:blipFill>
            <a:blip r:embed="rId6"/>
            <a:stretch>
              <a:fillRect/>
            </a:stretch>
          </a:blipFill>
        </p:spPr>
        <p:txBody>
          <a:bodyPr/>
          <a:lstStyle/>
          <a:p>
            <a:endParaRPr lang="es-CO"/>
          </a:p>
        </p:txBody>
      </p:sp>
      <p:sp>
        <p:nvSpPr>
          <p:cNvPr id="9" name="Freeform 9"/>
          <p:cNvSpPr/>
          <p:nvPr/>
        </p:nvSpPr>
        <p:spPr>
          <a:xfrm>
            <a:off x="1882628" y="2095423"/>
            <a:ext cx="15562283" cy="4671907"/>
          </a:xfrm>
          <a:custGeom>
            <a:avLst/>
            <a:gdLst/>
            <a:ahLst/>
            <a:cxnLst/>
            <a:rect l="l" t="t" r="r" b="b"/>
            <a:pathLst>
              <a:path w="15562283" h="4671907">
                <a:moveTo>
                  <a:pt x="0" y="0"/>
                </a:moveTo>
                <a:lnTo>
                  <a:pt x="15562283" y="0"/>
                </a:lnTo>
                <a:lnTo>
                  <a:pt x="15562283" y="4671907"/>
                </a:lnTo>
                <a:lnTo>
                  <a:pt x="0" y="4671907"/>
                </a:lnTo>
                <a:lnTo>
                  <a:pt x="0" y="0"/>
                </a:lnTo>
                <a:close/>
              </a:path>
            </a:pathLst>
          </a:custGeom>
          <a:blipFill>
            <a:blip r:embed="rId7"/>
            <a:stretch>
              <a:fillRect/>
            </a:stretch>
          </a:blipFill>
        </p:spPr>
        <p:txBody>
          <a:bodyPr/>
          <a:lstStyle/>
          <a:p>
            <a:endParaRPr lang="es-CO"/>
          </a:p>
        </p:txBody>
      </p:sp>
      <p:sp>
        <p:nvSpPr>
          <p:cNvPr id="10" name="TextBox 10"/>
          <p:cNvSpPr txBox="1"/>
          <p:nvPr/>
        </p:nvSpPr>
        <p:spPr>
          <a:xfrm>
            <a:off x="1356058" y="826154"/>
            <a:ext cx="16375243" cy="2338152"/>
          </a:xfrm>
          <a:prstGeom prst="rect">
            <a:avLst/>
          </a:prstGeom>
        </p:spPr>
        <p:txBody>
          <a:bodyPr lIns="0" tIns="0" rIns="0" bIns="0" rtlCol="0" anchor="t">
            <a:spAutoFit/>
          </a:bodyPr>
          <a:lstStyle/>
          <a:p>
            <a:pPr algn="ctr">
              <a:lnSpc>
                <a:spcPts val="3024"/>
              </a:lnSpc>
            </a:pPr>
            <a:r>
              <a:rPr lang="en-US" sz="3287" spc="-272">
                <a:solidFill>
                  <a:srgbClr val="022033"/>
                </a:solidFill>
                <a:latin typeface="Genty Sans"/>
                <a:ea typeface="Genty Sans"/>
                <a:cs typeface="Genty Sans"/>
                <a:sym typeface="Genty Sans"/>
              </a:rPr>
              <a:t>MEDIOS DE COMUNICACIÓN POR LOS CUALES EL PACIENTE CONOCE LA INFORMACIÓN REFERIDA EN LA ENCUESTA</a:t>
            </a:r>
          </a:p>
          <a:p>
            <a:pPr algn="ctr">
              <a:lnSpc>
                <a:spcPts val="11012"/>
              </a:lnSpc>
            </a:pPr>
            <a:endParaRPr lang="en-US" sz="3287" spc="-272">
              <a:solidFill>
                <a:srgbClr val="022033"/>
              </a:solidFill>
              <a:latin typeface="Genty Sans"/>
              <a:ea typeface="Genty Sans"/>
              <a:cs typeface="Genty Sans"/>
              <a:sym typeface="Genty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AE4B"/>
        </a:solidFill>
        <a:effectLst/>
      </p:bgPr>
    </p:bg>
    <p:spTree>
      <p:nvGrpSpPr>
        <p:cNvPr id="1" name=""/>
        <p:cNvGrpSpPr/>
        <p:nvPr/>
      </p:nvGrpSpPr>
      <p:grpSpPr>
        <a:xfrm>
          <a:off x="0" y="0"/>
          <a:ext cx="0" cy="0"/>
          <a:chOff x="0" y="0"/>
          <a:chExt cx="0" cy="0"/>
        </a:xfrm>
      </p:grpSpPr>
      <p:sp>
        <p:nvSpPr>
          <p:cNvPr id="2" name="Freeform 2"/>
          <p:cNvSpPr/>
          <p:nvPr/>
        </p:nvSpPr>
        <p:spPr>
          <a:xfrm>
            <a:off x="214029" y="246959"/>
            <a:ext cx="7315200" cy="824623"/>
          </a:xfrm>
          <a:custGeom>
            <a:avLst/>
            <a:gdLst/>
            <a:ahLst/>
            <a:cxnLst/>
            <a:rect l="l" t="t" r="r" b="b"/>
            <a:pathLst>
              <a:path w="7315200" h="824623">
                <a:moveTo>
                  <a:pt x="0" y="0"/>
                </a:moveTo>
                <a:lnTo>
                  <a:pt x="7315200" y="0"/>
                </a:lnTo>
                <a:lnTo>
                  <a:pt x="7315200" y="824623"/>
                </a:lnTo>
                <a:lnTo>
                  <a:pt x="0" y="824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CO"/>
          </a:p>
        </p:txBody>
      </p:sp>
      <p:sp>
        <p:nvSpPr>
          <p:cNvPr id="3" name="Freeform 3"/>
          <p:cNvSpPr/>
          <p:nvPr/>
        </p:nvSpPr>
        <p:spPr>
          <a:xfrm rot="10144272">
            <a:off x="13307182" y="-4076383"/>
            <a:ext cx="7904237" cy="9471308"/>
          </a:xfrm>
          <a:custGeom>
            <a:avLst/>
            <a:gdLst/>
            <a:ahLst/>
            <a:cxnLst/>
            <a:rect l="l" t="t" r="r" b="b"/>
            <a:pathLst>
              <a:path w="7904237" h="9471308">
                <a:moveTo>
                  <a:pt x="0" y="0"/>
                </a:moveTo>
                <a:lnTo>
                  <a:pt x="7904236" y="0"/>
                </a:lnTo>
                <a:lnTo>
                  <a:pt x="7904236" y="9471307"/>
                </a:lnTo>
                <a:lnTo>
                  <a:pt x="0" y="94713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CO"/>
          </a:p>
        </p:txBody>
      </p:sp>
      <p:sp>
        <p:nvSpPr>
          <p:cNvPr id="4" name="Freeform 4"/>
          <p:cNvSpPr/>
          <p:nvPr/>
        </p:nvSpPr>
        <p:spPr>
          <a:xfrm rot="7084562">
            <a:off x="-4077646" y="2791066"/>
            <a:ext cx="7904237" cy="9471308"/>
          </a:xfrm>
          <a:custGeom>
            <a:avLst/>
            <a:gdLst/>
            <a:ahLst/>
            <a:cxnLst/>
            <a:rect l="l" t="t" r="r" b="b"/>
            <a:pathLst>
              <a:path w="7904237" h="9471308">
                <a:moveTo>
                  <a:pt x="0" y="0"/>
                </a:moveTo>
                <a:lnTo>
                  <a:pt x="7904237" y="0"/>
                </a:lnTo>
                <a:lnTo>
                  <a:pt x="7904237" y="9471307"/>
                </a:lnTo>
                <a:lnTo>
                  <a:pt x="0" y="9471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CO"/>
          </a:p>
        </p:txBody>
      </p:sp>
      <p:sp>
        <p:nvSpPr>
          <p:cNvPr id="5" name="Freeform 5"/>
          <p:cNvSpPr/>
          <p:nvPr/>
        </p:nvSpPr>
        <p:spPr>
          <a:xfrm>
            <a:off x="15378536" y="338038"/>
            <a:ext cx="2751566" cy="2386983"/>
          </a:xfrm>
          <a:custGeom>
            <a:avLst/>
            <a:gdLst/>
            <a:ahLst/>
            <a:cxnLst/>
            <a:rect l="l" t="t" r="r" b="b"/>
            <a:pathLst>
              <a:path w="2751566" h="2386983">
                <a:moveTo>
                  <a:pt x="0" y="0"/>
                </a:moveTo>
                <a:lnTo>
                  <a:pt x="2751565" y="0"/>
                </a:lnTo>
                <a:lnTo>
                  <a:pt x="2751565" y="2386983"/>
                </a:lnTo>
                <a:lnTo>
                  <a:pt x="0" y="23869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s-CO"/>
          </a:p>
        </p:txBody>
      </p:sp>
      <p:sp>
        <p:nvSpPr>
          <p:cNvPr id="6" name="Freeform 6"/>
          <p:cNvSpPr/>
          <p:nvPr/>
        </p:nvSpPr>
        <p:spPr>
          <a:xfrm>
            <a:off x="14850471" y="7746161"/>
            <a:ext cx="3437529" cy="3437529"/>
          </a:xfrm>
          <a:custGeom>
            <a:avLst/>
            <a:gdLst/>
            <a:ahLst/>
            <a:cxnLst/>
            <a:rect l="l" t="t" r="r" b="b"/>
            <a:pathLst>
              <a:path w="3437529" h="3437529">
                <a:moveTo>
                  <a:pt x="0" y="0"/>
                </a:moveTo>
                <a:lnTo>
                  <a:pt x="3437529" y="0"/>
                </a:lnTo>
                <a:lnTo>
                  <a:pt x="3437529" y="3437528"/>
                </a:lnTo>
                <a:lnTo>
                  <a:pt x="0" y="3437528"/>
                </a:lnTo>
                <a:lnTo>
                  <a:pt x="0" y="0"/>
                </a:lnTo>
                <a:close/>
              </a:path>
            </a:pathLst>
          </a:custGeom>
          <a:blipFill>
            <a:blip r:embed="rId10"/>
            <a:stretch>
              <a:fillRect/>
            </a:stretch>
          </a:blipFill>
        </p:spPr>
        <p:txBody>
          <a:bodyPr/>
          <a:lstStyle/>
          <a:p>
            <a:endParaRPr lang="es-CO"/>
          </a:p>
        </p:txBody>
      </p:sp>
      <p:sp>
        <p:nvSpPr>
          <p:cNvPr id="7" name="Freeform 7"/>
          <p:cNvSpPr/>
          <p:nvPr/>
        </p:nvSpPr>
        <p:spPr>
          <a:xfrm>
            <a:off x="15002391" y="5143500"/>
            <a:ext cx="5135460" cy="3967143"/>
          </a:xfrm>
          <a:custGeom>
            <a:avLst/>
            <a:gdLst/>
            <a:ahLst/>
            <a:cxnLst/>
            <a:rect l="l" t="t" r="r" b="b"/>
            <a:pathLst>
              <a:path w="5135460" h="3967143">
                <a:moveTo>
                  <a:pt x="0" y="0"/>
                </a:moveTo>
                <a:lnTo>
                  <a:pt x="5135460" y="0"/>
                </a:lnTo>
                <a:lnTo>
                  <a:pt x="5135460" y="3967143"/>
                </a:lnTo>
                <a:lnTo>
                  <a:pt x="0" y="3967143"/>
                </a:lnTo>
                <a:lnTo>
                  <a:pt x="0" y="0"/>
                </a:lnTo>
                <a:close/>
              </a:path>
            </a:pathLst>
          </a:custGeom>
          <a:blipFill>
            <a:blip r:embed="rId11"/>
            <a:stretch>
              <a:fillRect/>
            </a:stretch>
          </a:blipFill>
        </p:spPr>
        <p:txBody>
          <a:bodyPr/>
          <a:lstStyle/>
          <a:p>
            <a:endParaRPr lang="es-CO"/>
          </a:p>
        </p:txBody>
      </p:sp>
      <p:sp>
        <p:nvSpPr>
          <p:cNvPr id="8" name="TextBox 8"/>
          <p:cNvSpPr txBox="1"/>
          <p:nvPr/>
        </p:nvSpPr>
        <p:spPr>
          <a:xfrm>
            <a:off x="1281868" y="99302"/>
            <a:ext cx="5179523" cy="1854836"/>
          </a:xfrm>
          <a:prstGeom prst="rect">
            <a:avLst/>
          </a:prstGeom>
        </p:spPr>
        <p:txBody>
          <a:bodyPr lIns="0" tIns="0" rIns="0" bIns="0" rtlCol="0" anchor="t">
            <a:spAutoFit/>
          </a:bodyPr>
          <a:lstStyle/>
          <a:p>
            <a:pPr algn="ctr">
              <a:lnSpc>
                <a:spcPts val="7489"/>
              </a:lnSpc>
            </a:pPr>
            <a:r>
              <a:rPr lang="en-US" sz="5349">
                <a:solidFill>
                  <a:srgbClr val="1A1E2D"/>
                </a:solidFill>
                <a:latin typeface="Genty Sans"/>
                <a:ea typeface="Genty Sans"/>
                <a:cs typeface="Genty Sans"/>
                <a:sym typeface="Genty Sans"/>
              </a:rPr>
              <a:t>conclusiónes</a:t>
            </a:r>
          </a:p>
          <a:p>
            <a:pPr algn="ctr">
              <a:lnSpc>
                <a:spcPts val="7489"/>
              </a:lnSpc>
            </a:pPr>
            <a:endParaRPr lang="en-US" sz="5349">
              <a:solidFill>
                <a:srgbClr val="1A1E2D"/>
              </a:solidFill>
              <a:latin typeface="Genty Sans"/>
              <a:ea typeface="Genty Sans"/>
              <a:cs typeface="Genty Sans"/>
              <a:sym typeface="Genty Sans"/>
            </a:endParaRPr>
          </a:p>
        </p:txBody>
      </p:sp>
      <p:sp>
        <p:nvSpPr>
          <p:cNvPr id="9" name="TextBox 9"/>
          <p:cNvSpPr txBox="1"/>
          <p:nvPr/>
        </p:nvSpPr>
        <p:spPr>
          <a:xfrm>
            <a:off x="544346" y="1493430"/>
            <a:ext cx="14164585" cy="8528213"/>
          </a:xfrm>
          <a:prstGeom prst="rect">
            <a:avLst/>
          </a:prstGeom>
        </p:spPr>
        <p:txBody>
          <a:bodyPr lIns="0" tIns="0" rIns="0" bIns="0" rtlCol="0" anchor="t">
            <a:spAutoFit/>
          </a:bodyPr>
          <a:lstStyle/>
          <a:p>
            <a:pPr marL="457406" lvl="1" indent="-228703" algn="l">
              <a:lnSpc>
                <a:spcPts val="2966"/>
              </a:lnSpc>
              <a:buFont typeface="Arial"/>
              <a:buChar char="•"/>
            </a:pPr>
            <a:r>
              <a:rPr lang="en-US" sz="2118" spc="-175">
                <a:solidFill>
                  <a:srgbClr val="000000"/>
                </a:solidFill>
                <a:latin typeface="Genty Sans"/>
                <a:ea typeface="Genty Sans"/>
                <a:cs typeface="Genty Sans"/>
                <a:sym typeface="Genty Sans"/>
              </a:rPr>
              <a:t>DERECHOS Y DEBERES TUVO UN AUMENTO PASO DEL 92% AL 100%, SE PRESENTO AUNMENTO EN LA CONFUSION DE ADONDE IR EN CASO DE EMERGENCIA PASAMOS DE 3 PERSONAS A 25 QUE REFERENCIAN LA UNIDA ONCOLOGICA CON SITIO A RECURRIR EN UNA UREGENCIA EN COMPARACIÓN CON EL MES ANTERIOR, INFORMACIÓN SOBRE PREVENCIÓN DE CAÍDAS AUMENTÓ DEL 95% AL 99% Y LAVADO DE MANOS DISMUNUYO DE 96% PASO A 95% SIENDO ESTO UN CAMBIO MINIMO.</a:t>
            </a:r>
          </a:p>
          <a:p>
            <a:pPr algn="l">
              <a:lnSpc>
                <a:spcPts val="2966"/>
              </a:lnSpc>
            </a:pPr>
            <a:endParaRPr lang="en-US" sz="2118" spc="-175">
              <a:solidFill>
                <a:srgbClr val="000000"/>
              </a:solidFill>
              <a:latin typeface="Genty Sans"/>
              <a:ea typeface="Genty Sans"/>
              <a:cs typeface="Genty Sans"/>
              <a:sym typeface="Genty Sans"/>
            </a:endParaRPr>
          </a:p>
          <a:p>
            <a:pPr marL="457406" lvl="1" indent="-228703" algn="l">
              <a:lnSpc>
                <a:spcPts val="2966"/>
              </a:lnSpc>
              <a:buFont typeface="Arial"/>
              <a:buChar char="•"/>
            </a:pPr>
            <a:r>
              <a:rPr lang="en-US" sz="2118" spc="-175">
                <a:solidFill>
                  <a:srgbClr val="000000"/>
                </a:solidFill>
                <a:latin typeface="Genty Sans"/>
                <a:ea typeface="Genty Sans"/>
                <a:cs typeface="Genty Sans"/>
                <a:sym typeface="Genty Sans"/>
              </a:rPr>
              <a:t>Identificación correcta del paciente, En salas de tratamiento, la tasa de identificación correcta aumento del 92% al 96%, En farmacia, aumento del  95% al 100%, Facturación se mantuvo en el 100%  y  en seguimiento por llamada disminuyo de 100% al 98%. ademas recomendaciones sobre el cuidado de la vena canalizada paso del 91% al 96%.</a:t>
            </a:r>
          </a:p>
          <a:p>
            <a:pPr algn="l">
              <a:lnSpc>
                <a:spcPts val="2966"/>
              </a:lnSpc>
            </a:pPr>
            <a:endParaRPr lang="en-US" sz="2118" spc="-175">
              <a:solidFill>
                <a:srgbClr val="000000"/>
              </a:solidFill>
              <a:latin typeface="Genty Sans"/>
              <a:ea typeface="Genty Sans"/>
              <a:cs typeface="Genty Sans"/>
              <a:sym typeface="Genty Sans"/>
            </a:endParaRPr>
          </a:p>
          <a:p>
            <a:pPr marL="457406" lvl="1" indent="-228703" algn="l">
              <a:lnSpc>
                <a:spcPts val="2966"/>
              </a:lnSpc>
              <a:buFont typeface="Arial"/>
              <a:buChar char="•"/>
            </a:pPr>
            <a:r>
              <a:rPr lang="en-US" sz="2118" spc="-175">
                <a:solidFill>
                  <a:srgbClr val="000000"/>
                </a:solidFill>
                <a:latin typeface="Genty Sans"/>
                <a:ea typeface="Genty Sans"/>
                <a:cs typeface="Genty Sans"/>
                <a:sym typeface="Genty Sans"/>
              </a:rPr>
              <a:t>En el servicio de farmacia, la información sobre el nombre y cantidad de medicamentos en casa se mantuvo en el 100%, El almacenamiento en casa paso de 96% al 100% y la importancia de verificar la fecha de vencimiento pasaron del  95% al 100%, Estos resultados reflejan aspectos que se mantienen en un alto nivel de satisfacción.</a:t>
            </a:r>
          </a:p>
          <a:p>
            <a:pPr algn="l">
              <a:lnSpc>
                <a:spcPts val="2966"/>
              </a:lnSpc>
            </a:pPr>
            <a:endParaRPr lang="en-US" sz="2118" spc="-175">
              <a:solidFill>
                <a:srgbClr val="000000"/>
              </a:solidFill>
              <a:latin typeface="Genty Sans"/>
              <a:ea typeface="Genty Sans"/>
              <a:cs typeface="Genty Sans"/>
              <a:sym typeface="Genty Sans"/>
            </a:endParaRPr>
          </a:p>
          <a:p>
            <a:pPr marL="457406" lvl="1" indent="-228703" algn="l">
              <a:lnSpc>
                <a:spcPts val="2966"/>
              </a:lnSpc>
              <a:buFont typeface="Arial"/>
              <a:buChar char="•"/>
            </a:pPr>
            <a:r>
              <a:rPr lang="en-US" sz="2118" spc="-175">
                <a:solidFill>
                  <a:srgbClr val="000000"/>
                </a:solidFill>
                <a:latin typeface="Genty Sans"/>
                <a:ea typeface="Genty Sans"/>
                <a:cs typeface="Genty Sans"/>
                <a:sym typeface="Genty Sans"/>
              </a:rPr>
              <a:t>Estos resultados sugieren que, aunque hay una base sólida en varias áreas del servicio, es fundamental continuar enfocándose en la mejora de la identificación correcta del paciente y en la comunicación de detalles críticos en el ámbito de la farmacia para mantener y elevar la satisfacción general del servicio.</a:t>
            </a:r>
          </a:p>
          <a:p>
            <a:pPr algn="l">
              <a:lnSpc>
                <a:spcPts val="2966"/>
              </a:lnSpc>
            </a:pPr>
            <a:endParaRPr lang="en-US" sz="2118" spc="-175">
              <a:solidFill>
                <a:srgbClr val="000000"/>
              </a:solidFill>
              <a:latin typeface="Genty Sans"/>
              <a:ea typeface="Genty Sans"/>
              <a:cs typeface="Genty Sans"/>
              <a:sym typeface="Genty Sans"/>
            </a:endParaRPr>
          </a:p>
          <a:p>
            <a:pPr marL="457406" lvl="1" indent="-228703" algn="l">
              <a:lnSpc>
                <a:spcPts val="2966"/>
              </a:lnSpc>
              <a:buFont typeface="Arial"/>
              <a:buChar char="•"/>
            </a:pPr>
            <a:r>
              <a:rPr lang="en-US" sz="2118" spc="-175">
                <a:solidFill>
                  <a:srgbClr val="000000"/>
                </a:solidFill>
                <a:latin typeface="Genty Sans"/>
                <a:ea typeface="Genty Sans"/>
                <a:cs typeface="Genty Sans"/>
                <a:sym typeface="Genty Sans"/>
              </a:rPr>
              <a:t>Se debe continuar fortaleciendo los diferentes medios de comunicación por medio de los cuales se divulga la información, especialmente en whatsapp, cartelera en sala de espera, Recordatorio de cita asignada, Ordenes medicas, Correo electrónico y Página Web</a:t>
            </a:r>
          </a:p>
          <a:p>
            <a:pPr algn="l">
              <a:lnSpc>
                <a:spcPts val="2966"/>
              </a:lnSpc>
            </a:pPr>
            <a:endParaRPr lang="en-US" sz="2118" spc="-175">
              <a:solidFill>
                <a:srgbClr val="000000"/>
              </a:solidFill>
              <a:latin typeface="Genty Sans"/>
              <a:ea typeface="Genty Sans"/>
              <a:cs typeface="Genty Sans"/>
              <a:sym typeface="Genty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826</Words>
  <Application>Microsoft Office PowerPoint</Application>
  <PresentationFormat>Personalizado</PresentationFormat>
  <Paragraphs>116</Paragraphs>
  <Slides>33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Genty Sans</vt:lpstr>
      <vt:lpstr>Abril Fatface</vt:lpstr>
      <vt:lpstr>Be Vietnam</vt:lpstr>
      <vt:lpstr>Arial</vt:lpstr>
      <vt:lpstr>Trocchi</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Proyecto Trabajo Doodle Orgánico Multicolor</dc:title>
  <cp:lastModifiedBy>Consultorio 4</cp:lastModifiedBy>
  <cp:revision>3</cp:revision>
  <dcterms:created xsi:type="dcterms:W3CDTF">2006-08-16T00:00:00Z</dcterms:created>
  <dcterms:modified xsi:type="dcterms:W3CDTF">2024-10-09T14:53:56Z</dcterms:modified>
  <dc:identifier>DAGEdlYMovc</dc:identifier>
</cp:coreProperties>
</file>