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4" r:id="rId3"/>
    <p:sldId id="367" r:id="rId4"/>
    <p:sldId id="382" r:id="rId5"/>
    <p:sldId id="315" r:id="rId6"/>
    <p:sldId id="316" r:id="rId7"/>
    <p:sldId id="321" r:id="rId8"/>
    <p:sldId id="374" r:id="rId9"/>
    <p:sldId id="375" r:id="rId10"/>
    <p:sldId id="376" r:id="rId11"/>
    <p:sldId id="358" r:id="rId12"/>
    <p:sldId id="359" r:id="rId13"/>
    <p:sldId id="278" r:id="rId14"/>
    <p:sldId id="292" r:id="rId15"/>
    <p:sldId id="269" r:id="rId16"/>
    <p:sldId id="364" r:id="rId17"/>
    <p:sldId id="365" r:id="rId18"/>
    <p:sldId id="270" r:id="rId19"/>
    <p:sldId id="361" r:id="rId20"/>
    <p:sldId id="291" r:id="rId21"/>
    <p:sldId id="336" r:id="rId22"/>
    <p:sldId id="273" r:id="rId23"/>
    <p:sldId id="337" r:id="rId24"/>
    <p:sldId id="276" r:id="rId25"/>
    <p:sldId id="277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3F4EF-7CDA-406D-9B07-64B141FC0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F7D0B2-95BB-4BD3-A6B8-8012F2B6F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9DFA5-77C0-44B1-9B1B-A46AFB49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CF4FB-636B-499A-97D8-0E8524FC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506A8-3173-4858-8869-46919451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791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1EF81-2840-4968-A8D2-7DD1E366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8FBCF9-27E6-4A16-96C4-8C2F040F4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667846-EFDB-474E-A235-929431B6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09E309-1173-4B46-A894-DC30A1B2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E2232-7793-459D-B8F2-7A537478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448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6F7E17-051C-4B2A-B01D-D4B1E5375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09A8DD-5617-4E56-87F5-2CC8D8F84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6809A4-9024-4705-A468-EC276032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AF725C-0F10-4466-A2CB-D533F1F1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6A68AF-4B37-4BC0-B141-0891CC8E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1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9F9FE-79EE-4393-BF69-38681168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1AD4BB-2F9E-4B00-B4F7-0E31B887E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5C0D02-5D65-4963-A3C3-C8392C62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EBD00-A378-47C2-B70A-D1552ECE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378FA-C787-4ED7-A60C-7B59057C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094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89610-DFB4-4486-BDE0-AFAB6634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B77483-59BF-478D-935C-D35631F06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CF6F8-95DF-4D6C-89DD-00F7C649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7732F7-E693-43E7-A982-64664ECA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3D4A0E-0B49-4937-AB2E-AC8A8198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25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A5E99-AC62-4D43-996F-03C15C83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E19B68-F268-4D8C-9ABD-4F8A6027D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7404DC-62E1-4A44-86A6-4C5331893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B31521-9F64-48FB-91EF-0B643B18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5DCCFD-358C-4F57-AEBC-BCD5B96D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14D7DD-A725-4809-A388-72D55471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98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B1133-4998-43B8-8D64-B1CF19ED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EF9E03-A55D-454D-9D01-3AEC2FF2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44859A-D2BC-4BC2-A8B2-5CA22B831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764DD3-E0A1-41EF-A9E1-B3B1D9DE2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2B27CC-1F4E-44B0-B3F6-CAFC58064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A9BDC8-BD56-4FA0-B283-0552A1EA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63BCCA-CE06-4E6E-8508-0B5E1FCA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B3DAE1-D686-4CEF-B2BA-89C9C443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95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D25EB-91FD-4C8B-B0A7-00D2C2DC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6CFF67-687E-44ED-83F2-360281A6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840D74-DCE4-4D6A-9E3F-71D8E12C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7C7FF5-D205-4BFD-820C-8FFD76CB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092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AFDD2F-AEF4-45B7-AA2C-87DF038C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E433D6-0BC1-481C-A80E-3DC9E81F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F0B314-0C62-4D12-84C9-331BE8F8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03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EF425-75F1-4FA4-9434-8CF722C0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55C62E-6D8D-49C7-8CFA-50C209C2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141BCF-BD8C-44F9-ACBE-808CA8C6D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9F623B-534C-4B45-8501-B6303A60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98CAFC-3868-4174-B7B8-A7428741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83702B-1C7B-497A-A94C-9F3070AB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14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619D0-1420-4A38-ACB0-520E579A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7700CA-5FA0-4345-984F-6169DF04C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1DBD46-3FF5-4758-92B9-FD2C1DC1C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10953C-2E52-4F68-B3A0-A3E27AC5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2499F2-295E-414B-BEBC-79C04D2C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4D7858-A009-4984-A7C4-20EF78E0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212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C137D-6833-4A6D-B0AB-BDAA1F58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2F1766-35A7-4F70-86FF-99164A3D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D08F6C-9876-476B-81F5-42C5D0E32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FDBA2-0F75-4F89-B969-D848CEEF47D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1612B-3A28-4F35-824E-8D8994D56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532D1-0CAE-4E3E-A95A-B9DEE0141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0885-65BE-4A9B-9224-7012A0511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471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98423F-7B0A-3EA5-EF90-1267B41BA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7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5EF436D-6684-E0A6-C1B3-806F3D7E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257093-6D7A-F6AE-E5F9-AE06B566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5CE61-7EF8-32D4-C40F-FF2198BA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14167-75D9-B528-4AF5-ED248C146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A33801-86DD-ECBC-D12D-15CC2BBB2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AD1A37-1446-5B3B-1437-A97181CD2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0" y="968190"/>
            <a:ext cx="10994316" cy="522821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E37387A-1ADC-4C32-3EC9-9A6F68BBAA4F}"/>
              </a:ext>
            </a:extLst>
          </p:cNvPr>
          <p:cNvSpPr txBox="1"/>
          <p:nvPr/>
        </p:nvSpPr>
        <p:spPr>
          <a:xfrm>
            <a:off x="2697565" y="2441592"/>
            <a:ext cx="6283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/>
              <a:t>100%</a:t>
            </a:r>
            <a:endParaRPr lang="es-CO" sz="1300" b="1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D32D16F4-DBEE-F896-C9B7-62DF9DCE4F05}"/>
              </a:ext>
            </a:extLst>
          </p:cNvPr>
          <p:cNvSpPr/>
          <p:nvPr/>
        </p:nvSpPr>
        <p:spPr>
          <a:xfrm>
            <a:off x="2853676" y="2699477"/>
            <a:ext cx="212651" cy="18606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51AE9-9788-759E-F384-98F06B7B9200}"/>
              </a:ext>
            </a:extLst>
          </p:cNvPr>
          <p:cNvSpPr txBox="1"/>
          <p:nvPr/>
        </p:nvSpPr>
        <p:spPr>
          <a:xfrm>
            <a:off x="4750590" y="5635833"/>
            <a:ext cx="6283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/>
              <a:t>92%</a:t>
            </a:r>
            <a:endParaRPr lang="es-CO" sz="1300" b="1" dirty="0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44660365-14D7-63A9-F1B4-B4F48D3AC388}"/>
              </a:ext>
            </a:extLst>
          </p:cNvPr>
          <p:cNvSpPr/>
          <p:nvPr/>
        </p:nvSpPr>
        <p:spPr>
          <a:xfrm rot="10800000">
            <a:off x="4852131" y="5411352"/>
            <a:ext cx="212651" cy="18606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63081C4-0E99-758C-ACDE-A86122C70C20}"/>
              </a:ext>
            </a:extLst>
          </p:cNvPr>
          <p:cNvSpPr txBox="1"/>
          <p:nvPr/>
        </p:nvSpPr>
        <p:spPr>
          <a:xfrm>
            <a:off x="8711197" y="5661508"/>
            <a:ext cx="6283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/>
              <a:t>85%</a:t>
            </a:r>
            <a:endParaRPr lang="es-CO" sz="1300" b="1" dirty="0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68A72DB7-2044-C3EB-30F4-9A114E3EAD74}"/>
              </a:ext>
            </a:extLst>
          </p:cNvPr>
          <p:cNvSpPr/>
          <p:nvPr/>
        </p:nvSpPr>
        <p:spPr>
          <a:xfrm rot="10800000">
            <a:off x="8812738" y="5437027"/>
            <a:ext cx="212651" cy="18606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629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8EC892-F9EF-24C6-9ED1-D537C34F3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56325C5-ACDE-D175-C19A-36A08CC705F4}"/>
              </a:ext>
            </a:extLst>
          </p:cNvPr>
          <p:cNvSpPr txBox="1"/>
          <p:nvPr/>
        </p:nvSpPr>
        <p:spPr>
          <a:xfrm>
            <a:off x="1687918" y="1245958"/>
            <a:ext cx="9167923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MEDIOS DE COMUNICACIÓN POR LOS CUALES EL PACIENTE CONOCE LA INFORMACIÓN REFERIDA EN LA ENCUESTA</a:t>
            </a:r>
            <a:endParaRPr lang="es-CO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5B098D-790C-C24C-6EFB-F731AE30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38" y="2138979"/>
            <a:ext cx="10126723" cy="32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2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B73384-2984-237A-C981-D08132F3B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AB2C5F6-C3EE-467C-84E5-F73238402E72}"/>
              </a:ext>
            </a:extLst>
          </p:cNvPr>
          <p:cNvSpPr txBox="1"/>
          <p:nvPr/>
        </p:nvSpPr>
        <p:spPr>
          <a:xfrm>
            <a:off x="4533807" y="489660"/>
            <a:ext cx="31243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500" b="1" i="0" u="none" strike="noStrike" baseline="0" dirty="0">
                <a:solidFill>
                  <a:srgbClr val="C00000"/>
                </a:solidFill>
                <a:effectLst/>
              </a:rPr>
              <a:t>CONCLUSIONES</a:t>
            </a:r>
            <a:r>
              <a:rPr lang="es-MX" sz="2000" b="1" i="0" u="none" strike="noStrike" baseline="0" dirty="0">
                <a:solidFill>
                  <a:srgbClr val="C00000"/>
                </a:solidFill>
                <a:effectLst/>
              </a:rPr>
              <a:t> </a:t>
            </a:r>
            <a:endParaRPr lang="es-CO" sz="2000" b="1" i="0" u="none" strike="noStrike" baseline="0" dirty="0">
              <a:solidFill>
                <a:srgbClr val="C00000"/>
              </a:solidFill>
              <a:effectLst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A2409A-C14B-4169-9755-0AC82ADA6AD8}"/>
              </a:ext>
            </a:extLst>
          </p:cNvPr>
          <p:cNvSpPr txBox="1"/>
          <p:nvPr/>
        </p:nvSpPr>
        <p:spPr>
          <a:xfrm>
            <a:off x="786631" y="1217058"/>
            <a:ext cx="10332023" cy="515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Durante el mes de febrero se realizaron 36 encuestas, los aspectos valorados que mejoraron fue identificación correcta en llamada telefónica, estaba en 98% y subió al 100% y prevención de caídas de 96%  paso al 100%, mientras que disminuyeron derechos y deberes de 98% bajo al 94%, la atención por parte del profesional de 100% paso al 97%, la información sobre lavado de manos estaba en 100% y paso al 97%.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servicio de farmacia la información sobre nombre y cantidad de medicamento entregado se mantuvo en 100%, mientras que las recomendaciones para el almacenamiento en casa que estaba en 92%  y la verificación de la fecha de vencimiento que estaba en 85% pasaron al 100%.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igual manera se identifica que los pacientes, reconocen  mayormente la  información, por medio de:  Colaboradores de la Unidad, se debe fortalecer los otros medios disponibles en la unidad para la divulgación de la información, Cartelera de salas de espera, Llamada telefónica, WhatsApp y tirillas de recordatorio de citas.</a:t>
            </a:r>
            <a:endParaRPr lang="es-MX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7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2C4D75-6876-411B-6B79-F4255B454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9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142E333-44A9-F4FD-9630-29B0A15A0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7EA593C-D894-1584-2F59-E9730213CE41}"/>
              </a:ext>
            </a:extLst>
          </p:cNvPr>
          <p:cNvSpPr txBox="1"/>
          <p:nvPr/>
        </p:nvSpPr>
        <p:spPr>
          <a:xfrm>
            <a:off x="1676667" y="5657671"/>
            <a:ext cx="34991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cap="all" dirty="0">
                <a:solidFill>
                  <a:srgbClr val="000000"/>
                </a:solidFill>
                <a:effectLst/>
                <a:latin typeface="YACgEZml080 0"/>
              </a:rPr>
              <a:t>En llamada de seguimiento</a:t>
            </a:r>
            <a:endParaRPr lang="es-MX" sz="1600" cap="all" dirty="0">
              <a:solidFill>
                <a:srgbClr val="000000"/>
              </a:solidFill>
              <a:effectLst/>
              <a:latin typeface="YACgEZml080 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cap="all" dirty="0">
                <a:solidFill>
                  <a:srgbClr val="000000"/>
                </a:solidFill>
                <a:effectLst/>
                <a:latin typeface="YACgEZml080 0"/>
              </a:rPr>
              <a:t>Vía WhatsApp </a:t>
            </a:r>
            <a:endParaRPr lang="es-MX" sz="1600" cap="all" dirty="0">
              <a:solidFill>
                <a:srgbClr val="000000"/>
              </a:solidFill>
              <a:effectLst/>
              <a:latin typeface="YACgEZml080 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cap="all" dirty="0">
                <a:solidFill>
                  <a:srgbClr val="000000"/>
                </a:solidFill>
                <a:effectLst/>
                <a:latin typeface="YACgEZml080 0"/>
              </a:rPr>
              <a:t>Tirillas de consulta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cap="all" dirty="0">
                <a:solidFill>
                  <a:srgbClr val="000000"/>
                </a:solidFill>
                <a:latin typeface="YACgEZml080 0"/>
              </a:rPr>
              <a:t>VIDEOS INSTITUCIONALES </a:t>
            </a:r>
            <a:endParaRPr lang="es-MX" sz="1600" cap="all" dirty="0">
              <a:solidFill>
                <a:srgbClr val="000000"/>
              </a:solidFill>
              <a:effectLst/>
              <a:latin typeface="YACgEZml080 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35184F-E7C8-4A0C-9CCB-DA7F8C777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14" y="1042499"/>
            <a:ext cx="10169713" cy="44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8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B5F392C-4DC3-1F82-5D43-D1493D59C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9493B5-C5C3-9CAE-A354-7B76218B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7" y="1036462"/>
            <a:ext cx="7173693" cy="27081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1C1D76-FECF-318E-1EB3-43741A515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694" y="1036462"/>
            <a:ext cx="3803924" cy="27081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1640529-EC38-FBD1-9559-AA69DB090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06" y="3899526"/>
            <a:ext cx="3115394" cy="27081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D07AF9-9E88-5545-C418-3D07C6005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006" y="3858225"/>
            <a:ext cx="4037484" cy="27081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249EEF-3C65-703E-173B-48BAEDF21E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694" y="3858226"/>
            <a:ext cx="3803924" cy="27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9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789DE6-6D23-32E6-C382-0A2C2E009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56C661A-1AA9-49C1-1828-73C19CF15FDC}"/>
              </a:ext>
            </a:extLst>
          </p:cNvPr>
          <p:cNvSpPr/>
          <p:nvPr/>
        </p:nvSpPr>
        <p:spPr>
          <a:xfrm>
            <a:off x="8452883" y="5408398"/>
            <a:ext cx="510363" cy="53496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2C8D5D9-F0E3-ADA4-5619-37A539BA70BC}"/>
              </a:ext>
            </a:extLst>
          </p:cNvPr>
          <p:cNvSpPr/>
          <p:nvPr/>
        </p:nvSpPr>
        <p:spPr>
          <a:xfrm>
            <a:off x="8838496" y="5377427"/>
            <a:ext cx="284037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SEDE 4 Pitalito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9699FFA-59CF-1EFE-D763-07CC4EE0464B}"/>
              </a:ext>
            </a:extLst>
          </p:cNvPr>
          <p:cNvSpPr txBox="1"/>
          <p:nvPr/>
        </p:nvSpPr>
        <p:spPr>
          <a:xfrm>
            <a:off x="800560" y="6052903"/>
            <a:ext cx="4406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/>
              <a:t>Infografías</a:t>
            </a:r>
            <a:endParaRPr lang="es-CO" dirty="0"/>
          </a:p>
          <a:p>
            <a:r>
              <a:rPr lang="es-CO" dirty="0"/>
              <a:t>Almacenamiento de medicamentos en casa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76035C-9754-6228-D4B0-FC0A454D66A1}"/>
              </a:ext>
            </a:extLst>
          </p:cNvPr>
          <p:cNvSpPr txBox="1"/>
          <p:nvPr/>
        </p:nvSpPr>
        <p:spPr>
          <a:xfrm>
            <a:off x="513129" y="5408398"/>
            <a:ext cx="8516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Eventos y/o reacciones adversas relacionadas con el tratamiento farmacológico.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Almacenamiento correcto de los medicamentos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C9521-8050-3EA7-6246-6C3F00000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0" y="1398495"/>
            <a:ext cx="10955279" cy="36118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8F3CFFB-1A5A-29BF-A6B1-246C28D6DA56}"/>
              </a:ext>
            </a:extLst>
          </p:cNvPr>
          <p:cNvSpPr txBox="1"/>
          <p:nvPr/>
        </p:nvSpPr>
        <p:spPr>
          <a:xfrm>
            <a:off x="587764" y="5054263"/>
            <a:ext cx="4156358" cy="3231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419" sz="1500" dirty="0"/>
              <a:t>Divulgación de alertas sanitarias a medicamentos</a:t>
            </a:r>
          </a:p>
        </p:txBody>
      </p:sp>
    </p:spTree>
    <p:extLst>
      <p:ext uri="{BB962C8B-B14F-4D97-AF65-F5344CB8AC3E}">
        <p14:creationId xmlns:p14="http://schemas.microsoft.com/office/powerpoint/2010/main" val="413326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687A575-C474-FF26-827C-E518E856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28049DF-AE1C-5F1B-CDD8-D39EE4C3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55" y="1417250"/>
            <a:ext cx="2718972" cy="23960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EA9310-4AE3-7F47-9296-B5645D2A5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666" y="1417250"/>
            <a:ext cx="2844798" cy="23960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E7560D-DF83-DE14-1EB1-3273B94D8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503" y="1417250"/>
            <a:ext cx="2758736" cy="23960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BD7AA3-65DC-0CCC-F59B-22A9A417F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278" y="1417250"/>
            <a:ext cx="2758736" cy="23843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68479C-F71C-4C56-04C7-F9835BEBC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55" y="4059132"/>
            <a:ext cx="2718972" cy="25530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DC33DF5-15F3-EAFD-1FBC-50DBA6128E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667" y="4059132"/>
            <a:ext cx="2844798" cy="25530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C8D25F2-78E4-12BB-3325-217161D7CB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504" y="4059132"/>
            <a:ext cx="2758736" cy="251495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73548C7-7169-9D58-9661-C26E04CFD0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0278" y="4054368"/>
            <a:ext cx="2758736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04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73A5A1-2181-0E57-CD89-23201F5FB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EE68D53-6971-97B8-B12C-60CC390095A3}"/>
              </a:ext>
            </a:extLst>
          </p:cNvPr>
          <p:cNvSpPr txBox="1"/>
          <p:nvPr/>
        </p:nvSpPr>
        <p:spPr>
          <a:xfrm>
            <a:off x="1209577" y="5670074"/>
            <a:ext cx="9997263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realizó el toque de la campana con 9 pacientes que finalizaron tratamiento de quimioterapia.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B8F099-59BE-853F-22AF-82AB034B6368}"/>
              </a:ext>
            </a:extLst>
          </p:cNvPr>
          <p:cNvSpPr txBox="1"/>
          <p:nvPr/>
        </p:nvSpPr>
        <p:spPr>
          <a:xfrm>
            <a:off x="933124" y="4872511"/>
            <a:ext cx="10325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15 de febrero se realizó decoración alusiva al Día Internacional del Cáncer Infantil y se proyectó video con información de interés.</a:t>
            </a:r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5231C01-4032-85B8-3C87-089F1008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59" y="1452283"/>
            <a:ext cx="10955279" cy="30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5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B5F392C-4DC3-1F82-5D43-D1493D59C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2E5EE0-E304-40A8-0380-856711CEB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70" y="1159494"/>
            <a:ext cx="5410955" cy="25626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1F7315-0F78-08C9-B011-90301582F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895" y="1159494"/>
            <a:ext cx="6235851" cy="49400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E5A7F06-CC6C-B190-AC8D-8B9EF2383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70" y="3927807"/>
            <a:ext cx="5410955" cy="21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4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7E43F3-B3FA-216B-90FA-95669C801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5EF436D-6684-E0A6-C1B3-806F3D7E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257093-6D7A-F6AE-E5F9-AE06B566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5CE61-7EF8-32D4-C40F-FF2198BA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14167-75D9-B528-4AF5-ED248C146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4FC9FC-8FB2-965E-6DE1-F47D88F0426D}"/>
              </a:ext>
            </a:extLst>
          </p:cNvPr>
          <p:cNvSpPr txBox="1"/>
          <p:nvPr/>
        </p:nvSpPr>
        <p:spPr>
          <a:xfrm>
            <a:off x="4870451" y="322121"/>
            <a:ext cx="47446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3000" b="1" i="0" u="none" strike="noStrike" baseline="0" dirty="0">
                <a:solidFill>
                  <a:srgbClr val="002060"/>
                </a:solidFill>
                <a:effectLst/>
              </a:rPr>
              <a:t>Se realizaron 148 encuestas. </a:t>
            </a:r>
            <a:endParaRPr lang="es-CO" sz="3000" b="1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7ADAD3-4C8D-710A-2AE2-AE5A48BAD3E7}"/>
              </a:ext>
            </a:extLst>
          </p:cNvPr>
          <p:cNvSpPr txBox="1"/>
          <p:nvPr/>
        </p:nvSpPr>
        <p:spPr>
          <a:xfrm>
            <a:off x="4278079" y="6019421"/>
            <a:ext cx="31859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/>
              <a:t>Identificación Correcta </a:t>
            </a:r>
            <a:endParaRPr lang="es-CO" sz="2500" b="1" dirty="0"/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A71A732B-411F-EA02-DC72-A97900D78DDD}"/>
              </a:ext>
            </a:extLst>
          </p:cNvPr>
          <p:cNvSpPr/>
          <p:nvPr/>
        </p:nvSpPr>
        <p:spPr>
          <a:xfrm rot="16200000">
            <a:off x="5964863" y="1950366"/>
            <a:ext cx="308345" cy="80701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3659DC-1FD9-A5D9-DEC8-E3BA595F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99" y="884036"/>
            <a:ext cx="11295528" cy="467766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30FD9FE-6E7D-EE72-EE0F-0F31669DE912}"/>
              </a:ext>
            </a:extLst>
          </p:cNvPr>
          <p:cNvSpPr txBox="1"/>
          <p:nvPr/>
        </p:nvSpPr>
        <p:spPr>
          <a:xfrm>
            <a:off x="5217869" y="2163369"/>
            <a:ext cx="535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98%</a:t>
            </a:r>
            <a:endParaRPr lang="es-CO" sz="15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9C864FF-810F-535D-DBDF-6DFF94A3458D}"/>
              </a:ext>
            </a:extLst>
          </p:cNvPr>
          <p:cNvSpPr txBox="1"/>
          <p:nvPr/>
        </p:nvSpPr>
        <p:spPr>
          <a:xfrm>
            <a:off x="8041164" y="4058901"/>
            <a:ext cx="682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97%</a:t>
            </a:r>
            <a:endParaRPr lang="es-CO" sz="1500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6A584D0-9C27-71B3-EF97-732C7AE3310D}"/>
              </a:ext>
            </a:extLst>
          </p:cNvPr>
          <p:cNvSpPr txBox="1"/>
          <p:nvPr/>
        </p:nvSpPr>
        <p:spPr>
          <a:xfrm>
            <a:off x="11276087" y="3926966"/>
            <a:ext cx="559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88%</a:t>
            </a:r>
            <a:endParaRPr lang="es-CO" sz="1500" b="1" dirty="0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34CFF35E-4F72-35C0-D783-A7E4ED8FC436}"/>
              </a:ext>
            </a:extLst>
          </p:cNvPr>
          <p:cNvSpPr/>
          <p:nvPr/>
        </p:nvSpPr>
        <p:spPr>
          <a:xfrm>
            <a:off x="5379047" y="2465524"/>
            <a:ext cx="212651" cy="18606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1C205971-CC72-B82F-5DFF-A19525F711B3}"/>
              </a:ext>
            </a:extLst>
          </p:cNvPr>
          <p:cNvSpPr/>
          <p:nvPr/>
        </p:nvSpPr>
        <p:spPr>
          <a:xfrm>
            <a:off x="11433432" y="4225644"/>
            <a:ext cx="212651" cy="18606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8D701F4A-58CA-84CB-90F3-5D0304D6DF81}"/>
              </a:ext>
            </a:extLst>
          </p:cNvPr>
          <p:cNvSpPr/>
          <p:nvPr/>
        </p:nvSpPr>
        <p:spPr>
          <a:xfrm>
            <a:off x="8169988" y="4386025"/>
            <a:ext cx="212651" cy="18606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id="{C6270A74-7286-1905-232F-D0C28481D48B}"/>
              </a:ext>
            </a:extLst>
          </p:cNvPr>
          <p:cNvSpPr/>
          <p:nvPr/>
        </p:nvSpPr>
        <p:spPr>
          <a:xfrm rot="10800000">
            <a:off x="5654291" y="5402104"/>
            <a:ext cx="867354" cy="42122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11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7631E9-06DC-5B92-9DA0-C8D64EB08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4D3E64-D8C4-87E7-A4B3-F11D6860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46" y="1376979"/>
            <a:ext cx="11434612" cy="43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49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687A575-C474-FF26-827C-E518E856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0034B3-58FD-D3E9-318E-B758BA06E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2" y="1265678"/>
            <a:ext cx="2283355" cy="2510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6970F2-EAE6-2677-E9AF-8087D8480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160" y="1265449"/>
            <a:ext cx="2087780" cy="25102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70DEA9-E7A9-68D3-2BDB-EF01727F8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373" y="1265449"/>
            <a:ext cx="2193429" cy="25102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3710C-593F-5A07-C54B-2B70F4B8C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235" y="1265678"/>
            <a:ext cx="2370804" cy="25100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E29F57-7832-7773-4A68-5580BEF75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81" y="4085924"/>
            <a:ext cx="2260076" cy="21993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3BCB7A6-7ACE-44EF-24BC-2D76755A2C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1438" y="4085924"/>
            <a:ext cx="2087780" cy="21993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050F1C9-0872-4197-8E45-1F6A469D6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9472" y="1265448"/>
            <a:ext cx="2681155" cy="25100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556193F-EB83-AC66-05E7-A71CB1B401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9899" y="4085923"/>
            <a:ext cx="2165903" cy="21993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1922CD0-317E-DADB-7847-915510F2499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202"/>
          <a:stretch/>
        </p:blipFill>
        <p:spPr>
          <a:xfrm>
            <a:off x="6832236" y="4085923"/>
            <a:ext cx="2370804" cy="219935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05AF6E1-9575-CDD9-6724-0AC835D2A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9472" y="4083079"/>
            <a:ext cx="2681154" cy="219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8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0FD386-E308-3B91-DB57-A3620256E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B7465AB-9D46-9D2E-BB43-BA2628B4CEA0}"/>
              </a:ext>
            </a:extLst>
          </p:cNvPr>
          <p:cNvSpPr txBox="1"/>
          <p:nvPr/>
        </p:nvSpPr>
        <p:spPr>
          <a:xfrm>
            <a:off x="183677" y="5655074"/>
            <a:ext cx="1164176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reproduce en el tv de sala de espera videos educativos información variada incluyendo video en lenguaje de señas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94C9C6-CB0E-61BE-86F5-45EF128EE057}"/>
              </a:ext>
            </a:extLst>
          </p:cNvPr>
          <p:cNvSpPr txBox="1"/>
          <p:nvPr/>
        </p:nvSpPr>
        <p:spPr>
          <a:xfrm>
            <a:off x="3683455" y="6166669"/>
            <a:ext cx="3405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Altavoz y llamadas de seguimiento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2F9CB7-7D88-337E-B2E1-44620B23B655}"/>
              </a:ext>
            </a:extLst>
          </p:cNvPr>
          <p:cNvSpPr txBox="1"/>
          <p:nvPr/>
        </p:nvSpPr>
        <p:spPr>
          <a:xfrm>
            <a:off x="580912" y="4940721"/>
            <a:ext cx="10675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de Humanización, celebraciones en conmemoración al 4 de febrero “ día mundial lucha contra el cáncer” y 15 de febrero “ día mundial del cáncer infantil </a:t>
            </a:r>
            <a:endParaRPr lang="es-419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70DCA40-2DB6-E623-D63F-34E3DC51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20341"/>
            <a:ext cx="9703398" cy="37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0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687A575-C474-FF26-827C-E518E856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B329C10-4D06-2772-98D0-0A8E36C9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96" y="1260657"/>
            <a:ext cx="5492215" cy="24863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0BF28D-2EED-9F36-FA16-14C43C667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323" y="1260657"/>
            <a:ext cx="6241664" cy="24863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F5598C-794B-DFA5-4A3B-FA3228488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96" y="3887854"/>
            <a:ext cx="5492215" cy="27340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D66FF5-9133-CFBE-7A54-B5C6CBCA4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323" y="3887854"/>
            <a:ext cx="6241663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CC2B38-1738-A35C-49CA-B899BD75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6DC471-D7AF-3D8D-0B9A-951D08958E61}"/>
              </a:ext>
            </a:extLst>
          </p:cNvPr>
          <p:cNvSpPr txBox="1"/>
          <p:nvPr/>
        </p:nvSpPr>
        <p:spPr>
          <a:xfrm>
            <a:off x="913998" y="2451380"/>
            <a:ext cx="109196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- Como prevenir el dengue</a:t>
            </a:r>
          </a:p>
          <a:p>
            <a:r>
              <a:rPr lang="es-MX" sz="2400" dirty="0"/>
              <a:t>- Signos y síntomas del dengue</a:t>
            </a:r>
          </a:p>
          <a:p>
            <a:r>
              <a:rPr lang="es-MX" sz="2400" dirty="0"/>
              <a:t>- Derechos y deberes de los usuarios</a:t>
            </a:r>
          </a:p>
          <a:p>
            <a:r>
              <a:rPr lang="es-MX" sz="2400" dirty="0"/>
              <a:t>- Información de la Asociación de usuarios</a:t>
            </a:r>
          </a:p>
          <a:p>
            <a:r>
              <a:rPr lang="es-MX" sz="2400" dirty="0"/>
              <a:t>- Directorio de Hogares de paso</a:t>
            </a:r>
          </a:p>
          <a:p>
            <a:r>
              <a:rPr lang="es-MX" sz="2400" dirty="0"/>
              <a:t>- Pasos para prevenir Caídas </a:t>
            </a:r>
          </a:p>
          <a:p>
            <a:r>
              <a:rPr lang="es-MX" sz="2400" dirty="0"/>
              <a:t>- Líneas de Atención</a:t>
            </a:r>
          </a:p>
          <a:p>
            <a:r>
              <a:rPr lang="es-MX" sz="2400" dirty="0"/>
              <a:t>- Indicadores del Sistema de información y atención al Usuario de febrero de 2024</a:t>
            </a:r>
          </a:p>
          <a:p>
            <a:r>
              <a:rPr lang="es-MX" sz="2400" dirty="0"/>
              <a:t>- Listado de referencia entidades de salud de interés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556974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C636A0-D966-329A-5DA2-0B2262E4D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5EF436D-6684-E0A6-C1B3-806F3D7E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257093-6D7A-F6AE-E5F9-AE06B566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5CE61-7EF8-32D4-C40F-FF2198BA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14167-75D9-B528-4AF5-ED248C146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9B79CF-E7A7-72CB-F984-9D4DAB61A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D7E5DE-030D-D94C-DCC8-E403ABA2B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46" y="903643"/>
            <a:ext cx="11287299" cy="526048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55C8D0A-EF2C-E7DA-7963-24AD3A039C97}"/>
              </a:ext>
            </a:extLst>
          </p:cNvPr>
          <p:cNvSpPr txBox="1"/>
          <p:nvPr/>
        </p:nvSpPr>
        <p:spPr>
          <a:xfrm>
            <a:off x="9330984" y="1744875"/>
            <a:ext cx="535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98%</a:t>
            </a:r>
            <a:endParaRPr lang="es-CO" sz="1500" b="1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003F60F3-6209-F1CA-8475-907004C3A0C1}"/>
              </a:ext>
            </a:extLst>
          </p:cNvPr>
          <p:cNvSpPr/>
          <p:nvPr/>
        </p:nvSpPr>
        <p:spPr>
          <a:xfrm>
            <a:off x="9598488" y="2109359"/>
            <a:ext cx="212651" cy="186069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3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5EF436D-6684-E0A6-C1B3-806F3D7E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257093-6D7A-F6AE-E5F9-AE06B566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5CE61-7EF8-32D4-C40F-FF2198BA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14167-75D9-B528-4AF5-ED248C146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9B79CF-E7A7-72CB-F984-9D4DAB61A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1E366C-40E1-F3DB-D73F-64D4CA97A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4" y="879847"/>
            <a:ext cx="10974332" cy="508945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F975BEF-043E-30BB-18CB-B6BE2727510D}"/>
              </a:ext>
            </a:extLst>
          </p:cNvPr>
          <p:cNvSpPr txBox="1"/>
          <p:nvPr/>
        </p:nvSpPr>
        <p:spPr>
          <a:xfrm>
            <a:off x="2688321" y="1946155"/>
            <a:ext cx="682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97%</a:t>
            </a:r>
            <a:endParaRPr lang="es-CO" sz="1500" b="1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72759A77-67A4-18DC-3BCF-76E20E8003F4}"/>
              </a:ext>
            </a:extLst>
          </p:cNvPr>
          <p:cNvSpPr/>
          <p:nvPr/>
        </p:nvSpPr>
        <p:spPr>
          <a:xfrm>
            <a:off x="2817145" y="2244833"/>
            <a:ext cx="212651" cy="18606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9F514C6-7FBA-4982-8E48-9471541CF325}"/>
              </a:ext>
            </a:extLst>
          </p:cNvPr>
          <p:cNvSpPr txBox="1"/>
          <p:nvPr/>
        </p:nvSpPr>
        <p:spPr>
          <a:xfrm>
            <a:off x="6786984" y="4517233"/>
            <a:ext cx="682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100%</a:t>
            </a:r>
            <a:endParaRPr lang="es-CO" sz="1500" b="1" dirty="0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EA05F4F9-E9EB-1287-DA0A-F92F82B2B227}"/>
              </a:ext>
            </a:extLst>
          </p:cNvPr>
          <p:cNvSpPr/>
          <p:nvPr/>
        </p:nvSpPr>
        <p:spPr>
          <a:xfrm>
            <a:off x="6915808" y="4815911"/>
            <a:ext cx="212651" cy="18606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D2EDB2C-4FD8-1350-7870-A05E60EF39F5}"/>
              </a:ext>
            </a:extLst>
          </p:cNvPr>
          <p:cNvSpPr txBox="1"/>
          <p:nvPr/>
        </p:nvSpPr>
        <p:spPr>
          <a:xfrm>
            <a:off x="10605949" y="4567407"/>
            <a:ext cx="682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100%</a:t>
            </a:r>
            <a:endParaRPr lang="es-CO" sz="1500" b="1" dirty="0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A68451C6-9DD3-80E3-5812-0521C4E7D59C}"/>
              </a:ext>
            </a:extLst>
          </p:cNvPr>
          <p:cNvSpPr/>
          <p:nvPr/>
        </p:nvSpPr>
        <p:spPr>
          <a:xfrm>
            <a:off x="10734773" y="4866085"/>
            <a:ext cx="212651" cy="18606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648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9B31F7-5FB8-8BA7-6714-E2F4D0873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56325C5-ACDE-D175-C19A-36A08CC705F4}"/>
              </a:ext>
            </a:extLst>
          </p:cNvPr>
          <p:cNvSpPr txBox="1"/>
          <p:nvPr/>
        </p:nvSpPr>
        <p:spPr>
          <a:xfrm>
            <a:off x="1687918" y="1043940"/>
            <a:ext cx="9167923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MEDIOS DE COMUNICACIÓN POR LOS CUALES EL PACIENTE CONOCE LA INFORMACIÓN REFERIDA EN LA ENCUESTA</a:t>
            </a:r>
            <a:endParaRPr lang="es-CO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CC52B6-B44E-8FF2-4F7E-FD5CD8F43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25" y="1894521"/>
            <a:ext cx="9918550" cy="38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86BC7C-8AC9-0F16-1B34-5B31B0FA4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AB2C5F6-C3EE-467C-84E5-F73238402E72}"/>
              </a:ext>
            </a:extLst>
          </p:cNvPr>
          <p:cNvSpPr txBox="1"/>
          <p:nvPr/>
        </p:nvSpPr>
        <p:spPr>
          <a:xfrm>
            <a:off x="4201448" y="524132"/>
            <a:ext cx="31243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500" b="1" i="0" u="none" strike="noStrike" baseline="0" dirty="0">
                <a:solidFill>
                  <a:srgbClr val="C00000"/>
                </a:solidFill>
                <a:effectLst/>
              </a:rPr>
              <a:t>CONCLUSIONES</a:t>
            </a:r>
            <a:r>
              <a:rPr lang="es-MX" sz="2000" b="1" i="0" u="none" strike="noStrike" baseline="0" dirty="0">
                <a:solidFill>
                  <a:srgbClr val="C00000"/>
                </a:solidFill>
                <a:effectLst/>
              </a:rPr>
              <a:t> </a:t>
            </a:r>
            <a:endParaRPr lang="es-CO" sz="2000" b="1" i="0" u="none" strike="noStrike" baseline="0" dirty="0">
              <a:solidFill>
                <a:srgbClr val="C00000"/>
              </a:solidFill>
              <a:effectLst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A2409A-C14B-4169-9755-0AC82ADA6AD8}"/>
              </a:ext>
            </a:extLst>
          </p:cNvPr>
          <p:cNvSpPr txBox="1"/>
          <p:nvPr/>
        </p:nvSpPr>
        <p:spPr>
          <a:xfrm>
            <a:off x="494054" y="1525318"/>
            <a:ext cx="11203891" cy="4668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realizaron 148 encuestas durante el mes de febrero. 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aspectos valorados que disminuyeron fueron los relacionados a derechos y deberes de 98% paso a 93%, identificación correcta del paciente, en salas de tratamiento de 97% bajo al 92% y en farmacia de 88% paso al 84%. En la información sobre prevención de caídas de 98% paso a 91%  y lavado de manos de 97% bajo a 93%.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servicio de farmacia, la información sobre nombre y cantidad de medicamento en casa se mantiene en 100%, mientras que almacenamiento en casa y la importancia de verificar la fecha de vencimiento de 100%, bajo al 95%.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debe continuar fortaleciendo los diferentes medios de comunicación por medio de los cuales se divulga la información, especialmente en WhatsApp, Recordatorio de cita asignada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Ordenes medicas, Correo electrónico y Página Web</a:t>
            </a:r>
            <a:endParaRPr lang="es-MX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4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B31E6D-46F8-12F3-F11E-345638A4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545" y="16836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06CAD6-68A7-B9D9-C929-E2AD3AB70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5EF436D-6684-E0A6-C1B3-806F3D7E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257093-6D7A-F6AE-E5F9-AE06B566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5CE61-7EF8-32D4-C40F-FF2198BA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14167-75D9-B528-4AF5-ED248C146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0CD79D-CEC5-8721-CE03-D61B0D4F3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934DC2B-B672-814E-9AA4-8D3A71389D7B}"/>
              </a:ext>
            </a:extLst>
          </p:cNvPr>
          <p:cNvSpPr txBox="1"/>
          <p:nvPr/>
        </p:nvSpPr>
        <p:spPr>
          <a:xfrm>
            <a:off x="4795530" y="372156"/>
            <a:ext cx="502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Se realizaron 36 encuestas </a:t>
            </a:r>
            <a:endParaRPr lang="es-CO" sz="32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E76F3E4-D8A9-7775-0BCC-5EEC7E51B853}"/>
              </a:ext>
            </a:extLst>
          </p:cNvPr>
          <p:cNvSpPr txBox="1"/>
          <p:nvPr/>
        </p:nvSpPr>
        <p:spPr>
          <a:xfrm>
            <a:off x="4278079" y="6019421"/>
            <a:ext cx="31859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/>
              <a:t>Identificación Correcta </a:t>
            </a:r>
            <a:endParaRPr lang="es-CO" sz="2500" b="1" dirty="0"/>
          </a:p>
        </p:txBody>
      </p:sp>
      <p:sp>
        <p:nvSpPr>
          <p:cNvPr id="20" name="Abrir llave 19">
            <a:extLst>
              <a:ext uri="{FF2B5EF4-FFF2-40B4-BE49-F238E27FC236}">
                <a16:creationId xmlns:a16="http://schemas.microsoft.com/office/drawing/2014/main" id="{828B84D5-475E-EA65-BA14-701D83752831}"/>
              </a:ext>
            </a:extLst>
          </p:cNvPr>
          <p:cNvSpPr/>
          <p:nvPr/>
        </p:nvSpPr>
        <p:spPr>
          <a:xfrm rot="16200000">
            <a:off x="5964863" y="1950366"/>
            <a:ext cx="308345" cy="80701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E3B9CD-18E0-2BAF-30CE-9F2903884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0" y="1274869"/>
            <a:ext cx="11353309" cy="446229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B97802-B8C8-1175-947E-CB85255229E9}"/>
              </a:ext>
            </a:extLst>
          </p:cNvPr>
          <p:cNvSpPr txBox="1"/>
          <p:nvPr/>
        </p:nvSpPr>
        <p:spPr>
          <a:xfrm>
            <a:off x="4990762" y="2486944"/>
            <a:ext cx="6283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/>
              <a:t>98%</a:t>
            </a:r>
            <a:endParaRPr lang="es-CO" sz="1300" b="1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F24049DA-9970-8334-AB2D-52B2A94FA672}"/>
              </a:ext>
            </a:extLst>
          </p:cNvPr>
          <p:cNvSpPr/>
          <p:nvPr/>
        </p:nvSpPr>
        <p:spPr>
          <a:xfrm>
            <a:off x="5119586" y="2731026"/>
            <a:ext cx="212651" cy="18606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C84D70B3-0C57-FD06-D9EA-F7E4FCF108E5}"/>
              </a:ext>
            </a:extLst>
          </p:cNvPr>
          <p:cNvSpPr/>
          <p:nvPr/>
        </p:nvSpPr>
        <p:spPr>
          <a:xfrm rot="10800000">
            <a:off x="6666457" y="5019822"/>
            <a:ext cx="212651" cy="18606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7319AEA-DAE1-D476-F407-1399E19E3CDE}"/>
              </a:ext>
            </a:extLst>
          </p:cNvPr>
          <p:cNvSpPr txBox="1"/>
          <p:nvPr/>
        </p:nvSpPr>
        <p:spPr>
          <a:xfrm>
            <a:off x="6666456" y="5247870"/>
            <a:ext cx="6283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/>
              <a:t>98%</a:t>
            </a:r>
            <a:endParaRPr lang="es-CO" sz="1300" b="1" dirty="0"/>
          </a:p>
        </p:txBody>
      </p:sp>
    </p:spTree>
    <p:extLst>
      <p:ext uri="{BB962C8B-B14F-4D97-AF65-F5344CB8AC3E}">
        <p14:creationId xmlns:p14="http://schemas.microsoft.com/office/powerpoint/2010/main" val="79893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5EF436D-6684-E0A6-C1B3-806F3D7E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257093-6D7A-F6AE-E5F9-AE06B566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5CE61-7EF8-32D4-C40F-FF2198BA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14167-75D9-B528-4AF5-ED248C146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924B56-F6EE-E8EB-A770-4F12B9F9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9F3B97-4CDA-CCF8-8B56-0CF500D52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73" y="994764"/>
            <a:ext cx="10964805" cy="491118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7354E94-A6C5-3C01-4C3C-C464D3F5952E}"/>
              </a:ext>
            </a:extLst>
          </p:cNvPr>
          <p:cNvSpPr txBox="1"/>
          <p:nvPr/>
        </p:nvSpPr>
        <p:spPr>
          <a:xfrm>
            <a:off x="3963397" y="1968051"/>
            <a:ext cx="6283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/>
              <a:t>100%</a:t>
            </a:r>
            <a:endParaRPr lang="es-CO" sz="1300" b="1" dirty="0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229631ED-BD5E-BE04-9048-8E8FB00D06D0}"/>
              </a:ext>
            </a:extLst>
          </p:cNvPr>
          <p:cNvSpPr/>
          <p:nvPr/>
        </p:nvSpPr>
        <p:spPr>
          <a:xfrm>
            <a:off x="4119508" y="2225936"/>
            <a:ext cx="212651" cy="18606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E39F3B41-F654-C59B-15D9-0E525D69EE2A}"/>
              </a:ext>
            </a:extLst>
          </p:cNvPr>
          <p:cNvSpPr/>
          <p:nvPr/>
        </p:nvSpPr>
        <p:spPr>
          <a:xfrm rot="10800000">
            <a:off x="9951702" y="2577843"/>
            <a:ext cx="212651" cy="18606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D0078A0-C3EA-A576-20FF-B3C64E4CABE8}"/>
              </a:ext>
            </a:extLst>
          </p:cNvPr>
          <p:cNvSpPr txBox="1"/>
          <p:nvPr/>
        </p:nvSpPr>
        <p:spPr>
          <a:xfrm>
            <a:off x="9806592" y="2763913"/>
            <a:ext cx="7070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96%</a:t>
            </a:r>
            <a:endParaRPr lang="es-CO" sz="1500" b="1" dirty="0"/>
          </a:p>
        </p:txBody>
      </p:sp>
    </p:spTree>
    <p:extLst>
      <p:ext uri="{BB962C8B-B14F-4D97-AF65-F5344CB8AC3E}">
        <p14:creationId xmlns:p14="http://schemas.microsoft.com/office/powerpoint/2010/main" val="1651044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9073</TotalTime>
  <Words>620</Words>
  <Application>Microsoft Office PowerPoint</Application>
  <PresentationFormat>Panorámica</PresentationFormat>
  <Paragraphs>58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YACgEZml080 0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IEC FEBRERO 2022</dc:title>
  <dc:creator>Lider de Servicios A</dc:creator>
  <cp:lastModifiedBy>Consultorio 4</cp:lastModifiedBy>
  <cp:revision>203</cp:revision>
  <dcterms:created xsi:type="dcterms:W3CDTF">2022-03-09T16:33:30Z</dcterms:created>
  <dcterms:modified xsi:type="dcterms:W3CDTF">2024-03-20T13:05:58Z</dcterms:modified>
</cp:coreProperties>
</file>