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bril Fatface" panose="02000503000000020003" pitchFamily="2" charset="0"/>
      <p:regular r:id="rId37"/>
    </p:embeddedFont>
    <p:embeddedFont>
      <p:font typeface="Be Vietnam" panose="020B0604020202020204" charset="0"/>
      <p:regular r:id="rId38"/>
    </p:embeddedFont>
    <p:embeddedFont>
      <p:font typeface="Genty Sans" panose="020B0604020202020204" charset="0"/>
      <p:regular r:id="rId39"/>
    </p:embeddedFont>
    <p:embeddedFont>
      <p:font typeface="Intro Rust Base Shade" panose="020B0604020202020204" charset="0"/>
      <p:regular r:id="rId40"/>
    </p:embeddedFont>
    <p:embeddedFont>
      <p:font typeface="Trocchi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7.sv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85.png"/><Relationship Id="rId5" Type="http://schemas.openxmlformats.org/officeDocument/2006/relationships/image" Target="../media/image53.svg"/><Relationship Id="rId15" Type="http://schemas.openxmlformats.org/officeDocument/2006/relationships/image" Target="../media/image89.sv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1.svg"/><Relationship Id="rId5" Type="http://schemas.openxmlformats.org/officeDocument/2006/relationships/image" Target="../media/image8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91.png"/><Relationship Id="rId5" Type="http://schemas.openxmlformats.org/officeDocument/2006/relationships/image" Target="../media/image53.sv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2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5" Type="http://schemas.openxmlformats.org/officeDocument/2006/relationships/image" Target="../media/image74.sv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8.svg"/><Relationship Id="rId18" Type="http://schemas.openxmlformats.org/officeDocument/2006/relationships/image" Target="../media/image74.sv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7.png"/><Relationship Id="rId17" Type="http://schemas.openxmlformats.org/officeDocument/2006/relationships/image" Target="../media/image73.png"/><Relationship Id="rId2" Type="http://schemas.openxmlformats.org/officeDocument/2006/relationships/image" Target="../media/image1.png"/><Relationship Id="rId16" Type="http://schemas.openxmlformats.org/officeDocument/2006/relationships/image" Target="../media/image94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6.svg"/><Relationship Id="rId5" Type="http://schemas.openxmlformats.org/officeDocument/2006/relationships/image" Target="../media/image53.svg"/><Relationship Id="rId15" Type="http://schemas.openxmlformats.org/officeDocument/2006/relationships/image" Target="../media/image93.png"/><Relationship Id="rId10" Type="http://schemas.openxmlformats.org/officeDocument/2006/relationships/image" Target="../media/image65.png"/><Relationship Id="rId19" Type="http://schemas.openxmlformats.org/officeDocument/2006/relationships/image" Target="../media/image40.png"/><Relationship Id="rId4" Type="http://schemas.openxmlformats.org/officeDocument/2006/relationships/image" Target="../media/image52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9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1.png"/><Relationship Id="rId5" Type="http://schemas.openxmlformats.org/officeDocument/2006/relationships/image" Target="../media/image9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1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5.sv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2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12" Type="http://schemas.openxmlformats.org/officeDocument/2006/relationships/image" Target="../media/image121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20.png"/><Relationship Id="rId5" Type="http://schemas.openxmlformats.org/officeDocument/2006/relationships/image" Target="../media/image53.svg"/><Relationship Id="rId10" Type="http://schemas.openxmlformats.org/officeDocument/2006/relationships/image" Target="../media/image114.svg"/><Relationship Id="rId4" Type="http://schemas.openxmlformats.org/officeDocument/2006/relationships/image" Target="../media/image52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4.png"/><Relationship Id="rId5" Type="http://schemas.openxmlformats.org/officeDocument/2006/relationships/image" Target="../media/image126.png"/><Relationship Id="rId10" Type="http://schemas.openxmlformats.org/officeDocument/2006/relationships/image" Target="../media/image133.svg"/><Relationship Id="rId4" Type="http://schemas.openxmlformats.org/officeDocument/2006/relationships/image" Target="../media/image139.png"/><Relationship Id="rId9" Type="http://schemas.openxmlformats.org/officeDocument/2006/relationships/image" Target="../media/image132.png"/><Relationship Id="rId14" Type="http://schemas.openxmlformats.org/officeDocument/2006/relationships/image" Target="../media/image14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43.png"/><Relationship Id="rId7" Type="http://schemas.openxmlformats.org/officeDocument/2006/relationships/image" Target="../media/image128.png"/><Relationship Id="rId12" Type="http://schemas.openxmlformats.org/officeDocument/2006/relationships/image" Target="../media/image135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4.png"/><Relationship Id="rId5" Type="http://schemas.openxmlformats.org/officeDocument/2006/relationships/image" Target="../media/image126.png"/><Relationship Id="rId10" Type="http://schemas.openxmlformats.org/officeDocument/2006/relationships/image" Target="../media/image133.svg"/><Relationship Id="rId4" Type="http://schemas.openxmlformats.org/officeDocument/2006/relationships/image" Target="../media/image144.png"/><Relationship Id="rId9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46.png"/><Relationship Id="rId7" Type="http://schemas.openxmlformats.org/officeDocument/2006/relationships/image" Target="../media/image128.png"/><Relationship Id="rId12" Type="http://schemas.openxmlformats.org/officeDocument/2006/relationships/image" Target="../media/image135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4.png"/><Relationship Id="rId5" Type="http://schemas.openxmlformats.org/officeDocument/2006/relationships/image" Target="../media/image126.png"/><Relationship Id="rId10" Type="http://schemas.openxmlformats.org/officeDocument/2006/relationships/image" Target="../media/image133.svg"/><Relationship Id="rId4" Type="http://schemas.openxmlformats.org/officeDocument/2006/relationships/image" Target="../media/image147.png"/><Relationship Id="rId9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49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50.pn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52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53.pn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55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56.pn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32.svg"/><Relationship Id="rId3" Type="http://schemas.openxmlformats.org/officeDocument/2006/relationships/image" Target="../media/image8.svg"/><Relationship Id="rId7" Type="http://schemas.openxmlformats.org/officeDocument/2006/relationships/image" Target="../media/image1.pn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27.svg"/><Relationship Id="rId15" Type="http://schemas.openxmlformats.org/officeDocument/2006/relationships/image" Target="../media/image34.svg"/><Relationship Id="rId10" Type="http://schemas.openxmlformats.org/officeDocument/2006/relationships/image" Target="../media/image29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8.sv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7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svg"/><Relationship Id="rId11" Type="http://schemas.openxmlformats.org/officeDocument/2006/relationships/image" Target="../media/image166.sv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8.svg"/><Relationship Id="rId3" Type="http://schemas.openxmlformats.org/officeDocument/2006/relationships/image" Target="../media/image172.png"/><Relationship Id="rId7" Type="http://schemas.openxmlformats.org/officeDocument/2006/relationships/image" Target="../media/image163.png"/><Relationship Id="rId12" Type="http://schemas.openxmlformats.org/officeDocument/2006/relationships/image" Target="../media/image167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svg"/><Relationship Id="rId11" Type="http://schemas.openxmlformats.org/officeDocument/2006/relationships/image" Target="../media/image166.sv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73.png"/><Relationship Id="rId9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9.png"/><Relationship Id="rId5" Type="http://schemas.openxmlformats.org/officeDocument/2006/relationships/image" Target="../media/image8.svg"/><Relationship Id="rId15" Type="http://schemas.openxmlformats.org/officeDocument/2006/relationships/image" Target="../media/image43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sv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7.sv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59.png"/><Relationship Id="rId17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5" Type="http://schemas.openxmlformats.org/officeDocument/2006/relationships/image" Target="../media/image62.pn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5.png"/><Relationship Id="rId5" Type="http://schemas.openxmlformats.org/officeDocument/2006/relationships/image" Target="../media/image53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2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svg"/><Relationship Id="rId7" Type="http://schemas.openxmlformats.org/officeDocument/2006/relationships/image" Target="../media/image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4.png"/><Relationship Id="rId5" Type="http://schemas.openxmlformats.org/officeDocument/2006/relationships/image" Target="../media/image53.sv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8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78055">
            <a:off x="-3568452" y="-4200238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6" y="0"/>
                </a:lnTo>
                <a:lnTo>
                  <a:pt x="7904236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7570525">
            <a:off x="14273726" y="4931350"/>
            <a:ext cx="5971148" cy="7856774"/>
          </a:xfrm>
          <a:custGeom>
            <a:avLst/>
            <a:gdLst/>
            <a:ahLst/>
            <a:cxnLst/>
            <a:rect l="l" t="t" r="r" b="b"/>
            <a:pathLst>
              <a:path w="5971148" h="7856774">
                <a:moveTo>
                  <a:pt x="0" y="0"/>
                </a:moveTo>
                <a:lnTo>
                  <a:pt x="5971148" y="0"/>
                </a:lnTo>
                <a:lnTo>
                  <a:pt x="5971148" y="7856774"/>
                </a:lnTo>
                <a:lnTo>
                  <a:pt x="0" y="7856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867565" y="4597698"/>
            <a:ext cx="16552869" cy="216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6"/>
              </a:lnSpc>
            </a:pPr>
            <a:r>
              <a:rPr lang="en-US" sz="17973" spc="-1491" dirty="0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ENCUESTA IEC</a:t>
            </a:r>
          </a:p>
        </p:txBody>
      </p:sp>
      <p:sp>
        <p:nvSpPr>
          <p:cNvPr id="5" name="Freeform 5"/>
          <p:cNvSpPr/>
          <p:nvPr/>
        </p:nvSpPr>
        <p:spPr>
          <a:xfrm rot="9337228">
            <a:off x="13463742" y="-5536886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rot="9337228">
            <a:off x="-2278585" y="681019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7157712" y="535415"/>
            <a:ext cx="3543215" cy="1679336"/>
          </a:xfrm>
          <a:custGeom>
            <a:avLst/>
            <a:gdLst/>
            <a:ahLst/>
            <a:cxnLst/>
            <a:rect l="l" t="t" r="r" b="b"/>
            <a:pathLst>
              <a:path w="3543215" h="1679336">
                <a:moveTo>
                  <a:pt x="0" y="0"/>
                </a:moveTo>
                <a:lnTo>
                  <a:pt x="3543215" y="0"/>
                </a:lnTo>
                <a:lnTo>
                  <a:pt x="3543215" y="1679337"/>
                </a:lnTo>
                <a:lnTo>
                  <a:pt x="0" y="16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146629" y="6684310"/>
            <a:ext cx="7565381" cy="219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6130" spc="343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JULIO NEIVA/PITALITO</a:t>
            </a:r>
          </a:p>
          <a:p>
            <a:pPr algn="ctr">
              <a:lnSpc>
                <a:spcPts val="5639"/>
              </a:lnSpc>
            </a:pPr>
            <a:endParaRPr lang="en-US" sz="6130" spc="343">
              <a:solidFill>
                <a:srgbClr val="022033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64876" y="2041137"/>
            <a:ext cx="3328887" cy="174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"/>
              </a:lnSpc>
            </a:pPr>
            <a:r>
              <a:rPr lang="en-US" sz="738" spc="76">
                <a:solidFill>
                  <a:srgbClr val="022033"/>
                </a:solidFill>
                <a:latin typeface="Be Vietnam"/>
                <a:ea typeface="Be Vietnam"/>
                <a:cs typeface="Be Vietnam"/>
                <a:sym typeface="Be Vietnam"/>
              </a:rPr>
              <a:t>INFORMACION, EDUCACION Y COMUNICACION.</a:t>
            </a:r>
          </a:p>
          <a:p>
            <a:pPr algn="ctr">
              <a:lnSpc>
                <a:spcPts val="2188"/>
              </a:lnSpc>
            </a:pPr>
            <a:endParaRPr lang="en-US" sz="738" spc="76">
              <a:solidFill>
                <a:srgbClr val="022033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314147" y="7132057"/>
            <a:ext cx="4635690" cy="4635690"/>
          </a:xfrm>
          <a:custGeom>
            <a:avLst/>
            <a:gdLst/>
            <a:ahLst/>
            <a:cxnLst/>
            <a:rect l="l" t="t" r="r" b="b"/>
            <a:pathLst>
              <a:path w="4635690" h="4635690">
                <a:moveTo>
                  <a:pt x="0" y="0"/>
                </a:moveTo>
                <a:lnTo>
                  <a:pt x="4635690" y="0"/>
                </a:lnTo>
                <a:lnTo>
                  <a:pt x="4635690" y="4635690"/>
                </a:lnTo>
                <a:lnTo>
                  <a:pt x="0" y="4635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1904939">
            <a:off x="-36253" y="8807559"/>
            <a:ext cx="1660420" cy="1440415"/>
          </a:xfrm>
          <a:custGeom>
            <a:avLst/>
            <a:gdLst/>
            <a:ahLst/>
            <a:cxnLst/>
            <a:rect l="l" t="t" r="r" b="b"/>
            <a:pathLst>
              <a:path w="1660420" h="1440415">
                <a:moveTo>
                  <a:pt x="0" y="0"/>
                </a:moveTo>
                <a:lnTo>
                  <a:pt x="1660420" y="0"/>
                </a:lnTo>
                <a:lnTo>
                  <a:pt x="1660420" y="1440414"/>
                </a:lnTo>
                <a:lnTo>
                  <a:pt x="0" y="1440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290994" y="-1009042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5"/>
                </a:lnTo>
                <a:lnTo>
                  <a:pt x="0" y="4369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292725" y="2064517"/>
            <a:ext cx="10854943" cy="4145004"/>
          </a:xfrm>
          <a:custGeom>
            <a:avLst/>
            <a:gdLst/>
            <a:ahLst/>
            <a:cxnLst/>
            <a:rect l="l" t="t" r="r" b="b"/>
            <a:pathLst>
              <a:path w="10854943" h="4145004">
                <a:moveTo>
                  <a:pt x="0" y="0"/>
                </a:moveTo>
                <a:lnTo>
                  <a:pt x="10854943" y="0"/>
                </a:lnTo>
                <a:lnTo>
                  <a:pt x="10854943" y="4145004"/>
                </a:lnTo>
                <a:lnTo>
                  <a:pt x="0" y="4145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960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7084613" y="6333346"/>
            <a:ext cx="10908574" cy="3873882"/>
          </a:xfrm>
          <a:custGeom>
            <a:avLst/>
            <a:gdLst/>
            <a:ahLst/>
            <a:cxnLst/>
            <a:rect l="l" t="t" r="r" b="b"/>
            <a:pathLst>
              <a:path w="10908574" h="3873882">
                <a:moveTo>
                  <a:pt x="0" y="0"/>
                </a:moveTo>
                <a:lnTo>
                  <a:pt x="10908575" y="0"/>
                </a:lnTo>
                <a:lnTo>
                  <a:pt x="10908575" y="3873882"/>
                </a:lnTo>
                <a:lnTo>
                  <a:pt x="0" y="387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493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8210854" y="3212198"/>
            <a:ext cx="2509405" cy="1849640"/>
          </a:xfrm>
          <a:custGeom>
            <a:avLst/>
            <a:gdLst/>
            <a:ahLst/>
            <a:cxnLst/>
            <a:rect l="l" t="t" r="r" b="b"/>
            <a:pathLst>
              <a:path w="2509405" h="1849640">
                <a:moveTo>
                  <a:pt x="0" y="0"/>
                </a:moveTo>
                <a:lnTo>
                  <a:pt x="2509405" y="0"/>
                </a:lnTo>
                <a:lnTo>
                  <a:pt x="2509405" y="1849641"/>
                </a:lnTo>
                <a:lnTo>
                  <a:pt x="0" y="1849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3093708" y="7084899"/>
            <a:ext cx="2049575" cy="1619164"/>
          </a:xfrm>
          <a:custGeom>
            <a:avLst/>
            <a:gdLst/>
            <a:ahLst/>
            <a:cxnLst/>
            <a:rect l="l" t="t" r="r" b="b"/>
            <a:pathLst>
              <a:path w="2049575" h="1619164">
                <a:moveTo>
                  <a:pt x="0" y="0"/>
                </a:moveTo>
                <a:lnTo>
                  <a:pt x="2049575" y="0"/>
                </a:lnTo>
                <a:lnTo>
                  <a:pt x="2049575" y="1619165"/>
                </a:lnTo>
                <a:lnTo>
                  <a:pt x="0" y="1619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TextBox 11"/>
          <p:cNvSpPr txBox="1"/>
          <p:nvPr/>
        </p:nvSpPr>
        <p:spPr>
          <a:xfrm>
            <a:off x="2012154" y="740504"/>
            <a:ext cx="13465455" cy="132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4"/>
              </a:lnSpc>
            </a:pPr>
            <a:r>
              <a:rPr lang="en-US" sz="10515" spc="-87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PITALITO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8678" y="3009900"/>
            <a:ext cx="1055936" cy="5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2"/>
              </a:lnSpc>
            </a:pPr>
            <a:r>
              <a:rPr lang="en-US" sz="3430">
                <a:solidFill>
                  <a:srgbClr val="2F900C"/>
                </a:solidFill>
                <a:latin typeface="Genty Sans"/>
                <a:ea typeface="Genty Sans"/>
                <a:cs typeface="Genty Sans"/>
                <a:sym typeface="Genty Sans"/>
              </a:rPr>
              <a:t>100%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80279" y="6747462"/>
            <a:ext cx="2563118" cy="5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2"/>
              </a:lnSpc>
            </a:pPr>
            <a:r>
              <a:rPr lang="en-US" sz="3430">
                <a:solidFill>
                  <a:srgbClr val="C60C0C"/>
                </a:solidFill>
                <a:latin typeface="Genty Sans"/>
                <a:ea typeface="Genty Sans"/>
                <a:cs typeface="Genty Sans"/>
                <a:sym typeface="Genty Sans"/>
              </a:rPr>
              <a:t>3 pacientes</a:t>
            </a:r>
            <a:r>
              <a:rPr lang="en-US" sz="3430">
                <a:solidFill>
                  <a:srgbClr val="2F900C"/>
                </a:solidFill>
                <a:latin typeface="Genty Sans"/>
                <a:ea typeface="Genty Sans"/>
                <a:cs typeface="Genty Sans"/>
                <a:sym typeface="Genty San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142846"/>
            <a:ext cx="3626414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40 encuestas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6061" y="8937842"/>
            <a:ext cx="8480102" cy="955939"/>
          </a:xfrm>
          <a:custGeom>
            <a:avLst/>
            <a:gdLst/>
            <a:ahLst/>
            <a:cxnLst/>
            <a:rect l="l" t="t" r="r" b="b"/>
            <a:pathLst>
              <a:path w="8480102" h="955939">
                <a:moveTo>
                  <a:pt x="0" y="0"/>
                </a:moveTo>
                <a:lnTo>
                  <a:pt x="8480101" y="0"/>
                </a:lnTo>
                <a:lnTo>
                  <a:pt x="8480101" y="955938"/>
                </a:lnTo>
                <a:lnTo>
                  <a:pt x="0" y="955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13573098" y="4747646"/>
            <a:ext cx="4374762" cy="3571618"/>
          </a:xfrm>
          <a:custGeom>
            <a:avLst/>
            <a:gdLst/>
            <a:ahLst/>
            <a:cxnLst/>
            <a:rect l="l" t="t" r="r" b="b"/>
            <a:pathLst>
              <a:path w="4374762" h="3571618">
                <a:moveTo>
                  <a:pt x="0" y="0"/>
                </a:moveTo>
                <a:lnTo>
                  <a:pt x="4374763" y="0"/>
                </a:lnTo>
                <a:lnTo>
                  <a:pt x="4374763" y="3571617"/>
                </a:lnTo>
                <a:lnTo>
                  <a:pt x="0" y="3571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6905" r="-58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2382105" y="8089422"/>
            <a:ext cx="13523790" cy="663413"/>
          </a:xfrm>
          <a:custGeom>
            <a:avLst/>
            <a:gdLst/>
            <a:ahLst/>
            <a:cxnLst/>
            <a:rect l="l" t="t" r="r" b="b"/>
            <a:pathLst>
              <a:path w="13523790" h="663413">
                <a:moveTo>
                  <a:pt x="0" y="0"/>
                </a:moveTo>
                <a:lnTo>
                  <a:pt x="13523790" y="0"/>
                </a:lnTo>
                <a:lnTo>
                  <a:pt x="13523790" y="663413"/>
                </a:lnTo>
                <a:lnTo>
                  <a:pt x="0" y="6634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723" r="-1372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3487373" y="6451836"/>
            <a:ext cx="1251490" cy="965211"/>
          </a:xfrm>
          <a:custGeom>
            <a:avLst/>
            <a:gdLst/>
            <a:ahLst/>
            <a:cxnLst/>
            <a:rect l="l" t="t" r="r" b="b"/>
            <a:pathLst>
              <a:path w="1251490" h="965211">
                <a:moveTo>
                  <a:pt x="0" y="0"/>
                </a:moveTo>
                <a:lnTo>
                  <a:pt x="1251490" y="0"/>
                </a:lnTo>
                <a:lnTo>
                  <a:pt x="1251490" y="965211"/>
                </a:lnTo>
                <a:lnTo>
                  <a:pt x="0" y="965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5400000">
            <a:off x="7018165" y="7139423"/>
            <a:ext cx="1652481" cy="910930"/>
          </a:xfrm>
          <a:custGeom>
            <a:avLst/>
            <a:gdLst/>
            <a:ahLst/>
            <a:cxnLst/>
            <a:rect l="l" t="t" r="r" b="b"/>
            <a:pathLst>
              <a:path w="1652481" h="910930">
                <a:moveTo>
                  <a:pt x="0" y="0"/>
                </a:moveTo>
                <a:lnTo>
                  <a:pt x="1652481" y="0"/>
                </a:lnTo>
                <a:lnTo>
                  <a:pt x="1652481" y="910930"/>
                </a:lnTo>
                <a:lnTo>
                  <a:pt x="0" y="910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 rot="-5400000">
            <a:off x="9600832" y="7139423"/>
            <a:ext cx="1652481" cy="910930"/>
          </a:xfrm>
          <a:custGeom>
            <a:avLst/>
            <a:gdLst/>
            <a:ahLst/>
            <a:cxnLst/>
            <a:rect l="l" t="t" r="r" b="b"/>
            <a:pathLst>
              <a:path w="1652481" h="910930">
                <a:moveTo>
                  <a:pt x="0" y="0"/>
                </a:moveTo>
                <a:lnTo>
                  <a:pt x="1652480" y="0"/>
                </a:lnTo>
                <a:lnTo>
                  <a:pt x="1652480" y="910930"/>
                </a:lnTo>
                <a:lnTo>
                  <a:pt x="0" y="910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-240576" y="-1593981"/>
            <a:ext cx="5245361" cy="5245361"/>
          </a:xfrm>
          <a:custGeom>
            <a:avLst/>
            <a:gdLst/>
            <a:ahLst/>
            <a:cxnLst/>
            <a:rect l="l" t="t" r="r" b="b"/>
            <a:pathLst>
              <a:path w="5245361" h="5245361">
                <a:moveTo>
                  <a:pt x="0" y="0"/>
                </a:moveTo>
                <a:lnTo>
                  <a:pt x="5245362" y="0"/>
                </a:lnTo>
                <a:lnTo>
                  <a:pt x="5245362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230315" y="4502316"/>
            <a:ext cx="4297614" cy="3587106"/>
          </a:xfrm>
          <a:custGeom>
            <a:avLst/>
            <a:gdLst/>
            <a:ahLst/>
            <a:cxnLst/>
            <a:rect l="l" t="t" r="r" b="b"/>
            <a:pathLst>
              <a:path w="4297614" h="3587106">
                <a:moveTo>
                  <a:pt x="0" y="0"/>
                </a:moveTo>
                <a:lnTo>
                  <a:pt x="4297614" y="0"/>
                </a:lnTo>
                <a:lnTo>
                  <a:pt x="4297614" y="3587106"/>
                </a:lnTo>
                <a:lnTo>
                  <a:pt x="0" y="3587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25" r="-37563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4613654" y="1885214"/>
            <a:ext cx="4530346" cy="3761807"/>
          </a:xfrm>
          <a:custGeom>
            <a:avLst/>
            <a:gdLst/>
            <a:ahLst/>
            <a:cxnLst/>
            <a:rect l="l" t="t" r="r" b="b"/>
            <a:pathLst>
              <a:path w="4530346" h="3761807">
                <a:moveTo>
                  <a:pt x="0" y="0"/>
                </a:moveTo>
                <a:lnTo>
                  <a:pt x="4530346" y="0"/>
                </a:lnTo>
                <a:lnTo>
                  <a:pt x="4530346" y="3761807"/>
                </a:lnTo>
                <a:lnTo>
                  <a:pt x="0" y="3761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382" r="-25447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9229725" y="2552796"/>
            <a:ext cx="4257648" cy="3899040"/>
          </a:xfrm>
          <a:custGeom>
            <a:avLst/>
            <a:gdLst/>
            <a:ahLst/>
            <a:cxnLst/>
            <a:rect l="l" t="t" r="r" b="b"/>
            <a:pathLst>
              <a:path w="4257648" h="3899040">
                <a:moveTo>
                  <a:pt x="0" y="0"/>
                </a:moveTo>
                <a:lnTo>
                  <a:pt x="4257648" y="0"/>
                </a:lnTo>
                <a:lnTo>
                  <a:pt x="4257648" y="3899040"/>
                </a:lnTo>
                <a:lnTo>
                  <a:pt x="0" y="3899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8693" r="-1516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8666103" y="4953448"/>
            <a:ext cx="1305504" cy="1342421"/>
          </a:xfrm>
          <a:custGeom>
            <a:avLst/>
            <a:gdLst/>
            <a:ahLst/>
            <a:cxnLst/>
            <a:rect l="l" t="t" r="r" b="b"/>
            <a:pathLst>
              <a:path w="1305504" h="1342421">
                <a:moveTo>
                  <a:pt x="0" y="0"/>
                </a:moveTo>
                <a:lnTo>
                  <a:pt x="1305504" y="0"/>
                </a:lnTo>
                <a:lnTo>
                  <a:pt x="1305504" y="1342421"/>
                </a:lnTo>
                <a:lnTo>
                  <a:pt x="0" y="13424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TextBox 15"/>
          <p:cNvSpPr txBox="1"/>
          <p:nvPr/>
        </p:nvSpPr>
        <p:spPr>
          <a:xfrm>
            <a:off x="5176524" y="9133835"/>
            <a:ext cx="7796814" cy="114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Identificación Correcta del paciente</a:t>
            </a:r>
          </a:p>
          <a:p>
            <a:pPr algn="ctr"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76061" y="334892"/>
            <a:ext cx="13334207" cy="149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8"/>
              </a:lnSpc>
            </a:pPr>
            <a:r>
              <a:rPr lang="en-US" sz="4183" spc="-347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EL TALENTO HUMANO DE LA UNIDAD ONCOLÓGICA SURCOLOMBIANA S.A.S LE PREGUNTA SU NOMBRE COMPLETO Y NUMERO DE IDENTIFICACIÓN DURANTE: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51789" y="2729133"/>
            <a:ext cx="1323142" cy="65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1"/>
              </a:lnSpc>
            </a:pPr>
            <a:r>
              <a:rPr lang="en-US" sz="3858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100% </a:t>
            </a:r>
          </a:p>
        </p:txBody>
      </p:sp>
      <p:sp>
        <p:nvSpPr>
          <p:cNvPr id="18" name="Freeform 18"/>
          <p:cNvSpPr/>
          <p:nvPr/>
        </p:nvSpPr>
        <p:spPr>
          <a:xfrm>
            <a:off x="3987909" y="6934442"/>
            <a:ext cx="1251490" cy="965211"/>
          </a:xfrm>
          <a:custGeom>
            <a:avLst/>
            <a:gdLst/>
            <a:ahLst/>
            <a:cxnLst/>
            <a:rect l="l" t="t" r="r" b="b"/>
            <a:pathLst>
              <a:path w="1251490" h="965211">
                <a:moveTo>
                  <a:pt x="0" y="0"/>
                </a:moveTo>
                <a:lnTo>
                  <a:pt x="1251490" y="0"/>
                </a:lnTo>
                <a:lnTo>
                  <a:pt x="1251490" y="965211"/>
                </a:lnTo>
                <a:lnTo>
                  <a:pt x="0" y="965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1904939">
            <a:off x="-36253" y="8807559"/>
            <a:ext cx="1660420" cy="1440415"/>
          </a:xfrm>
          <a:custGeom>
            <a:avLst/>
            <a:gdLst/>
            <a:ahLst/>
            <a:cxnLst/>
            <a:rect l="l" t="t" r="r" b="b"/>
            <a:pathLst>
              <a:path w="1660420" h="1440415">
                <a:moveTo>
                  <a:pt x="0" y="0"/>
                </a:moveTo>
                <a:lnTo>
                  <a:pt x="1660420" y="0"/>
                </a:lnTo>
                <a:lnTo>
                  <a:pt x="1660420" y="1440414"/>
                </a:lnTo>
                <a:lnTo>
                  <a:pt x="0" y="1440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290994" y="-1009042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5"/>
                </a:lnTo>
                <a:lnTo>
                  <a:pt x="0" y="4369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426212" y="2149871"/>
            <a:ext cx="17435576" cy="7377895"/>
          </a:xfrm>
          <a:custGeom>
            <a:avLst/>
            <a:gdLst/>
            <a:ahLst/>
            <a:cxnLst/>
            <a:rect l="l" t="t" r="r" b="b"/>
            <a:pathLst>
              <a:path w="17435576" h="7377895">
                <a:moveTo>
                  <a:pt x="0" y="0"/>
                </a:moveTo>
                <a:lnTo>
                  <a:pt x="17435576" y="0"/>
                </a:lnTo>
                <a:lnTo>
                  <a:pt x="17435576" y="7377895"/>
                </a:lnTo>
                <a:lnTo>
                  <a:pt x="0" y="7377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3561803" y="609672"/>
            <a:ext cx="10578542" cy="104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260" spc="-685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ATENCIÓN Y CAIDAS</a:t>
            </a:r>
          </a:p>
        </p:txBody>
      </p:sp>
      <p:sp>
        <p:nvSpPr>
          <p:cNvPr id="9" name="Freeform 9"/>
          <p:cNvSpPr/>
          <p:nvPr/>
        </p:nvSpPr>
        <p:spPr>
          <a:xfrm>
            <a:off x="7537208" y="3360453"/>
            <a:ext cx="2627731" cy="2026638"/>
          </a:xfrm>
          <a:custGeom>
            <a:avLst/>
            <a:gdLst/>
            <a:ahLst/>
            <a:cxnLst/>
            <a:rect l="l" t="t" r="r" b="b"/>
            <a:pathLst>
              <a:path w="2627731" h="2026638">
                <a:moveTo>
                  <a:pt x="0" y="0"/>
                </a:moveTo>
                <a:lnTo>
                  <a:pt x="2627732" y="0"/>
                </a:lnTo>
                <a:lnTo>
                  <a:pt x="2627732" y="2026638"/>
                </a:lnTo>
                <a:lnTo>
                  <a:pt x="0" y="2026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1904939">
            <a:off x="-36253" y="8807559"/>
            <a:ext cx="1660420" cy="1440415"/>
          </a:xfrm>
          <a:custGeom>
            <a:avLst/>
            <a:gdLst/>
            <a:ahLst/>
            <a:cxnLst/>
            <a:rect l="l" t="t" r="r" b="b"/>
            <a:pathLst>
              <a:path w="1660420" h="1440415">
                <a:moveTo>
                  <a:pt x="0" y="0"/>
                </a:moveTo>
                <a:lnTo>
                  <a:pt x="1660420" y="0"/>
                </a:lnTo>
                <a:lnTo>
                  <a:pt x="1660420" y="1440414"/>
                </a:lnTo>
                <a:lnTo>
                  <a:pt x="0" y="1440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290994" y="-1009042"/>
            <a:ext cx="3559870" cy="3559870"/>
          </a:xfrm>
          <a:custGeom>
            <a:avLst/>
            <a:gdLst/>
            <a:ahLst/>
            <a:cxnLst/>
            <a:rect l="l" t="t" r="r" b="b"/>
            <a:pathLst>
              <a:path w="3559870" h="3559870">
                <a:moveTo>
                  <a:pt x="0" y="0"/>
                </a:moveTo>
                <a:lnTo>
                  <a:pt x="3559870" y="0"/>
                </a:lnTo>
                <a:lnTo>
                  <a:pt x="3559870" y="3559870"/>
                </a:lnTo>
                <a:lnTo>
                  <a:pt x="0" y="3559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5206223" y="0"/>
            <a:ext cx="2053077" cy="2084342"/>
          </a:xfrm>
          <a:custGeom>
            <a:avLst/>
            <a:gdLst/>
            <a:ahLst/>
            <a:cxnLst/>
            <a:rect l="l" t="t" r="r" b="b"/>
            <a:pathLst>
              <a:path w="2053077" h="2084342">
                <a:moveTo>
                  <a:pt x="0" y="0"/>
                </a:moveTo>
                <a:lnTo>
                  <a:pt x="2053077" y="0"/>
                </a:lnTo>
                <a:lnTo>
                  <a:pt x="2053077" y="2084342"/>
                </a:lnTo>
                <a:lnTo>
                  <a:pt x="0" y="2084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 rot="-5525234">
            <a:off x="16868399" y="3653895"/>
            <a:ext cx="2208581" cy="1347234"/>
          </a:xfrm>
          <a:custGeom>
            <a:avLst/>
            <a:gdLst/>
            <a:ahLst/>
            <a:cxnLst/>
            <a:rect l="l" t="t" r="r" b="b"/>
            <a:pathLst>
              <a:path w="2208581" h="1347234">
                <a:moveTo>
                  <a:pt x="0" y="0"/>
                </a:moveTo>
                <a:lnTo>
                  <a:pt x="2208581" y="0"/>
                </a:lnTo>
                <a:lnTo>
                  <a:pt x="2208581" y="1347234"/>
                </a:lnTo>
                <a:lnTo>
                  <a:pt x="0" y="1347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555030" y="1728750"/>
            <a:ext cx="6096437" cy="6749723"/>
          </a:xfrm>
          <a:custGeom>
            <a:avLst/>
            <a:gdLst/>
            <a:ahLst/>
            <a:cxnLst/>
            <a:rect l="l" t="t" r="r" b="b"/>
            <a:pathLst>
              <a:path w="6096437" h="6749723">
                <a:moveTo>
                  <a:pt x="0" y="0"/>
                </a:moveTo>
                <a:lnTo>
                  <a:pt x="6096436" y="0"/>
                </a:lnTo>
                <a:lnTo>
                  <a:pt x="6096436" y="6749724"/>
                </a:lnTo>
                <a:lnTo>
                  <a:pt x="0" y="674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519" r="-12232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7252320" y="1401614"/>
            <a:ext cx="3086542" cy="5628952"/>
          </a:xfrm>
          <a:custGeom>
            <a:avLst/>
            <a:gdLst/>
            <a:ahLst/>
            <a:cxnLst/>
            <a:rect l="l" t="t" r="r" b="b"/>
            <a:pathLst>
              <a:path w="3086542" h="5628952">
                <a:moveTo>
                  <a:pt x="0" y="0"/>
                </a:moveTo>
                <a:lnTo>
                  <a:pt x="3086542" y="0"/>
                </a:lnTo>
                <a:lnTo>
                  <a:pt x="3086542" y="5628953"/>
                </a:lnTo>
                <a:lnTo>
                  <a:pt x="0" y="5628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0616392" y="2227918"/>
            <a:ext cx="6642908" cy="7624314"/>
          </a:xfrm>
          <a:custGeom>
            <a:avLst/>
            <a:gdLst/>
            <a:ahLst/>
            <a:cxnLst/>
            <a:rect l="l" t="t" r="r" b="b"/>
            <a:pathLst>
              <a:path w="6642908" h="7624314">
                <a:moveTo>
                  <a:pt x="0" y="0"/>
                </a:moveTo>
                <a:lnTo>
                  <a:pt x="6642908" y="0"/>
                </a:lnTo>
                <a:lnTo>
                  <a:pt x="6642908" y="7624315"/>
                </a:lnTo>
                <a:lnTo>
                  <a:pt x="0" y="76243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9135" r="-1913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7933786" y="7328072"/>
            <a:ext cx="1723610" cy="926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6"/>
              </a:lnSpc>
            </a:pPr>
            <a:r>
              <a:rPr lang="en-US" sz="5383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100%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8031" y="7781730"/>
            <a:ext cx="404317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lavado de manos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94557" y="9191625"/>
            <a:ext cx="335895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EDUCACIÓN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-290994" y="-1009042"/>
            <a:ext cx="3559870" cy="3559870"/>
          </a:xfrm>
          <a:custGeom>
            <a:avLst/>
            <a:gdLst/>
            <a:ahLst/>
            <a:cxnLst/>
            <a:rect l="l" t="t" r="r" b="b"/>
            <a:pathLst>
              <a:path w="3559870" h="3559870">
                <a:moveTo>
                  <a:pt x="0" y="0"/>
                </a:moveTo>
                <a:lnTo>
                  <a:pt x="3559870" y="0"/>
                </a:lnTo>
                <a:lnTo>
                  <a:pt x="3559870" y="3559870"/>
                </a:lnTo>
                <a:lnTo>
                  <a:pt x="0" y="35598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7606042" y="5143500"/>
            <a:ext cx="681958" cy="1124879"/>
          </a:xfrm>
          <a:custGeom>
            <a:avLst/>
            <a:gdLst/>
            <a:ahLst/>
            <a:cxnLst/>
            <a:rect l="l" t="t" r="r" b="b"/>
            <a:pathLst>
              <a:path w="681958" h="1124879">
                <a:moveTo>
                  <a:pt x="0" y="0"/>
                </a:moveTo>
                <a:lnTo>
                  <a:pt x="681958" y="0"/>
                </a:lnTo>
                <a:lnTo>
                  <a:pt x="681958" y="1124879"/>
                </a:lnTo>
                <a:lnTo>
                  <a:pt x="0" y="1124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5039617" y="-190776"/>
            <a:ext cx="2327871" cy="2741604"/>
          </a:xfrm>
          <a:custGeom>
            <a:avLst/>
            <a:gdLst/>
            <a:ahLst/>
            <a:cxnLst/>
            <a:rect l="l" t="t" r="r" b="b"/>
            <a:pathLst>
              <a:path w="2327871" h="2741604">
                <a:moveTo>
                  <a:pt x="0" y="0"/>
                </a:moveTo>
                <a:lnTo>
                  <a:pt x="2327871" y="0"/>
                </a:lnTo>
                <a:lnTo>
                  <a:pt x="2327871" y="2741604"/>
                </a:lnTo>
                <a:lnTo>
                  <a:pt x="0" y="2741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676173" y="5098270"/>
            <a:ext cx="1106465" cy="1150389"/>
          </a:xfrm>
          <a:custGeom>
            <a:avLst/>
            <a:gdLst/>
            <a:ahLst/>
            <a:cxnLst/>
            <a:rect l="l" t="t" r="r" b="b"/>
            <a:pathLst>
              <a:path w="1106465" h="1150389">
                <a:moveTo>
                  <a:pt x="0" y="0"/>
                </a:moveTo>
                <a:lnTo>
                  <a:pt x="1106465" y="0"/>
                </a:lnTo>
                <a:lnTo>
                  <a:pt x="1106465" y="1150390"/>
                </a:lnTo>
                <a:lnTo>
                  <a:pt x="0" y="11503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3500084" y="1985533"/>
            <a:ext cx="3151680" cy="2749840"/>
          </a:xfrm>
          <a:custGeom>
            <a:avLst/>
            <a:gdLst/>
            <a:ahLst/>
            <a:cxnLst/>
            <a:rect l="l" t="t" r="r" b="b"/>
            <a:pathLst>
              <a:path w="3151680" h="2749840">
                <a:moveTo>
                  <a:pt x="0" y="0"/>
                </a:moveTo>
                <a:lnTo>
                  <a:pt x="3151680" y="0"/>
                </a:lnTo>
                <a:lnTo>
                  <a:pt x="3151680" y="2749840"/>
                </a:lnTo>
                <a:lnTo>
                  <a:pt x="0" y="2749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7302933" y="183848"/>
            <a:ext cx="4715100" cy="4733961"/>
          </a:xfrm>
          <a:custGeom>
            <a:avLst/>
            <a:gdLst/>
            <a:ahLst/>
            <a:cxnLst/>
            <a:rect l="l" t="t" r="r" b="b"/>
            <a:pathLst>
              <a:path w="4715100" h="4733961">
                <a:moveTo>
                  <a:pt x="0" y="0"/>
                </a:moveTo>
                <a:lnTo>
                  <a:pt x="4715100" y="0"/>
                </a:lnTo>
                <a:lnTo>
                  <a:pt x="4715100" y="4733961"/>
                </a:lnTo>
                <a:lnTo>
                  <a:pt x="0" y="47339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541969" y="6499821"/>
            <a:ext cx="4972534" cy="3133615"/>
          </a:xfrm>
          <a:custGeom>
            <a:avLst/>
            <a:gdLst/>
            <a:ahLst/>
            <a:cxnLst/>
            <a:rect l="l" t="t" r="r" b="b"/>
            <a:pathLst>
              <a:path w="4972534" h="3133615">
                <a:moveTo>
                  <a:pt x="0" y="0"/>
                </a:moveTo>
                <a:lnTo>
                  <a:pt x="4972534" y="0"/>
                </a:lnTo>
                <a:lnTo>
                  <a:pt x="4972534" y="3133615"/>
                </a:lnTo>
                <a:lnTo>
                  <a:pt x="0" y="3133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264" r="-337660" b="-763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2414938" y="923925"/>
            <a:ext cx="5722297" cy="95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0"/>
              </a:lnSpc>
            </a:pPr>
            <a:r>
              <a:rPr lang="en-US" sz="5621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FARMACIA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8941" y="5230787"/>
            <a:ext cx="3285698" cy="112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227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NOMBRE Y CANTIDAD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51764" y="5230787"/>
            <a:ext cx="4984472" cy="112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227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ALMACENAMIENTO EN CASA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22061" y="5514964"/>
            <a:ext cx="4984472" cy="5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227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FECHA DE VENCIMIENTO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93396" y="9566761"/>
            <a:ext cx="1211921" cy="59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3533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100%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670061" y="6516492"/>
            <a:ext cx="5332600" cy="3100273"/>
          </a:xfrm>
          <a:custGeom>
            <a:avLst/>
            <a:gdLst/>
            <a:ahLst/>
            <a:cxnLst/>
            <a:rect l="l" t="t" r="r" b="b"/>
            <a:pathLst>
              <a:path w="5332600" h="3100273">
                <a:moveTo>
                  <a:pt x="0" y="0"/>
                </a:moveTo>
                <a:lnTo>
                  <a:pt x="5332600" y="0"/>
                </a:lnTo>
                <a:lnTo>
                  <a:pt x="5332600" y="3100273"/>
                </a:lnTo>
                <a:lnTo>
                  <a:pt x="0" y="310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86055" r="-14599" b="-34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5704143" y="6466479"/>
            <a:ext cx="6775418" cy="3133615"/>
          </a:xfrm>
          <a:custGeom>
            <a:avLst/>
            <a:gdLst/>
            <a:ahLst/>
            <a:cxnLst/>
            <a:rect l="l" t="t" r="r" b="b"/>
            <a:pathLst>
              <a:path w="6775418" h="3133615">
                <a:moveTo>
                  <a:pt x="0" y="0"/>
                </a:moveTo>
                <a:lnTo>
                  <a:pt x="6775418" y="0"/>
                </a:lnTo>
                <a:lnTo>
                  <a:pt x="6775418" y="3133615"/>
                </a:lnTo>
                <a:lnTo>
                  <a:pt x="0" y="3133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8453" r="-123218" b="-763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12018033" y="7252464"/>
            <a:ext cx="1287284" cy="2347630"/>
          </a:xfrm>
          <a:custGeom>
            <a:avLst/>
            <a:gdLst/>
            <a:ahLst/>
            <a:cxnLst/>
            <a:rect l="l" t="t" r="r" b="b"/>
            <a:pathLst>
              <a:path w="1287284" h="2347630">
                <a:moveTo>
                  <a:pt x="0" y="0"/>
                </a:moveTo>
                <a:lnTo>
                  <a:pt x="1287283" y="0"/>
                </a:lnTo>
                <a:lnTo>
                  <a:pt x="1287283" y="2347630"/>
                </a:lnTo>
                <a:lnTo>
                  <a:pt x="0" y="23476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676173" y="8188424"/>
            <a:ext cx="1171386" cy="903432"/>
          </a:xfrm>
          <a:custGeom>
            <a:avLst/>
            <a:gdLst/>
            <a:ahLst/>
            <a:cxnLst/>
            <a:rect l="l" t="t" r="r" b="b"/>
            <a:pathLst>
              <a:path w="1171386" h="903432">
                <a:moveTo>
                  <a:pt x="0" y="0"/>
                </a:moveTo>
                <a:lnTo>
                  <a:pt x="1171386" y="0"/>
                </a:lnTo>
                <a:lnTo>
                  <a:pt x="1171386" y="903431"/>
                </a:lnTo>
                <a:lnTo>
                  <a:pt x="0" y="9034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446" y="-181399"/>
            <a:ext cx="9289446" cy="11051733"/>
            <a:chOff x="0" y="0"/>
            <a:chExt cx="2446603" cy="2910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6603" cy="2910745"/>
            </a:xfrm>
            <a:custGeom>
              <a:avLst/>
              <a:gdLst/>
              <a:ahLst/>
              <a:cxnLst/>
              <a:rect l="l" t="t" r="r" b="b"/>
              <a:pathLst>
                <a:path w="2446603" h="2910745">
                  <a:moveTo>
                    <a:pt x="0" y="0"/>
                  </a:moveTo>
                  <a:lnTo>
                    <a:pt x="2446603" y="0"/>
                  </a:lnTo>
                  <a:lnTo>
                    <a:pt x="2446603" y="2910745"/>
                  </a:lnTo>
                  <a:lnTo>
                    <a:pt x="0" y="2910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46603" cy="2948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07900" y="1567138"/>
            <a:ext cx="1418604" cy="2167311"/>
          </a:xfrm>
          <a:custGeom>
            <a:avLst/>
            <a:gdLst/>
            <a:ahLst/>
            <a:cxnLst/>
            <a:rect l="l" t="t" r="r" b="b"/>
            <a:pathLst>
              <a:path w="1418604" h="2167311">
                <a:moveTo>
                  <a:pt x="0" y="0"/>
                </a:moveTo>
                <a:lnTo>
                  <a:pt x="1418604" y="0"/>
                </a:lnTo>
                <a:lnTo>
                  <a:pt x="1418604" y="2167311"/>
                </a:lnTo>
                <a:lnTo>
                  <a:pt x="0" y="2167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4113766" y="6918837"/>
            <a:ext cx="5534660" cy="3687467"/>
          </a:xfrm>
          <a:custGeom>
            <a:avLst/>
            <a:gdLst/>
            <a:ahLst/>
            <a:cxnLst/>
            <a:rect l="l" t="t" r="r" b="b"/>
            <a:pathLst>
              <a:path w="5534660" h="3687467">
                <a:moveTo>
                  <a:pt x="0" y="0"/>
                </a:moveTo>
                <a:lnTo>
                  <a:pt x="5534660" y="0"/>
                </a:lnTo>
                <a:lnTo>
                  <a:pt x="5534660" y="3687467"/>
                </a:lnTo>
                <a:lnTo>
                  <a:pt x="0" y="3687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-1847085" y="7721119"/>
            <a:ext cx="6157244" cy="2686098"/>
          </a:xfrm>
          <a:custGeom>
            <a:avLst/>
            <a:gdLst/>
            <a:ahLst/>
            <a:cxnLst/>
            <a:rect l="l" t="t" r="r" b="b"/>
            <a:pathLst>
              <a:path w="6157244" h="2686098">
                <a:moveTo>
                  <a:pt x="0" y="0"/>
                </a:moveTo>
                <a:lnTo>
                  <a:pt x="6157244" y="0"/>
                </a:lnTo>
                <a:lnTo>
                  <a:pt x="6157244" y="2686098"/>
                </a:lnTo>
                <a:lnTo>
                  <a:pt x="0" y="268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6959252" y="7182883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6" y="0"/>
                </a:lnTo>
                <a:lnTo>
                  <a:pt x="4369496" y="4369495"/>
                </a:lnTo>
                <a:lnTo>
                  <a:pt x="0" y="4369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2280562" y="2479281"/>
            <a:ext cx="14600534" cy="3816737"/>
          </a:xfrm>
          <a:custGeom>
            <a:avLst/>
            <a:gdLst/>
            <a:ahLst/>
            <a:cxnLst/>
            <a:rect l="l" t="t" r="r" b="b"/>
            <a:pathLst>
              <a:path w="14600534" h="3816737">
                <a:moveTo>
                  <a:pt x="0" y="0"/>
                </a:moveTo>
                <a:lnTo>
                  <a:pt x="14600534" y="0"/>
                </a:lnTo>
                <a:lnTo>
                  <a:pt x="14600534" y="3816737"/>
                </a:lnTo>
                <a:lnTo>
                  <a:pt x="0" y="3816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1356058" y="826154"/>
            <a:ext cx="16375243" cy="233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3287" spc="-27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MEDIOS DE COMUNICACIÓN POR LOS CUALES EL PACIENTE CONOCE LA INFORMACIÓN REFERIDA EN LA ENCUESTA</a:t>
            </a:r>
          </a:p>
          <a:p>
            <a:pPr algn="ctr">
              <a:lnSpc>
                <a:spcPts val="11012"/>
              </a:lnSpc>
            </a:pPr>
            <a:endParaRPr lang="en-US" sz="3287" spc="-272">
              <a:solidFill>
                <a:srgbClr val="022033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1904939">
            <a:off x="-36253" y="8807559"/>
            <a:ext cx="1660420" cy="1440415"/>
          </a:xfrm>
          <a:custGeom>
            <a:avLst/>
            <a:gdLst/>
            <a:ahLst/>
            <a:cxnLst/>
            <a:rect l="l" t="t" r="r" b="b"/>
            <a:pathLst>
              <a:path w="1660420" h="1440415">
                <a:moveTo>
                  <a:pt x="0" y="0"/>
                </a:moveTo>
                <a:lnTo>
                  <a:pt x="1660420" y="0"/>
                </a:lnTo>
                <a:lnTo>
                  <a:pt x="1660420" y="1440414"/>
                </a:lnTo>
                <a:lnTo>
                  <a:pt x="0" y="1440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290994" y="-1009042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5"/>
                </a:lnTo>
                <a:lnTo>
                  <a:pt x="0" y="4369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4078501" y="1004255"/>
            <a:ext cx="9474470" cy="117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3"/>
              </a:lnSpc>
            </a:pPr>
            <a:r>
              <a:rPr lang="en-US" sz="9254" spc="-768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CONCLUSIONES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9173" y="3028950"/>
            <a:ext cx="14873126" cy="559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 la identificación correcta de pacientes en facturación y la entrega de medicamentos se mantuvieron en un 100%. La atención por parte del profesional también se mantuvo en un 100%. Sin embargo, las llamadas de seguimiento descendieron del 100% al 97%, la prevención de caídas se mantuvo en 100%, pero los derechos y deberes bajaron del 100% al 95%. La información sobre lavado de manos y sobre el programa de AR disminuyó del 100% al 97%.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22033"/>
              </a:solidFill>
              <a:latin typeface="Genty Sans"/>
              <a:ea typeface="Genty Sans"/>
              <a:cs typeface="Genty Sans"/>
              <a:sym typeface="Genty Sans"/>
            </a:endParaRPr>
          </a:p>
          <a:p>
            <a:pPr marL="496567" lvl="1" indent="-248284" algn="ctr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En el servicio de farmacia, la información sobre el nombre y cantidad de medicamento entregado se mantuvo en 100%. No obstante, las recomendaciones para el almacenamiento en casa y la verificación de la fecha de vencimiento disminuyeron del 100% al 91%.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22033"/>
              </a:solidFill>
              <a:latin typeface="Genty Sans"/>
              <a:ea typeface="Genty Sans"/>
              <a:cs typeface="Genty Sans"/>
              <a:sym typeface="Genty Sans"/>
            </a:endParaRPr>
          </a:p>
          <a:p>
            <a:pPr marL="496567" lvl="1" indent="-248284" algn="ctr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De igual manera se identifica que los pacientes, reconocen  mayormente la  información, por medio de Colaboradores de la Unidad , se debe fortalecer los otros medios disponibles en la unidad para la divulgacion de la informacion, llamada telefonica, Cartelera de salas de espera, whatsapp y tirillas de recordatorio de citas.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782548">
            <a:off x="14330018" y="-1669153"/>
            <a:ext cx="11465423" cy="15232339"/>
          </a:xfrm>
          <a:custGeom>
            <a:avLst/>
            <a:gdLst/>
            <a:ahLst/>
            <a:cxnLst/>
            <a:rect l="l" t="t" r="r" b="b"/>
            <a:pathLst>
              <a:path w="11465423" h="15232339">
                <a:moveTo>
                  <a:pt x="0" y="0"/>
                </a:moveTo>
                <a:lnTo>
                  <a:pt x="11465423" y="0"/>
                </a:lnTo>
                <a:lnTo>
                  <a:pt x="11465423" y="15232339"/>
                </a:lnTo>
                <a:lnTo>
                  <a:pt x="0" y="15232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367" t="-6870" r="-25692" b="-2466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7915399" y="2149183"/>
            <a:ext cx="7493507" cy="7302763"/>
          </a:xfrm>
          <a:custGeom>
            <a:avLst/>
            <a:gdLst/>
            <a:ahLst/>
            <a:cxnLst/>
            <a:rect l="l" t="t" r="r" b="b"/>
            <a:pathLst>
              <a:path w="7493507" h="7302763">
                <a:moveTo>
                  <a:pt x="0" y="0"/>
                </a:moveTo>
                <a:lnTo>
                  <a:pt x="7493507" y="0"/>
                </a:lnTo>
                <a:lnTo>
                  <a:pt x="7493507" y="7302763"/>
                </a:lnTo>
                <a:lnTo>
                  <a:pt x="0" y="7302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-8338150">
            <a:off x="-1662379" y="-2220739"/>
            <a:ext cx="11465423" cy="15232339"/>
          </a:xfrm>
          <a:custGeom>
            <a:avLst/>
            <a:gdLst/>
            <a:ahLst/>
            <a:cxnLst/>
            <a:rect l="l" t="t" r="r" b="b"/>
            <a:pathLst>
              <a:path w="11465423" h="15232339">
                <a:moveTo>
                  <a:pt x="0" y="0"/>
                </a:moveTo>
                <a:lnTo>
                  <a:pt x="11465422" y="0"/>
                </a:lnTo>
                <a:lnTo>
                  <a:pt x="11465422" y="15232340"/>
                </a:lnTo>
                <a:lnTo>
                  <a:pt x="0" y="15232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67" t="-6870" r="-25692" b="-2466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18227">
            <a:off x="1833509" y="5106414"/>
            <a:ext cx="4473646" cy="3822934"/>
          </a:xfrm>
          <a:custGeom>
            <a:avLst/>
            <a:gdLst/>
            <a:ahLst/>
            <a:cxnLst/>
            <a:rect l="l" t="t" r="r" b="b"/>
            <a:pathLst>
              <a:path w="4473646" h="3822934">
                <a:moveTo>
                  <a:pt x="0" y="0"/>
                </a:moveTo>
                <a:lnTo>
                  <a:pt x="4473646" y="0"/>
                </a:lnTo>
                <a:lnTo>
                  <a:pt x="4473646" y="3822933"/>
                </a:lnTo>
                <a:lnTo>
                  <a:pt x="0" y="3822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7622050" y="1832216"/>
            <a:ext cx="8333539" cy="7947326"/>
            <a:chOff x="0" y="0"/>
            <a:chExt cx="11111386" cy="105964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11386" cy="10596435"/>
            </a:xfrm>
            <a:custGeom>
              <a:avLst/>
              <a:gdLst/>
              <a:ahLst/>
              <a:cxnLst/>
              <a:rect l="l" t="t" r="r" b="b"/>
              <a:pathLst>
                <a:path w="11111386" h="10596435">
                  <a:moveTo>
                    <a:pt x="0" y="0"/>
                  </a:moveTo>
                  <a:lnTo>
                    <a:pt x="11111386" y="0"/>
                  </a:lnTo>
                  <a:lnTo>
                    <a:pt x="11111386" y="10596435"/>
                  </a:lnTo>
                  <a:lnTo>
                    <a:pt x="0" y="10596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13918505" y="-1327899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6"/>
                </a:lnTo>
                <a:lnTo>
                  <a:pt x="0" y="4369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-631590" y="571933"/>
            <a:ext cx="11884425" cy="14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PROGRAMA IEC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7824" y="1994141"/>
            <a:ext cx="6571616" cy="81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5"/>
              </a:lnSpc>
            </a:pPr>
            <a:r>
              <a:rPr lang="en-US" sz="6418" spc="-532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JULIO 2024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0154" y="352935"/>
            <a:ext cx="1459999" cy="1109599"/>
          </a:xfrm>
          <a:custGeom>
            <a:avLst/>
            <a:gdLst/>
            <a:ahLst/>
            <a:cxnLst/>
            <a:rect l="l" t="t" r="r" b="b"/>
            <a:pathLst>
              <a:path w="1459999" h="1109599">
                <a:moveTo>
                  <a:pt x="0" y="0"/>
                </a:moveTo>
                <a:lnTo>
                  <a:pt x="1459999" y="0"/>
                </a:lnTo>
                <a:lnTo>
                  <a:pt x="1459999" y="1109599"/>
                </a:lnTo>
                <a:lnTo>
                  <a:pt x="0" y="110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7869287" y="8521183"/>
            <a:ext cx="2606535" cy="2606535"/>
          </a:xfrm>
          <a:custGeom>
            <a:avLst/>
            <a:gdLst/>
            <a:ahLst/>
            <a:cxnLst/>
            <a:rect l="l" t="t" r="r" b="b"/>
            <a:pathLst>
              <a:path w="2606535" h="2606535">
                <a:moveTo>
                  <a:pt x="0" y="0"/>
                </a:moveTo>
                <a:lnTo>
                  <a:pt x="2606534" y="0"/>
                </a:lnTo>
                <a:lnTo>
                  <a:pt x="2606534" y="2606535"/>
                </a:lnTo>
                <a:lnTo>
                  <a:pt x="0" y="26065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425084" y="1944948"/>
            <a:ext cx="17437831" cy="6746780"/>
          </a:xfrm>
          <a:custGeom>
            <a:avLst/>
            <a:gdLst/>
            <a:ahLst/>
            <a:cxnLst/>
            <a:rect l="l" t="t" r="r" b="b"/>
            <a:pathLst>
              <a:path w="17437831" h="6746780">
                <a:moveTo>
                  <a:pt x="0" y="0"/>
                </a:moveTo>
                <a:lnTo>
                  <a:pt x="17437832" y="0"/>
                </a:lnTo>
                <a:lnTo>
                  <a:pt x="17437832" y="6746780"/>
                </a:lnTo>
                <a:lnTo>
                  <a:pt x="0" y="67467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4032770" y="505335"/>
            <a:ext cx="7673033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CONSULTA EXTERNA- SIAU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09255" y="167876"/>
            <a:ext cx="4078745" cy="144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6"/>
              </a:lnSpc>
            </a:pPr>
            <a:r>
              <a:rPr lang="en-US" sz="1662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•EN LLAMADA DE SEGUIMIENTO</a:t>
            </a:r>
          </a:p>
          <a:p>
            <a:pPr algn="l">
              <a:lnSpc>
                <a:spcPts val="2326"/>
              </a:lnSpc>
            </a:pPr>
            <a:r>
              <a:rPr lang="en-US" sz="1662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•VÍA WHATSAPP </a:t>
            </a:r>
          </a:p>
          <a:p>
            <a:pPr algn="l">
              <a:lnSpc>
                <a:spcPts val="2326"/>
              </a:lnSpc>
            </a:pPr>
            <a:r>
              <a:rPr lang="en-US" sz="1662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•TIRILLAS DE CONSULTA</a:t>
            </a:r>
          </a:p>
          <a:p>
            <a:pPr algn="l">
              <a:lnSpc>
                <a:spcPts val="2326"/>
              </a:lnSpc>
            </a:pPr>
            <a:r>
              <a:rPr lang="en-US" sz="1662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•VIDEOS INSTITUCIONALES </a:t>
            </a:r>
          </a:p>
          <a:p>
            <a:pPr algn="ctr">
              <a:lnSpc>
                <a:spcPts val="2326"/>
              </a:lnSpc>
            </a:pPr>
            <a:endParaRPr lang="en-US" sz="1662">
              <a:solidFill>
                <a:srgbClr val="FFFFFF"/>
              </a:solidFill>
              <a:latin typeface="Trocchi"/>
              <a:ea typeface="Trocchi"/>
              <a:cs typeface="Trocchi"/>
              <a:sym typeface="Trocch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18848" y="-1161540"/>
            <a:ext cx="4169152" cy="4169152"/>
          </a:xfrm>
          <a:custGeom>
            <a:avLst/>
            <a:gdLst/>
            <a:ahLst/>
            <a:cxnLst/>
            <a:rect l="l" t="t" r="r" b="b"/>
            <a:pathLst>
              <a:path w="4169152" h="4169152">
                <a:moveTo>
                  <a:pt x="0" y="0"/>
                </a:moveTo>
                <a:lnTo>
                  <a:pt x="4169152" y="0"/>
                </a:lnTo>
                <a:lnTo>
                  <a:pt x="4169152" y="4169153"/>
                </a:lnTo>
                <a:lnTo>
                  <a:pt x="0" y="4169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297416" y="1904686"/>
            <a:ext cx="5693167" cy="6613809"/>
            <a:chOff x="0" y="0"/>
            <a:chExt cx="546608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5100" b="-510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Freeform 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333467" y="1904686"/>
            <a:ext cx="5693167" cy="6613809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7071" b="-7071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61053" y="1768505"/>
            <a:ext cx="5810392" cy="6749991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5702" b="-5702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Freeform 18"/>
          <p:cNvSpPr/>
          <p:nvPr/>
        </p:nvSpPr>
        <p:spPr>
          <a:xfrm rot="-5188424">
            <a:off x="-234791" y="-82837"/>
            <a:ext cx="2721995" cy="2846531"/>
          </a:xfrm>
          <a:custGeom>
            <a:avLst/>
            <a:gdLst/>
            <a:ahLst/>
            <a:cxnLst/>
            <a:rect l="l" t="t" r="r" b="b"/>
            <a:pathLst>
              <a:path w="2721995" h="2846531">
                <a:moveTo>
                  <a:pt x="0" y="0"/>
                </a:moveTo>
                <a:lnTo>
                  <a:pt x="2721995" y="0"/>
                </a:lnTo>
                <a:lnTo>
                  <a:pt x="2721995" y="2846531"/>
                </a:lnTo>
                <a:lnTo>
                  <a:pt x="0" y="2846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0" y="8249057"/>
            <a:ext cx="2811736" cy="2037943"/>
          </a:xfrm>
          <a:custGeom>
            <a:avLst/>
            <a:gdLst/>
            <a:ahLst/>
            <a:cxnLst/>
            <a:rect l="l" t="t" r="r" b="b"/>
            <a:pathLst>
              <a:path w="2811736" h="2037943">
                <a:moveTo>
                  <a:pt x="0" y="0"/>
                </a:moveTo>
                <a:lnTo>
                  <a:pt x="2811736" y="0"/>
                </a:lnTo>
                <a:lnTo>
                  <a:pt x="2811736" y="2037943"/>
                </a:lnTo>
                <a:lnTo>
                  <a:pt x="0" y="20379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3827321" y="8615141"/>
            <a:ext cx="4316098" cy="1671859"/>
          </a:xfrm>
          <a:custGeom>
            <a:avLst/>
            <a:gdLst/>
            <a:ahLst/>
            <a:cxnLst/>
            <a:rect l="l" t="t" r="r" b="b"/>
            <a:pathLst>
              <a:path w="4316098" h="1671859">
                <a:moveTo>
                  <a:pt x="0" y="0"/>
                </a:moveTo>
                <a:lnTo>
                  <a:pt x="4316099" y="0"/>
                </a:lnTo>
                <a:lnTo>
                  <a:pt x="4316099" y="1671859"/>
                </a:lnTo>
                <a:lnTo>
                  <a:pt x="0" y="1671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7775111" y="9451071"/>
            <a:ext cx="2737777" cy="622844"/>
          </a:xfrm>
          <a:custGeom>
            <a:avLst/>
            <a:gdLst/>
            <a:ahLst/>
            <a:cxnLst/>
            <a:rect l="l" t="t" r="r" b="b"/>
            <a:pathLst>
              <a:path w="2737777" h="622844">
                <a:moveTo>
                  <a:pt x="0" y="0"/>
                </a:moveTo>
                <a:lnTo>
                  <a:pt x="2737778" y="0"/>
                </a:lnTo>
                <a:lnTo>
                  <a:pt x="2737778" y="622844"/>
                </a:lnTo>
                <a:lnTo>
                  <a:pt x="0" y="622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3817699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5486400" y="5029747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5486400" y="6244895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5486400" y="7460042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5486400" y="8675190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-1016959">
            <a:off x="4662839" y="3205919"/>
            <a:ext cx="1958312" cy="1634301"/>
          </a:xfrm>
          <a:custGeom>
            <a:avLst/>
            <a:gdLst/>
            <a:ahLst/>
            <a:cxnLst/>
            <a:rect l="l" t="t" r="r" b="b"/>
            <a:pathLst>
              <a:path w="1958312" h="1634301">
                <a:moveTo>
                  <a:pt x="0" y="0"/>
                </a:moveTo>
                <a:lnTo>
                  <a:pt x="1958312" y="0"/>
                </a:lnTo>
                <a:lnTo>
                  <a:pt x="1958312" y="1634301"/>
                </a:lnTo>
                <a:lnTo>
                  <a:pt x="0" y="1634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5027579" y="5980074"/>
            <a:ext cx="1789261" cy="1343572"/>
          </a:xfrm>
          <a:custGeom>
            <a:avLst/>
            <a:gdLst/>
            <a:ahLst/>
            <a:cxnLst/>
            <a:rect l="l" t="t" r="r" b="b"/>
            <a:pathLst>
              <a:path w="1789261" h="1343572">
                <a:moveTo>
                  <a:pt x="0" y="0"/>
                </a:moveTo>
                <a:lnTo>
                  <a:pt x="1789261" y="0"/>
                </a:lnTo>
                <a:lnTo>
                  <a:pt x="1789261" y="1343572"/>
                </a:lnTo>
                <a:lnTo>
                  <a:pt x="0" y="1343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1703007" y="4434472"/>
            <a:ext cx="1636054" cy="2004074"/>
          </a:xfrm>
          <a:custGeom>
            <a:avLst/>
            <a:gdLst/>
            <a:ahLst/>
            <a:cxnLst/>
            <a:rect l="l" t="t" r="r" b="b"/>
            <a:pathLst>
              <a:path w="1636054" h="2004074">
                <a:moveTo>
                  <a:pt x="0" y="0"/>
                </a:moveTo>
                <a:lnTo>
                  <a:pt x="1636054" y="0"/>
                </a:lnTo>
                <a:lnTo>
                  <a:pt x="1636054" y="2004075"/>
                </a:lnTo>
                <a:lnTo>
                  <a:pt x="0" y="2004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 rot="2016982">
            <a:off x="11716831" y="6946999"/>
            <a:ext cx="1529661" cy="1873749"/>
          </a:xfrm>
          <a:custGeom>
            <a:avLst/>
            <a:gdLst/>
            <a:ahLst/>
            <a:cxnLst/>
            <a:rect l="l" t="t" r="r" b="b"/>
            <a:pathLst>
              <a:path w="1529661" h="1873749">
                <a:moveTo>
                  <a:pt x="0" y="0"/>
                </a:moveTo>
                <a:lnTo>
                  <a:pt x="1529661" y="0"/>
                </a:lnTo>
                <a:lnTo>
                  <a:pt x="1529661" y="1873749"/>
                </a:lnTo>
                <a:lnTo>
                  <a:pt x="0" y="1873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 rot="-1836569">
            <a:off x="5082062" y="7893208"/>
            <a:ext cx="1680295" cy="1974706"/>
          </a:xfrm>
          <a:custGeom>
            <a:avLst/>
            <a:gdLst/>
            <a:ahLst/>
            <a:cxnLst/>
            <a:rect l="l" t="t" r="r" b="b"/>
            <a:pathLst>
              <a:path w="1680295" h="1974706">
                <a:moveTo>
                  <a:pt x="0" y="0"/>
                </a:moveTo>
                <a:lnTo>
                  <a:pt x="1680295" y="0"/>
                </a:lnTo>
                <a:lnTo>
                  <a:pt x="1680295" y="1974706"/>
                </a:lnTo>
                <a:lnTo>
                  <a:pt x="0" y="1974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TextBox 12"/>
          <p:cNvSpPr txBox="1"/>
          <p:nvPr/>
        </p:nvSpPr>
        <p:spPr>
          <a:xfrm>
            <a:off x="1848950" y="1774928"/>
            <a:ext cx="14864881" cy="145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11608" spc="-963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 CONTENIDO</a:t>
            </a:r>
          </a:p>
        </p:txBody>
      </p:sp>
      <p:sp>
        <p:nvSpPr>
          <p:cNvPr id="13" name="Freeform 13"/>
          <p:cNvSpPr/>
          <p:nvPr/>
        </p:nvSpPr>
        <p:spPr>
          <a:xfrm rot="4478055">
            <a:off x="-4079322" y="-4771604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6" y="0"/>
                </a:lnTo>
                <a:lnTo>
                  <a:pt x="7904236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 rot="-7570525">
            <a:off x="15006512" y="5329913"/>
            <a:ext cx="5971148" cy="7856774"/>
          </a:xfrm>
          <a:custGeom>
            <a:avLst/>
            <a:gdLst/>
            <a:ahLst/>
            <a:cxnLst/>
            <a:rect l="l" t="t" r="r" b="b"/>
            <a:pathLst>
              <a:path w="5971148" h="7856774">
                <a:moveTo>
                  <a:pt x="0" y="0"/>
                </a:moveTo>
                <a:lnTo>
                  <a:pt x="5971148" y="0"/>
                </a:lnTo>
                <a:lnTo>
                  <a:pt x="5971148" y="7856774"/>
                </a:lnTo>
                <a:lnTo>
                  <a:pt x="0" y="78567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13339061" y="-1427663"/>
            <a:ext cx="5245361" cy="5245361"/>
          </a:xfrm>
          <a:custGeom>
            <a:avLst/>
            <a:gdLst/>
            <a:ahLst/>
            <a:cxnLst/>
            <a:rect l="l" t="t" r="r" b="b"/>
            <a:pathLst>
              <a:path w="5245361" h="5245361">
                <a:moveTo>
                  <a:pt x="0" y="0"/>
                </a:moveTo>
                <a:lnTo>
                  <a:pt x="5245361" y="0"/>
                </a:lnTo>
                <a:lnTo>
                  <a:pt x="5245361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TextBox 16"/>
          <p:cNvSpPr txBox="1"/>
          <p:nvPr/>
        </p:nvSpPr>
        <p:spPr>
          <a:xfrm>
            <a:off x="7148033" y="3970626"/>
            <a:ext cx="4799274" cy="66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 dirty="0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ENCUESTAS                       125 NEIVA - 40 PITALITO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0921" y="6495697"/>
            <a:ext cx="3478005" cy="35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CONCLUSIONES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69565" y="5292253"/>
            <a:ext cx="4748870" cy="35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GRÁFICOS/ ENCUESTAS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98043" y="7717217"/>
            <a:ext cx="3478005" cy="35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PROGRAMA IEC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50863" y="8901539"/>
            <a:ext cx="5470171" cy="35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730" spc="15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64099" y="253663"/>
            <a:ext cx="1245250" cy="946390"/>
          </a:xfrm>
          <a:custGeom>
            <a:avLst/>
            <a:gdLst/>
            <a:ahLst/>
            <a:cxnLst/>
            <a:rect l="l" t="t" r="r" b="b"/>
            <a:pathLst>
              <a:path w="1245250" h="946390">
                <a:moveTo>
                  <a:pt x="0" y="0"/>
                </a:moveTo>
                <a:lnTo>
                  <a:pt x="1245250" y="0"/>
                </a:lnTo>
                <a:lnTo>
                  <a:pt x="1245250" y="946390"/>
                </a:lnTo>
                <a:lnTo>
                  <a:pt x="0" y="94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7935045" y="8383572"/>
            <a:ext cx="2511456" cy="2511456"/>
          </a:xfrm>
          <a:custGeom>
            <a:avLst/>
            <a:gdLst/>
            <a:ahLst/>
            <a:cxnLst/>
            <a:rect l="l" t="t" r="r" b="b"/>
            <a:pathLst>
              <a:path w="2511456" h="2511456">
                <a:moveTo>
                  <a:pt x="0" y="0"/>
                </a:moveTo>
                <a:lnTo>
                  <a:pt x="2511456" y="0"/>
                </a:lnTo>
                <a:lnTo>
                  <a:pt x="2511456" y="2511456"/>
                </a:lnTo>
                <a:lnTo>
                  <a:pt x="0" y="2511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4613332" y="0"/>
            <a:ext cx="1993362" cy="2084561"/>
          </a:xfrm>
          <a:custGeom>
            <a:avLst/>
            <a:gdLst/>
            <a:ahLst/>
            <a:cxnLst/>
            <a:rect l="l" t="t" r="r" b="b"/>
            <a:pathLst>
              <a:path w="1993362" h="2084561">
                <a:moveTo>
                  <a:pt x="0" y="0"/>
                </a:moveTo>
                <a:lnTo>
                  <a:pt x="1993362" y="0"/>
                </a:lnTo>
                <a:lnTo>
                  <a:pt x="1993362" y="2084561"/>
                </a:lnTo>
                <a:lnTo>
                  <a:pt x="0" y="2084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6979180">
            <a:off x="2522283" y="987426"/>
            <a:ext cx="683634" cy="1249165"/>
          </a:xfrm>
          <a:custGeom>
            <a:avLst/>
            <a:gdLst/>
            <a:ahLst/>
            <a:cxnLst/>
            <a:rect l="l" t="t" r="r" b="b"/>
            <a:pathLst>
              <a:path w="683634" h="1249165">
                <a:moveTo>
                  <a:pt x="0" y="0"/>
                </a:moveTo>
                <a:lnTo>
                  <a:pt x="683633" y="0"/>
                </a:lnTo>
                <a:lnTo>
                  <a:pt x="683633" y="1249165"/>
                </a:lnTo>
                <a:lnTo>
                  <a:pt x="0" y="1249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225893" y="2386990"/>
            <a:ext cx="17711670" cy="4856326"/>
          </a:xfrm>
          <a:custGeom>
            <a:avLst/>
            <a:gdLst/>
            <a:ahLst/>
            <a:cxnLst/>
            <a:rect l="l" t="t" r="r" b="b"/>
            <a:pathLst>
              <a:path w="17711670" h="4856326">
                <a:moveTo>
                  <a:pt x="0" y="0"/>
                </a:moveTo>
                <a:lnTo>
                  <a:pt x="17711671" y="0"/>
                </a:lnTo>
                <a:lnTo>
                  <a:pt x="17711671" y="4856326"/>
                </a:lnTo>
                <a:lnTo>
                  <a:pt x="0" y="48563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848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4475399" y="605905"/>
            <a:ext cx="6919292" cy="64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1"/>
              </a:lnSpc>
            </a:pPr>
            <a:r>
              <a:rPr lang="en-US" sz="5088" spc="-422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SERVICIO FARMACÉUTICO.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893" y="847710"/>
            <a:ext cx="1926817" cy="35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1"/>
              </a:lnSpc>
            </a:pPr>
            <a:r>
              <a:rPr lang="en-US" sz="2816" spc="-233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SEDE 1 NEIVA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9962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3780" r="-1378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84571" y="1821672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3999" r="-1400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289179" y="1821672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3007" b="-13007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978744" y="8554520"/>
            <a:ext cx="1580888" cy="1732480"/>
          </a:xfrm>
          <a:custGeom>
            <a:avLst/>
            <a:gdLst/>
            <a:ahLst/>
            <a:cxnLst/>
            <a:rect l="l" t="t" r="r" b="b"/>
            <a:pathLst>
              <a:path w="1580888" h="1732480">
                <a:moveTo>
                  <a:pt x="0" y="0"/>
                </a:moveTo>
                <a:lnTo>
                  <a:pt x="1580888" y="0"/>
                </a:lnTo>
                <a:lnTo>
                  <a:pt x="1580888" y="1732480"/>
                </a:lnTo>
                <a:lnTo>
                  <a:pt x="0" y="1732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 rot="1772317">
            <a:off x="6245900" y="5506007"/>
            <a:ext cx="5834300" cy="3755831"/>
          </a:xfrm>
          <a:custGeom>
            <a:avLst/>
            <a:gdLst/>
            <a:ahLst/>
            <a:cxnLst/>
            <a:rect l="l" t="t" r="r" b="b"/>
            <a:pathLst>
              <a:path w="5834300" h="3755831">
                <a:moveTo>
                  <a:pt x="0" y="0"/>
                </a:moveTo>
                <a:lnTo>
                  <a:pt x="5834300" y="0"/>
                </a:lnTo>
                <a:lnTo>
                  <a:pt x="5834300" y="3755831"/>
                </a:lnTo>
                <a:lnTo>
                  <a:pt x="0" y="375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5311" y="747933"/>
            <a:ext cx="1937103" cy="1472198"/>
          </a:xfrm>
          <a:custGeom>
            <a:avLst/>
            <a:gdLst/>
            <a:ahLst/>
            <a:cxnLst/>
            <a:rect l="l" t="t" r="r" b="b"/>
            <a:pathLst>
              <a:path w="1937103" h="1472198">
                <a:moveTo>
                  <a:pt x="0" y="0"/>
                </a:moveTo>
                <a:lnTo>
                  <a:pt x="1937103" y="0"/>
                </a:lnTo>
                <a:lnTo>
                  <a:pt x="1937103" y="1472198"/>
                </a:lnTo>
                <a:lnTo>
                  <a:pt x="0" y="1472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6700876" y="7073552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6"/>
                </a:lnTo>
                <a:lnTo>
                  <a:pt x="0" y="4369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330579" y="3105531"/>
            <a:ext cx="17626843" cy="3487011"/>
          </a:xfrm>
          <a:custGeom>
            <a:avLst/>
            <a:gdLst/>
            <a:ahLst/>
            <a:cxnLst/>
            <a:rect l="l" t="t" r="r" b="b"/>
            <a:pathLst>
              <a:path w="17626843" h="3487011">
                <a:moveTo>
                  <a:pt x="0" y="0"/>
                </a:moveTo>
                <a:lnTo>
                  <a:pt x="17626842" y="0"/>
                </a:lnTo>
                <a:lnTo>
                  <a:pt x="17626842" y="3487011"/>
                </a:lnTo>
                <a:lnTo>
                  <a:pt x="0" y="3487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902505" y="928908"/>
            <a:ext cx="4841469" cy="87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4"/>
              </a:lnSpc>
            </a:pPr>
            <a:r>
              <a:rPr lang="en-US" sz="6917" spc="-574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PSIOCOLOGIA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2528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3090" r="-1309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84571" y="1821672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040" b="-1904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287066" y="17737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370" r="-1437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 rot="1772317">
            <a:off x="6226850" y="5506007"/>
            <a:ext cx="5834300" cy="3755831"/>
          </a:xfrm>
          <a:custGeom>
            <a:avLst/>
            <a:gdLst/>
            <a:ahLst/>
            <a:cxnLst/>
            <a:rect l="l" t="t" r="r" b="b"/>
            <a:pathLst>
              <a:path w="5834300" h="3755831">
                <a:moveTo>
                  <a:pt x="0" y="0"/>
                </a:moveTo>
                <a:lnTo>
                  <a:pt x="5834300" y="0"/>
                </a:lnTo>
                <a:lnTo>
                  <a:pt x="5834300" y="3755831"/>
                </a:lnTo>
                <a:lnTo>
                  <a:pt x="0" y="3755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2737169" y="7383923"/>
            <a:ext cx="3234218" cy="3222457"/>
          </a:xfrm>
          <a:custGeom>
            <a:avLst/>
            <a:gdLst/>
            <a:ahLst/>
            <a:cxnLst/>
            <a:rect l="l" t="t" r="r" b="b"/>
            <a:pathLst>
              <a:path w="3234218" h="3222457">
                <a:moveTo>
                  <a:pt x="0" y="0"/>
                </a:moveTo>
                <a:lnTo>
                  <a:pt x="3234218" y="0"/>
                </a:lnTo>
                <a:lnTo>
                  <a:pt x="3234218" y="3222457"/>
                </a:lnTo>
                <a:lnTo>
                  <a:pt x="0" y="32224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6105418" y="9163050"/>
            <a:ext cx="7186163" cy="7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4649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ACTIVIDADES</a:t>
            </a:r>
          </a:p>
        </p:txBody>
      </p:sp>
      <p:sp>
        <p:nvSpPr>
          <p:cNvPr id="23" name="Freeform 23"/>
          <p:cNvSpPr/>
          <p:nvPr/>
        </p:nvSpPr>
        <p:spPr>
          <a:xfrm>
            <a:off x="12141204" y="7383923"/>
            <a:ext cx="3234218" cy="3222457"/>
          </a:xfrm>
          <a:custGeom>
            <a:avLst/>
            <a:gdLst/>
            <a:ahLst/>
            <a:cxnLst/>
            <a:rect l="l" t="t" r="r" b="b"/>
            <a:pathLst>
              <a:path w="3234218" h="3222457">
                <a:moveTo>
                  <a:pt x="0" y="0"/>
                </a:moveTo>
                <a:lnTo>
                  <a:pt x="3234218" y="0"/>
                </a:lnTo>
                <a:lnTo>
                  <a:pt x="3234218" y="3222457"/>
                </a:lnTo>
                <a:lnTo>
                  <a:pt x="0" y="32224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4" name="TextBox 24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2528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862" b="-19862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97631" y="1773765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324" b="-36604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73973" y="17737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934" b="-19934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978744" y="8554520"/>
            <a:ext cx="1580888" cy="1732480"/>
          </a:xfrm>
          <a:custGeom>
            <a:avLst/>
            <a:gdLst/>
            <a:ahLst/>
            <a:cxnLst/>
            <a:rect l="l" t="t" r="r" b="b"/>
            <a:pathLst>
              <a:path w="1580888" h="1732480">
                <a:moveTo>
                  <a:pt x="0" y="0"/>
                </a:moveTo>
                <a:lnTo>
                  <a:pt x="1580888" y="0"/>
                </a:lnTo>
                <a:lnTo>
                  <a:pt x="1580888" y="1732480"/>
                </a:lnTo>
                <a:lnTo>
                  <a:pt x="0" y="1732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TextBox 21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04632" y="7020087"/>
            <a:ext cx="9523915" cy="65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2"/>
              </a:lnSpc>
            </a:pPr>
            <a:r>
              <a:rPr lang="en-US" sz="3815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CONMEMORACIÓN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74943" y="7630910"/>
            <a:ext cx="5817888" cy="83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>
                <a:solidFill>
                  <a:srgbClr val="000001"/>
                </a:solidFill>
                <a:latin typeface="Intro Rust Base Shade"/>
                <a:ea typeface="Intro Rust Base Shade"/>
                <a:cs typeface="Intro Rust Base Shade"/>
                <a:sym typeface="Intro Rust Base Shade"/>
              </a:rPr>
              <a:t>SARCOMA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2528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21117" b="-21117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97631" y="1773765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098" b="-19098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73973" y="17737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6539" b="-16539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978744" y="8554520"/>
            <a:ext cx="1580888" cy="1732480"/>
          </a:xfrm>
          <a:custGeom>
            <a:avLst/>
            <a:gdLst/>
            <a:ahLst/>
            <a:cxnLst/>
            <a:rect l="l" t="t" r="r" b="b"/>
            <a:pathLst>
              <a:path w="1580888" h="1732480">
                <a:moveTo>
                  <a:pt x="0" y="0"/>
                </a:moveTo>
                <a:lnTo>
                  <a:pt x="1580888" y="0"/>
                </a:lnTo>
                <a:lnTo>
                  <a:pt x="1580888" y="1732480"/>
                </a:lnTo>
                <a:lnTo>
                  <a:pt x="0" y="1732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TextBox 21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1431" y="7020087"/>
            <a:ext cx="9523915" cy="65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2"/>
              </a:lnSpc>
            </a:pPr>
            <a:r>
              <a:rPr lang="en-US" sz="3815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CONMEMORACIÓN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73973" y="7712475"/>
            <a:ext cx="5662021" cy="59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4383">
                <a:solidFill>
                  <a:srgbClr val="000001"/>
                </a:solidFill>
                <a:latin typeface="Intro Rust Base Shade"/>
                <a:ea typeface="Intro Rust Base Shade"/>
                <a:cs typeface="Intro Rust Base Shade"/>
                <a:sym typeface="Intro Rust Base Shade"/>
              </a:rPr>
              <a:t>CABEZA Y CUELLO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2528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581" b="-19581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84571" y="1821672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24627" b="-14261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296591" y="17737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7212" r="-3115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978744" y="8554520"/>
            <a:ext cx="1580888" cy="1732480"/>
          </a:xfrm>
          <a:custGeom>
            <a:avLst/>
            <a:gdLst/>
            <a:ahLst/>
            <a:cxnLst/>
            <a:rect l="l" t="t" r="r" b="b"/>
            <a:pathLst>
              <a:path w="1580888" h="1732480">
                <a:moveTo>
                  <a:pt x="0" y="0"/>
                </a:moveTo>
                <a:lnTo>
                  <a:pt x="1580888" y="0"/>
                </a:lnTo>
                <a:lnTo>
                  <a:pt x="1580888" y="1732480"/>
                </a:lnTo>
                <a:lnTo>
                  <a:pt x="0" y="1732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 rot="1772317">
            <a:off x="6226850" y="5506007"/>
            <a:ext cx="5834300" cy="3755831"/>
          </a:xfrm>
          <a:custGeom>
            <a:avLst/>
            <a:gdLst/>
            <a:ahLst/>
            <a:cxnLst/>
            <a:rect l="l" t="t" r="r" b="b"/>
            <a:pathLst>
              <a:path w="5834300" h="3755831">
                <a:moveTo>
                  <a:pt x="0" y="0"/>
                </a:moveTo>
                <a:lnTo>
                  <a:pt x="5834300" y="0"/>
                </a:lnTo>
                <a:lnTo>
                  <a:pt x="5834300" y="3755831"/>
                </a:lnTo>
                <a:lnTo>
                  <a:pt x="0" y="375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44480" y="9059294"/>
            <a:ext cx="9277404" cy="67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3"/>
              </a:lnSpc>
            </a:pPr>
            <a:r>
              <a:rPr lang="en-US" sz="3930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SEMANA DE SEGURIDAD DEL PACIENTE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2528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940" b="-1994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84571" y="1821672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224" b="-19224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296591" y="17737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8946" b="-18946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978744" y="8554520"/>
            <a:ext cx="1580888" cy="1732480"/>
          </a:xfrm>
          <a:custGeom>
            <a:avLst/>
            <a:gdLst/>
            <a:ahLst/>
            <a:cxnLst/>
            <a:rect l="l" t="t" r="r" b="b"/>
            <a:pathLst>
              <a:path w="1580888" h="1732480">
                <a:moveTo>
                  <a:pt x="0" y="0"/>
                </a:moveTo>
                <a:lnTo>
                  <a:pt x="1580888" y="0"/>
                </a:lnTo>
                <a:lnTo>
                  <a:pt x="1580888" y="1732480"/>
                </a:lnTo>
                <a:lnTo>
                  <a:pt x="0" y="1732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 rot="1772317">
            <a:off x="6226850" y="5506007"/>
            <a:ext cx="5834300" cy="3755831"/>
          </a:xfrm>
          <a:custGeom>
            <a:avLst/>
            <a:gdLst/>
            <a:ahLst/>
            <a:cxnLst/>
            <a:rect l="l" t="t" r="r" b="b"/>
            <a:pathLst>
              <a:path w="5834300" h="3755831">
                <a:moveTo>
                  <a:pt x="0" y="0"/>
                </a:moveTo>
                <a:lnTo>
                  <a:pt x="5834300" y="0"/>
                </a:lnTo>
                <a:lnTo>
                  <a:pt x="5834300" y="3755831"/>
                </a:lnTo>
                <a:lnTo>
                  <a:pt x="0" y="375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44480" y="9059294"/>
            <a:ext cx="9277404" cy="67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3"/>
              </a:lnSpc>
            </a:pPr>
            <a:r>
              <a:rPr lang="en-US" sz="3930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SEMANA DE SEGURIDAD DEL PACIENTE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2528" y="1821672"/>
            <a:ext cx="5718858" cy="6643655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20243" b="-62569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284571" y="1821672"/>
            <a:ext cx="5718858" cy="6643655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20815" b="-20815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296591" y="17737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8694" b="-35472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5570156">
            <a:off x="14830088" y="8398538"/>
            <a:ext cx="3878199" cy="4114800"/>
          </a:xfrm>
          <a:custGeom>
            <a:avLst/>
            <a:gdLst/>
            <a:ahLst/>
            <a:cxnLst/>
            <a:rect l="l" t="t" r="r" b="b"/>
            <a:pathLst>
              <a:path w="3878199" h="4114800">
                <a:moveTo>
                  <a:pt x="0" y="0"/>
                </a:moveTo>
                <a:lnTo>
                  <a:pt x="3878199" y="0"/>
                </a:lnTo>
                <a:lnTo>
                  <a:pt x="38781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978744" y="8554520"/>
            <a:ext cx="1580888" cy="1732480"/>
          </a:xfrm>
          <a:custGeom>
            <a:avLst/>
            <a:gdLst/>
            <a:ahLst/>
            <a:cxnLst/>
            <a:rect l="l" t="t" r="r" b="b"/>
            <a:pathLst>
              <a:path w="1580888" h="1732480">
                <a:moveTo>
                  <a:pt x="0" y="0"/>
                </a:moveTo>
                <a:lnTo>
                  <a:pt x="1580888" y="0"/>
                </a:lnTo>
                <a:lnTo>
                  <a:pt x="1580888" y="1732480"/>
                </a:lnTo>
                <a:lnTo>
                  <a:pt x="0" y="1732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 rot="1772317">
            <a:off x="6226850" y="5506007"/>
            <a:ext cx="5834300" cy="3755831"/>
          </a:xfrm>
          <a:custGeom>
            <a:avLst/>
            <a:gdLst/>
            <a:ahLst/>
            <a:cxnLst/>
            <a:rect l="l" t="t" r="r" b="b"/>
            <a:pathLst>
              <a:path w="5834300" h="3755831">
                <a:moveTo>
                  <a:pt x="0" y="0"/>
                </a:moveTo>
                <a:lnTo>
                  <a:pt x="5834300" y="0"/>
                </a:lnTo>
                <a:lnTo>
                  <a:pt x="5834300" y="3755831"/>
                </a:lnTo>
                <a:lnTo>
                  <a:pt x="0" y="3755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3282056" y="27511"/>
            <a:ext cx="5005944" cy="2002378"/>
          </a:xfrm>
          <a:custGeom>
            <a:avLst/>
            <a:gdLst/>
            <a:ahLst/>
            <a:cxnLst/>
            <a:rect l="l" t="t" r="r" b="b"/>
            <a:pathLst>
              <a:path w="5005944" h="2002378">
                <a:moveTo>
                  <a:pt x="0" y="0"/>
                </a:moveTo>
                <a:lnTo>
                  <a:pt x="5005944" y="0"/>
                </a:lnTo>
                <a:lnTo>
                  <a:pt x="5005944" y="2002378"/>
                </a:lnTo>
                <a:lnTo>
                  <a:pt x="0" y="20023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-529545" y="7383923"/>
            <a:ext cx="4199950" cy="4114800"/>
          </a:xfrm>
          <a:custGeom>
            <a:avLst/>
            <a:gdLst/>
            <a:ahLst/>
            <a:cxnLst/>
            <a:rect l="l" t="t" r="r" b="b"/>
            <a:pathLst>
              <a:path w="4199950" h="4114800">
                <a:moveTo>
                  <a:pt x="0" y="0"/>
                </a:moveTo>
                <a:lnTo>
                  <a:pt x="4199949" y="0"/>
                </a:lnTo>
                <a:lnTo>
                  <a:pt x="419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08111" y="8762991"/>
            <a:ext cx="9277404" cy="678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3"/>
              </a:lnSpc>
            </a:pPr>
            <a:r>
              <a:rPr lang="en-US" sz="3930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TOQUE DE CAMPANA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56326" y="301334"/>
            <a:ext cx="1696986" cy="1289710"/>
          </a:xfrm>
          <a:custGeom>
            <a:avLst/>
            <a:gdLst/>
            <a:ahLst/>
            <a:cxnLst/>
            <a:rect l="l" t="t" r="r" b="b"/>
            <a:pathLst>
              <a:path w="1696986" h="1289710">
                <a:moveTo>
                  <a:pt x="0" y="0"/>
                </a:moveTo>
                <a:lnTo>
                  <a:pt x="1696987" y="0"/>
                </a:lnTo>
                <a:lnTo>
                  <a:pt x="1696987" y="1289710"/>
                </a:lnTo>
                <a:lnTo>
                  <a:pt x="0" y="1289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6700876" y="7073552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6"/>
                </a:lnTo>
                <a:lnTo>
                  <a:pt x="0" y="4369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TextBox 6"/>
          <p:cNvSpPr txBox="1"/>
          <p:nvPr/>
        </p:nvSpPr>
        <p:spPr>
          <a:xfrm>
            <a:off x="6528499" y="491834"/>
            <a:ext cx="6221671" cy="93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4"/>
              </a:lnSpc>
            </a:pPr>
            <a:r>
              <a:rPr lang="en-US" sz="7396" spc="-613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QUIMIOTERAPIA</a:t>
            </a:r>
          </a:p>
        </p:txBody>
      </p:sp>
      <p:sp>
        <p:nvSpPr>
          <p:cNvPr id="7" name="Freeform 7"/>
          <p:cNvSpPr/>
          <p:nvPr/>
        </p:nvSpPr>
        <p:spPr>
          <a:xfrm>
            <a:off x="225893" y="2569018"/>
            <a:ext cx="17583633" cy="6156006"/>
          </a:xfrm>
          <a:custGeom>
            <a:avLst/>
            <a:gdLst/>
            <a:ahLst/>
            <a:cxnLst/>
            <a:rect l="l" t="t" r="r" b="b"/>
            <a:pathLst>
              <a:path w="17583633" h="6156006">
                <a:moveTo>
                  <a:pt x="0" y="0"/>
                </a:moveTo>
                <a:lnTo>
                  <a:pt x="17583633" y="0"/>
                </a:lnTo>
                <a:lnTo>
                  <a:pt x="17583633" y="6156006"/>
                </a:lnTo>
                <a:lnTo>
                  <a:pt x="0" y="615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99407" y="699818"/>
            <a:ext cx="10676408" cy="104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</a:pPr>
            <a:r>
              <a:rPr lang="en-US" sz="8337" spc="-691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GRÁFICOS/NEIVA</a:t>
            </a:r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4275815" y="7517970"/>
            <a:ext cx="3330535" cy="2579651"/>
          </a:xfrm>
          <a:custGeom>
            <a:avLst/>
            <a:gdLst/>
            <a:ahLst/>
            <a:cxnLst/>
            <a:rect l="l" t="t" r="r" b="b"/>
            <a:pathLst>
              <a:path w="3330535" h="2579651">
                <a:moveTo>
                  <a:pt x="0" y="0"/>
                </a:moveTo>
                <a:lnTo>
                  <a:pt x="3330534" y="0"/>
                </a:lnTo>
                <a:lnTo>
                  <a:pt x="3330534" y="2579651"/>
                </a:lnTo>
                <a:lnTo>
                  <a:pt x="0" y="257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-113997" y="-1593981"/>
            <a:ext cx="5245361" cy="5245361"/>
          </a:xfrm>
          <a:custGeom>
            <a:avLst/>
            <a:gdLst/>
            <a:ahLst/>
            <a:cxnLst/>
            <a:rect l="l" t="t" r="r" b="b"/>
            <a:pathLst>
              <a:path w="5245361" h="5245361">
                <a:moveTo>
                  <a:pt x="0" y="0"/>
                </a:moveTo>
                <a:lnTo>
                  <a:pt x="5245361" y="0"/>
                </a:lnTo>
                <a:lnTo>
                  <a:pt x="5245361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rot="8444030">
            <a:off x="-3759377" y="5762760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028700" y="7497799"/>
            <a:ext cx="2760739" cy="2509763"/>
          </a:xfrm>
          <a:custGeom>
            <a:avLst/>
            <a:gdLst/>
            <a:ahLst/>
            <a:cxnLst/>
            <a:rect l="l" t="t" r="r" b="b"/>
            <a:pathLst>
              <a:path w="2760739" h="2509763">
                <a:moveTo>
                  <a:pt x="0" y="0"/>
                </a:moveTo>
                <a:lnTo>
                  <a:pt x="2760739" y="0"/>
                </a:lnTo>
                <a:lnTo>
                  <a:pt x="2760739" y="2509763"/>
                </a:lnTo>
                <a:lnTo>
                  <a:pt x="0" y="2509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00258" y="2199850"/>
            <a:ext cx="5650705" cy="4682098"/>
          </a:xfrm>
          <a:custGeom>
            <a:avLst/>
            <a:gdLst/>
            <a:ahLst/>
            <a:cxnLst/>
            <a:rect l="l" t="t" r="r" b="b"/>
            <a:pathLst>
              <a:path w="5650705" h="4682098">
                <a:moveTo>
                  <a:pt x="0" y="0"/>
                </a:moveTo>
                <a:lnTo>
                  <a:pt x="5650704" y="0"/>
                </a:lnTo>
                <a:lnTo>
                  <a:pt x="5650704" y="4682099"/>
                </a:lnTo>
                <a:lnTo>
                  <a:pt x="0" y="4682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2852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1246733" y="2199850"/>
            <a:ext cx="6859693" cy="4793136"/>
          </a:xfrm>
          <a:custGeom>
            <a:avLst/>
            <a:gdLst/>
            <a:ahLst/>
            <a:cxnLst/>
            <a:rect l="l" t="t" r="r" b="b"/>
            <a:pathLst>
              <a:path w="6859693" h="4793136">
                <a:moveTo>
                  <a:pt x="0" y="0"/>
                </a:moveTo>
                <a:lnTo>
                  <a:pt x="6859692" y="0"/>
                </a:lnTo>
                <a:lnTo>
                  <a:pt x="6859692" y="4793136"/>
                </a:lnTo>
                <a:lnTo>
                  <a:pt x="0" y="4793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0684" r="-18068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3789439" y="6626594"/>
            <a:ext cx="9766490" cy="3660406"/>
          </a:xfrm>
          <a:custGeom>
            <a:avLst/>
            <a:gdLst/>
            <a:ahLst/>
            <a:cxnLst/>
            <a:rect l="l" t="t" r="r" b="b"/>
            <a:pathLst>
              <a:path w="9766490" h="3660406">
                <a:moveTo>
                  <a:pt x="0" y="0"/>
                </a:moveTo>
                <a:lnTo>
                  <a:pt x="9766490" y="0"/>
                </a:lnTo>
                <a:lnTo>
                  <a:pt x="9766490" y="3660406"/>
                </a:lnTo>
                <a:lnTo>
                  <a:pt x="0" y="3660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383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6212822" y="4330614"/>
            <a:ext cx="1046478" cy="705064"/>
          </a:xfrm>
          <a:custGeom>
            <a:avLst/>
            <a:gdLst/>
            <a:ahLst/>
            <a:cxnLst/>
            <a:rect l="l" t="t" r="r" b="b"/>
            <a:pathLst>
              <a:path w="1046478" h="705064">
                <a:moveTo>
                  <a:pt x="0" y="0"/>
                </a:moveTo>
                <a:lnTo>
                  <a:pt x="1046478" y="0"/>
                </a:lnTo>
                <a:lnTo>
                  <a:pt x="1046478" y="705064"/>
                </a:lnTo>
                <a:lnTo>
                  <a:pt x="0" y="705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2427220" y="6881949"/>
            <a:ext cx="900152" cy="1008316"/>
          </a:xfrm>
          <a:custGeom>
            <a:avLst/>
            <a:gdLst/>
            <a:ahLst/>
            <a:cxnLst/>
            <a:rect l="l" t="t" r="r" b="b"/>
            <a:pathLst>
              <a:path w="900152" h="1008316">
                <a:moveTo>
                  <a:pt x="0" y="0"/>
                </a:moveTo>
                <a:lnTo>
                  <a:pt x="900152" y="0"/>
                </a:lnTo>
                <a:lnTo>
                  <a:pt x="900152" y="1008316"/>
                </a:lnTo>
                <a:lnTo>
                  <a:pt x="0" y="1008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5893837" y="3718056"/>
            <a:ext cx="5205339" cy="87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996" lvl="1" indent="-266498" algn="l">
              <a:lnSpc>
                <a:spcPts val="2271"/>
              </a:lnSpc>
              <a:buFont typeface="Arial"/>
              <a:buChar char="•"/>
            </a:pPr>
            <a:r>
              <a:rPr lang="en-US" sz="2468" spc="138">
                <a:solidFill>
                  <a:srgbClr val="1A1E2D"/>
                </a:solidFill>
                <a:latin typeface="Genty Sans"/>
                <a:ea typeface="Genty Sans"/>
                <a:cs typeface="Genty Sans"/>
                <a:sym typeface="Genty Sans"/>
              </a:rPr>
              <a:t>DEBERES Y DERECHOS</a:t>
            </a:r>
          </a:p>
          <a:p>
            <a:pPr marL="532996" lvl="1" indent="-266498" algn="l">
              <a:lnSpc>
                <a:spcPts val="2271"/>
              </a:lnSpc>
              <a:buFont typeface="Arial"/>
              <a:buChar char="•"/>
            </a:pPr>
            <a:r>
              <a:rPr lang="en-US" sz="2468" spc="138">
                <a:solidFill>
                  <a:srgbClr val="1A1E2D"/>
                </a:solidFill>
                <a:latin typeface="Genty Sans"/>
                <a:ea typeface="Genty Sans"/>
                <a:cs typeface="Genty Sans"/>
                <a:sym typeface="Genty Sans"/>
              </a:rPr>
              <a:t>DONDE ACUDIR EN CASO DE URGENCIA.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742" y="6429105"/>
            <a:ext cx="3612923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125 encuestas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393063" y="1685724"/>
            <a:ext cx="5663712" cy="6579591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2529" r="-12529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61910" y="1685429"/>
            <a:ext cx="5663712" cy="6579591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8282" b="-18282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07093" y="16213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529" b="-19529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4829220">
            <a:off x="783662" y="-202921"/>
            <a:ext cx="1216359" cy="2211561"/>
          </a:xfrm>
          <a:custGeom>
            <a:avLst/>
            <a:gdLst/>
            <a:ahLst/>
            <a:cxnLst/>
            <a:rect l="l" t="t" r="r" b="b"/>
            <a:pathLst>
              <a:path w="1216359" h="2211561">
                <a:moveTo>
                  <a:pt x="0" y="0"/>
                </a:moveTo>
                <a:lnTo>
                  <a:pt x="1216359" y="0"/>
                </a:lnTo>
                <a:lnTo>
                  <a:pt x="1216359" y="2211561"/>
                </a:lnTo>
                <a:lnTo>
                  <a:pt x="0" y="2211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628858" y="-707334"/>
            <a:ext cx="3260885" cy="3220388"/>
          </a:xfrm>
          <a:custGeom>
            <a:avLst/>
            <a:gdLst/>
            <a:ahLst/>
            <a:cxnLst/>
            <a:rect l="l" t="t" r="r" b="b"/>
            <a:pathLst>
              <a:path w="3260885" h="3220388">
                <a:moveTo>
                  <a:pt x="0" y="0"/>
                </a:moveTo>
                <a:lnTo>
                  <a:pt x="3260884" y="0"/>
                </a:lnTo>
                <a:lnTo>
                  <a:pt x="3260884" y="3220387"/>
                </a:lnTo>
                <a:lnTo>
                  <a:pt x="0" y="3220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8032719" y="9400321"/>
            <a:ext cx="2737777" cy="622844"/>
          </a:xfrm>
          <a:custGeom>
            <a:avLst/>
            <a:gdLst/>
            <a:ahLst/>
            <a:cxnLst/>
            <a:rect l="l" t="t" r="r" b="b"/>
            <a:pathLst>
              <a:path w="2737777" h="622844">
                <a:moveTo>
                  <a:pt x="0" y="0"/>
                </a:moveTo>
                <a:lnTo>
                  <a:pt x="2737777" y="0"/>
                </a:lnTo>
                <a:lnTo>
                  <a:pt x="2737777" y="622844"/>
                </a:lnTo>
                <a:lnTo>
                  <a:pt x="0" y="622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2025622" y="8741270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-1416946" y="8439518"/>
            <a:ext cx="4891293" cy="4114800"/>
          </a:xfrm>
          <a:custGeom>
            <a:avLst/>
            <a:gdLst/>
            <a:ahLst/>
            <a:cxnLst/>
            <a:rect l="l" t="t" r="r" b="b"/>
            <a:pathLst>
              <a:path w="4891293" h="4114800">
                <a:moveTo>
                  <a:pt x="0" y="0"/>
                </a:moveTo>
                <a:lnTo>
                  <a:pt x="4891292" y="0"/>
                </a:lnTo>
                <a:lnTo>
                  <a:pt x="4891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24619" y="276174"/>
            <a:ext cx="1529723" cy="1162590"/>
          </a:xfrm>
          <a:custGeom>
            <a:avLst/>
            <a:gdLst/>
            <a:ahLst/>
            <a:cxnLst/>
            <a:rect l="l" t="t" r="r" b="b"/>
            <a:pathLst>
              <a:path w="1529723" h="1162590">
                <a:moveTo>
                  <a:pt x="0" y="0"/>
                </a:moveTo>
                <a:lnTo>
                  <a:pt x="1529724" y="0"/>
                </a:lnTo>
                <a:lnTo>
                  <a:pt x="1529724" y="1162590"/>
                </a:lnTo>
                <a:lnTo>
                  <a:pt x="0" y="1162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-117141" y="-1064992"/>
            <a:ext cx="3643166" cy="3643166"/>
          </a:xfrm>
          <a:custGeom>
            <a:avLst/>
            <a:gdLst/>
            <a:ahLst/>
            <a:cxnLst/>
            <a:rect l="l" t="t" r="r" b="b"/>
            <a:pathLst>
              <a:path w="3643166" h="3643166">
                <a:moveTo>
                  <a:pt x="0" y="0"/>
                </a:moveTo>
                <a:lnTo>
                  <a:pt x="3643166" y="0"/>
                </a:lnTo>
                <a:lnTo>
                  <a:pt x="3643166" y="3643167"/>
                </a:lnTo>
                <a:lnTo>
                  <a:pt x="0" y="3643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490631" y="2578175"/>
            <a:ext cx="16961154" cy="6141057"/>
          </a:xfrm>
          <a:custGeom>
            <a:avLst/>
            <a:gdLst/>
            <a:ahLst/>
            <a:cxnLst/>
            <a:rect l="l" t="t" r="r" b="b"/>
            <a:pathLst>
              <a:path w="16961154" h="6141057">
                <a:moveTo>
                  <a:pt x="0" y="0"/>
                </a:moveTo>
                <a:lnTo>
                  <a:pt x="16961154" y="0"/>
                </a:lnTo>
                <a:lnTo>
                  <a:pt x="16961154" y="6141057"/>
                </a:lnTo>
                <a:lnTo>
                  <a:pt x="0" y="61410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8352" b="-349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6652937" y="428574"/>
            <a:ext cx="2941955" cy="80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</a:pPr>
            <a:r>
              <a:rPr lang="en-US" sz="6315" spc="-524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PITALITO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24619" y="276174"/>
            <a:ext cx="1529723" cy="1162590"/>
          </a:xfrm>
          <a:custGeom>
            <a:avLst/>
            <a:gdLst/>
            <a:ahLst/>
            <a:cxnLst/>
            <a:rect l="l" t="t" r="r" b="b"/>
            <a:pathLst>
              <a:path w="1529723" h="1162590">
                <a:moveTo>
                  <a:pt x="0" y="0"/>
                </a:moveTo>
                <a:lnTo>
                  <a:pt x="1529724" y="0"/>
                </a:lnTo>
                <a:lnTo>
                  <a:pt x="1529724" y="1162590"/>
                </a:lnTo>
                <a:lnTo>
                  <a:pt x="0" y="1162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-117141" y="-1064992"/>
            <a:ext cx="3643166" cy="3643166"/>
          </a:xfrm>
          <a:custGeom>
            <a:avLst/>
            <a:gdLst/>
            <a:ahLst/>
            <a:cxnLst/>
            <a:rect l="l" t="t" r="r" b="b"/>
            <a:pathLst>
              <a:path w="3643166" h="3643166">
                <a:moveTo>
                  <a:pt x="0" y="0"/>
                </a:moveTo>
                <a:lnTo>
                  <a:pt x="3643166" y="0"/>
                </a:lnTo>
                <a:lnTo>
                  <a:pt x="3643166" y="3643167"/>
                </a:lnTo>
                <a:lnTo>
                  <a:pt x="0" y="3643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476728" y="2296023"/>
            <a:ext cx="17313368" cy="5999682"/>
          </a:xfrm>
          <a:custGeom>
            <a:avLst/>
            <a:gdLst/>
            <a:ahLst/>
            <a:cxnLst/>
            <a:rect l="l" t="t" r="r" b="b"/>
            <a:pathLst>
              <a:path w="17313368" h="5999682">
                <a:moveTo>
                  <a:pt x="0" y="0"/>
                </a:moveTo>
                <a:lnTo>
                  <a:pt x="17313367" y="0"/>
                </a:lnTo>
                <a:lnTo>
                  <a:pt x="17313367" y="5999682"/>
                </a:lnTo>
                <a:lnTo>
                  <a:pt x="0" y="59996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6652937" y="428574"/>
            <a:ext cx="2941955" cy="80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</a:pPr>
            <a:r>
              <a:rPr lang="en-US" sz="6315" spc="-524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PITALITO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259465" y="1685429"/>
            <a:ext cx="5663712" cy="6579591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8600" r="-18600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61910" y="1685429"/>
            <a:ext cx="5663712" cy="6579591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7889" r="-27889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07093" y="1621365"/>
            <a:ext cx="5718858" cy="6643655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4199" r="-4199"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7" name="Freeform 17"/>
          <p:cNvSpPr/>
          <p:nvPr/>
        </p:nvSpPr>
        <p:spPr>
          <a:xfrm rot="4829220">
            <a:off x="783662" y="-202921"/>
            <a:ext cx="1216359" cy="2211561"/>
          </a:xfrm>
          <a:custGeom>
            <a:avLst/>
            <a:gdLst/>
            <a:ahLst/>
            <a:cxnLst/>
            <a:rect l="l" t="t" r="r" b="b"/>
            <a:pathLst>
              <a:path w="1216359" h="2211561">
                <a:moveTo>
                  <a:pt x="0" y="0"/>
                </a:moveTo>
                <a:lnTo>
                  <a:pt x="1216359" y="0"/>
                </a:lnTo>
                <a:lnTo>
                  <a:pt x="1216359" y="2211561"/>
                </a:lnTo>
                <a:lnTo>
                  <a:pt x="0" y="2211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15628858" y="-707334"/>
            <a:ext cx="3260885" cy="3220388"/>
          </a:xfrm>
          <a:custGeom>
            <a:avLst/>
            <a:gdLst/>
            <a:ahLst/>
            <a:cxnLst/>
            <a:rect l="l" t="t" r="r" b="b"/>
            <a:pathLst>
              <a:path w="3260885" h="3220388">
                <a:moveTo>
                  <a:pt x="0" y="0"/>
                </a:moveTo>
                <a:lnTo>
                  <a:pt x="3260884" y="0"/>
                </a:lnTo>
                <a:lnTo>
                  <a:pt x="3260884" y="3220387"/>
                </a:lnTo>
                <a:lnTo>
                  <a:pt x="0" y="3220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9"/>
          <p:cNvSpPr/>
          <p:nvPr/>
        </p:nvSpPr>
        <p:spPr>
          <a:xfrm>
            <a:off x="8032719" y="9400321"/>
            <a:ext cx="2737777" cy="622844"/>
          </a:xfrm>
          <a:custGeom>
            <a:avLst/>
            <a:gdLst/>
            <a:ahLst/>
            <a:cxnLst/>
            <a:rect l="l" t="t" r="r" b="b"/>
            <a:pathLst>
              <a:path w="2737777" h="622844">
                <a:moveTo>
                  <a:pt x="0" y="0"/>
                </a:moveTo>
                <a:lnTo>
                  <a:pt x="2737777" y="0"/>
                </a:lnTo>
                <a:lnTo>
                  <a:pt x="2737777" y="622844"/>
                </a:lnTo>
                <a:lnTo>
                  <a:pt x="0" y="622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20"/>
          <p:cNvSpPr/>
          <p:nvPr/>
        </p:nvSpPr>
        <p:spPr>
          <a:xfrm>
            <a:off x="12025622" y="8741270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Freeform 21"/>
          <p:cNvSpPr/>
          <p:nvPr/>
        </p:nvSpPr>
        <p:spPr>
          <a:xfrm>
            <a:off x="-1416946" y="8439518"/>
            <a:ext cx="4891293" cy="4114800"/>
          </a:xfrm>
          <a:custGeom>
            <a:avLst/>
            <a:gdLst/>
            <a:ahLst/>
            <a:cxnLst/>
            <a:rect l="l" t="t" r="r" b="b"/>
            <a:pathLst>
              <a:path w="4891293" h="4114800">
                <a:moveTo>
                  <a:pt x="0" y="0"/>
                </a:moveTo>
                <a:lnTo>
                  <a:pt x="4891292" y="0"/>
                </a:lnTo>
                <a:lnTo>
                  <a:pt x="4891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2" name="TextBox 22"/>
          <p:cNvSpPr txBox="1"/>
          <p:nvPr/>
        </p:nvSpPr>
        <p:spPr>
          <a:xfrm>
            <a:off x="4189409" y="505335"/>
            <a:ext cx="9266052" cy="70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1"/>
              </a:lnSpc>
            </a:pPr>
            <a:r>
              <a:rPr lang="en-US" sz="5631" spc="-467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EVIDENCIA FOTOGRÁFICA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08526" y="8386900"/>
            <a:ext cx="7186163" cy="79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</a:pPr>
            <a:r>
              <a:rPr lang="en-US" sz="4649">
                <a:solidFill>
                  <a:srgbClr val="E52687"/>
                </a:solidFill>
                <a:latin typeface="Genty Sans"/>
                <a:ea typeface="Genty Sans"/>
                <a:cs typeface="Genty Sans"/>
                <a:sym typeface="Genty Sans"/>
              </a:rPr>
              <a:t>SEDE 4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4415" y="444781"/>
            <a:ext cx="11405633" cy="320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7361" spc="-61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CARTELERA INFORMATIVA SIAU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596" y="2393022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2"/>
                </a:lnTo>
                <a:lnTo>
                  <a:pt x="0" y="82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1914800" y="795753"/>
            <a:ext cx="6373200" cy="4779900"/>
          </a:xfrm>
          <a:custGeom>
            <a:avLst/>
            <a:gdLst/>
            <a:ahLst/>
            <a:cxnLst/>
            <a:rect l="l" t="t" r="r" b="b"/>
            <a:pathLst>
              <a:path w="6373200" h="4779900">
                <a:moveTo>
                  <a:pt x="0" y="0"/>
                </a:moveTo>
                <a:lnTo>
                  <a:pt x="6373200" y="0"/>
                </a:lnTo>
                <a:lnTo>
                  <a:pt x="6373200" y="4779900"/>
                </a:lnTo>
                <a:lnTo>
                  <a:pt x="0" y="4779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8956385" y="5647021"/>
            <a:ext cx="5783222" cy="4805766"/>
          </a:xfrm>
          <a:custGeom>
            <a:avLst/>
            <a:gdLst/>
            <a:ahLst/>
            <a:cxnLst/>
            <a:rect l="l" t="t" r="r" b="b"/>
            <a:pathLst>
              <a:path w="5783222" h="4805766">
                <a:moveTo>
                  <a:pt x="0" y="0"/>
                </a:moveTo>
                <a:lnTo>
                  <a:pt x="5783222" y="0"/>
                </a:lnTo>
                <a:lnTo>
                  <a:pt x="5783222" y="4805767"/>
                </a:lnTo>
                <a:lnTo>
                  <a:pt x="0" y="4805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205" b="-282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1639597" y="2658222"/>
            <a:ext cx="9523199" cy="2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2430" spc="136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SE PUBLICO INFORMACION REFERENTE A: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3477" y="4387443"/>
            <a:ext cx="7377523" cy="452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TIPS DE SEGURIDAD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LAVADO DE MANOS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Información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de la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Asociación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de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usuarios</a:t>
            </a:r>
            <a:endParaRPr lang="en-US" sz="2394" spc="134" dirty="0">
              <a:solidFill>
                <a:srgbClr val="CC0066"/>
              </a:solidFill>
              <a:latin typeface="Genty Sans"/>
              <a:ea typeface="Genty Sans"/>
              <a:cs typeface="Genty Sans"/>
              <a:sym typeface="Genty Sans"/>
            </a:endParaRP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Directorio de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Hogares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de paso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AUTOCUIDADO 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CONMEMORACION DE SACOMA Y CANCER DE CABEZA Y CUELLO.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Indicadores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del Sistema de  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información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y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atención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al </a:t>
            </a:r>
            <a:r>
              <a:rPr lang="en-US" sz="2394" spc="134" dirty="0" err="1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Usuario</a:t>
            </a: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 de JULIO de 2024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FORMAS DE MANEJAR LA ANSIEDAD.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HIGIENE DEL SUEÑO.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HABITOS SALUDABLES.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 HABITOS DE BIENESTAR.</a:t>
            </a:r>
          </a:p>
          <a:p>
            <a:pPr algn="l">
              <a:lnSpc>
                <a:spcPts val="2202"/>
              </a:lnSpc>
            </a:pPr>
            <a:r>
              <a:rPr lang="en-US" sz="2394" spc="134" dirty="0">
                <a:solidFill>
                  <a:srgbClr val="CC0066"/>
                </a:solidFill>
                <a:latin typeface="Genty Sans"/>
                <a:ea typeface="Genty Sans"/>
                <a:cs typeface="Genty Sans"/>
                <a:sym typeface="Genty Sans"/>
              </a:rPr>
              <a:t>-PREVENCION DE CAIDAS.</a:t>
            </a:r>
          </a:p>
          <a:p>
            <a:pPr algn="l">
              <a:lnSpc>
                <a:spcPts val="2202"/>
              </a:lnSpc>
            </a:pPr>
            <a:endParaRPr lang="en-US" sz="2394" spc="134" dirty="0">
              <a:solidFill>
                <a:srgbClr val="E52687"/>
              </a:solidFill>
              <a:latin typeface="Genty Sans"/>
              <a:ea typeface="Genty Sans"/>
              <a:cs typeface="Genty Sans"/>
              <a:sym typeface="Genty Sans"/>
            </a:endParaRPr>
          </a:p>
          <a:p>
            <a:pPr algn="ctr">
              <a:lnSpc>
                <a:spcPts val="2202"/>
              </a:lnSpc>
            </a:pPr>
            <a:endParaRPr lang="en-US" sz="2394" spc="134" dirty="0">
              <a:solidFill>
                <a:srgbClr val="E52687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517070" y="5028848"/>
            <a:ext cx="1484460" cy="2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2430" spc="136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SEDE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57488" y="6374631"/>
            <a:ext cx="1802615" cy="29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2430" spc="136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SEDE 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78055">
            <a:off x="-3568452" y="-4200238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6" y="0"/>
                </a:lnTo>
                <a:lnTo>
                  <a:pt x="7904236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7570525">
            <a:off x="14273726" y="4931350"/>
            <a:ext cx="5971148" cy="7856774"/>
          </a:xfrm>
          <a:custGeom>
            <a:avLst/>
            <a:gdLst/>
            <a:ahLst/>
            <a:cxnLst/>
            <a:rect l="l" t="t" r="r" b="b"/>
            <a:pathLst>
              <a:path w="5971148" h="7856774">
                <a:moveTo>
                  <a:pt x="0" y="0"/>
                </a:moveTo>
                <a:lnTo>
                  <a:pt x="5971148" y="0"/>
                </a:lnTo>
                <a:lnTo>
                  <a:pt x="5971148" y="7856774"/>
                </a:lnTo>
                <a:lnTo>
                  <a:pt x="0" y="7856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341863" y="2220793"/>
            <a:ext cx="16552869" cy="171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8"/>
              </a:lnSpc>
            </a:pPr>
            <a:r>
              <a:rPr lang="en-US" sz="13574" spc="-1126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¡MUCHAS GRACIAS!</a:t>
            </a:r>
          </a:p>
        </p:txBody>
      </p:sp>
      <p:sp>
        <p:nvSpPr>
          <p:cNvPr id="5" name="Freeform 5"/>
          <p:cNvSpPr/>
          <p:nvPr/>
        </p:nvSpPr>
        <p:spPr>
          <a:xfrm rot="9337228">
            <a:off x="13463742" y="-5536886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rot="9337228">
            <a:off x="-2278585" y="681019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7372392" y="189032"/>
            <a:ext cx="3543215" cy="1679336"/>
          </a:xfrm>
          <a:custGeom>
            <a:avLst/>
            <a:gdLst/>
            <a:ahLst/>
            <a:cxnLst/>
            <a:rect l="l" t="t" r="r" b="b"/>
            <a:pathLst>
              <a:path w="3543215" h="1679336">
                <a:moveTo>
                  <a:pt x="0" y="0"/>
                </a:moveTo>
                <a:lnTo>
                  <a:pt x="3543216" y="0"/>
                </a:lnTo>
                <a:lnTo>
                  <a:pt x="3543216" y="1679336"/>
                </a:lnTo>
                <a:lnTo>
                  <a:pt x="0" y="1679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-271706" y="7021786"/>
            <a:ext cx="4524060" cy="4524060"/>
          </a:xfrm>
          <a:custGeom>
            <a:avLst/>
            <a:gdLst/>
            <a:ahLst/>
            <a:cxnLst/>
            <a:rect l="l" t="t" r="r" b="b"/>
            <a:pathLst>
              <a:path w="4524060" h="4524060">
                <a:moveTo>
                  <a:pt x="0" y="0"/>
                </a:moveTo>
                <a:lnTo>
                  <a:pt x="4524060" y="0"/>
                </a:lnTo>
                <a:lnTo>
                  <a:pt x="4524060" y="4524060"/>
                </a:lnTo>
                <a:lnTo>
                  <a:pt x="0" y="4524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6636831" y="3932243"/>
            <a:ext cx="4584977" cy="6113302"/>
          </a:xfrm>
          <a:custGeom>
            <a:avLst/>
            <a:gdLst/>
            <a:ahLst/>
            <a:cxnLst/>
            <a:rect l="l" t="t" r="r" b="b"/>
            <a:pathLst>
              <a:path w="4584977" h="6113302">
                <a:moveTo>
                  <a:pt x="0" y="0"/>
                </a:moveTo>
                <a:lnTo>
                  <a:pt x="4584977" y="0"/>
                </a:lnTo>
                <a:lnTo>
                  <a:pt x="4584977" y="6113302"/>
                </a:lnTo>
                <a:lnTo>
                  <a:pt x="0" y="61133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6061" y="8937842"/>
            <a:ext cx="8480102" cy="955939"/>
          </a:xfrm>
          <a:custGeom>
            <a:avLst/>
            <a:gdLst/>
            <a:ahLst/>
            <a:cxnLst/>
            <a:rect l="l" t="t" r="r" b="b"/>
            <a:pathLst>
              <a:path w="8480102" h="955939">
                <a:moveTo>
                  <a:pt x="0" y="0"/>
                </a:moveTo>
                <a:lnTo>
                  <a:pt x="8480101" y="0"/>
                </a:lnTo>
                <a:lnTo>
                  <a:pt x="8480101" y="955938"/>
                </a:lnTo>
                <a:lnTo>
                  <a:pt x="0" y="955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8444030">
            <a:off x="13499666" y="-5256432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5677384" y="3785529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8"/>
                </a:lnTo>
                <a:lnTo>
                  <a:pt x="0" y="94713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2382105" y="8089422"/>
            <a:ext cx="13523790" cy="663413"/>
          </a:xfrm>
          <a:custGeom>
            <a:avLst/>
            <a:gdLst/>
            <a:ahLst/>
            <a:cxnLst/>
            <a:rect l="l" t="t" r="r" b="b"/>
            <a:pathLst>
              <a:path w="13523790" h="663413">
                <a:moveTo>
                  <a:pt x="0" y="0"/>
                </a:moveTo>
                <a:lnTo>
                  <a:pt x="13523790" y="0"/>
                </a:lnTo>
                <a:lnTo>
                  <a:pt x="13523790" y="663413"/>
                </a:lnTo>
                <a:lnTo>
                  <a:pt x="0" y="663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723" r="-1372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 rot="-5400000">
            <a:off x="7018165" y="7139423"/>
            <a:ext cx="1652481" cy="910930"/>
          </a:xfrm>
          <a:custGeom>
            <a:avLst/>
            <a:gdLst/>
            <a:ahLst/>
            <a:cxnLst/>
            <a:rect l="l" t="t" r="r" b="b"/>
            <a:pathLst>
              <a:path w="1652481" h="910930">
                <a:moveTo>
                  <a:pt x="0" y="0"/>
                </a:moveTo>
                <a:lnTo>
                  <a:pt x="1652481" y="0"/>
                </a:lnTo>
                <a:lnTo>
                  <a:pt x="1652481" y="910930"/>
                </a:lnTo>
                <a:lnTo>
                  <a:pt x="0" y="9109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-5400000">
            <a:off x="9600832" y="7139423"/>
            <a:ext cx="1652481" cy="910930"/>
          </a:xfrm>
          <a:custGeom>
            <a:avLst/>
            <a:gdLst/>
            <a:ahLst/>
            <a:cxnLst/>
            <a:rect l="l" t="t" r="r" b="b"/>
            <a:pathLst>
              <a:path w="1652481" h="910930">
                <a:moveTo>
                  <a:pt x="0" y="0"/>
                </a:moveTo>
                <a:lnTo>
                  <a:pt x="1652480" y="0"/>
                </a:lnTo>
                <a:lnTo>
                  <a:pt x="1652480" y="910930"/>
                </a:lnTo>
                <a:lnTo>
                  <a:pt x="0" y="9109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-240576" y="-1593981"/>
            <a:ext cx="5245361" cy="5245361"/>
          </a:xfrm>
          <a:custGeom>
            <a:avLst/>
            <a:gdLst/>
            <a:ahLst/>
            <a:cxnLst/>
            <a:rect l="l" t="t" r="r" b="b"/>
            <a:pathLst>
              <a:path w="5245361" h="5245361">
                <a:moveTo>
                  <a:pt x="0" y="0"/>
                </a:moveTo>
                <a:lnTo>
                  <a:pt x="5245362" y="0"/>
                </a:lnTo>
                <a:lnTo>
                  <a:pt x="5245362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89143" y="3405225"/>
            <a:ext cx="4686918" cy="4239837"/>
          </a:xfrm>
          <a:custGeom>
            <a:avLst/>
            <a:gdLst/>
            <a:ahLst/>
            <a:cxnLst/>
            <a:rect l="l" t="t" r="r" b="b"/>
            <a:pathLst>
              <a:path w="4686918" h="4239837">
                <a:moveTo>
                  <a:pt x="0" y="0"/>
                </a:moveTo>
                <a:lnTo>
                  <a:pt x="4686918" y="0"/>
                </a:lnTo>
                <a:lnTo>
                  <a:pt x="4686918" y="4239837"/>
                </a:lnTo>
                <a:lnTo>
                  <a:pt x="0" y="42398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551" r="-40857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4881567" y="2240072"/>
            <a:ext cx="4134544" cy="3489288"/>
          </a:xfrm>
          <a:custGeom>
            <a:avLst/>
            <a:gdLst/>
            <a:ahLst/>
            <a:cxnLst/>
            <a:rect l="l" t="t" r="r" b="b"/>
            <a:pathLst>
              <a:path w="4134544" h="3489288">
                <a:moveTo>
                  <a:pt x="0" y="0"/>
                </a:moveTo>
                <a:lnTo>
                  <a:pt x="4134544" y="0"/>
                </a:lnTo>
                <a:lnTo>
                  <a:pt x="4134544" y="3489289"/>
                </a:lnTo>
                <a:lnTo>
                  <a:pt x="0" y="3489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5392" r="-25611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3645614" y="3651381"/>
            <a:ext cx="4483222" cy="4257066"/>
          </a:xfrm>
          <a:custGeom>
            <a:avLst/>
            <a:gdLst/>
            <a:ahLst/>
            <a:cxnLst/>
            <a:rect l="l" t="t" r="r" b="b"/>
            <a:pathLst>
              <a:path w="4483222" h="4257066">
                <a:moveTo>
                  <a:pt x="0" y="0"/>
                </a:moveTo>
                <a:lnTo>
                  <a:pt x="4483222" y="0"/>
                </a:lnTo>
                <a:lnTo>
                  <a:pt x="4483222" y="4257066"/>
                </a:lnTo>
                <a:lnTo>
                  <a:pt x="0" y="4257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9888" r="-15188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9144000" y="2240072"/>
            <a:ext cx="4343373" cy="3489288"/>
          </a:xfrm>
          <a:custGeom>
            <a:avLst/>
            <a:gdLst/>
            <a:ahLst/>
            <a:cxnLst/>
            <a:rect l="l" t="t" r="r" b="b"/>
            <a:pathLst>
              <a:path w="4343373" h="3489288">
                <a:moveTo>
                  <a:pt x="0" y="0"/>
                </a:moveTo>
                <a:lnTo>
                  <a:pt x="4343373" y="0"/>
                </a:lnTo>
                <a:lnTo>
                  <a:pt x="4343373" y="3489289"/>
                </a:lnTo>
                <a:lnTo>
                  <a:pt x="0" y="3489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55295" r="-306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3989093" y="4352718"/>
            <a:ext cx="1784949" cy="1376642"/>
          </a:xfrm>
          <a:custGeom>
            <a:avLst/>
            <a:gdLst/>
            <a:ahLst/>
            <a:cxnLst/>
            <a:rect l="l" t="t" r="r" b="b"/>
            <a:pathLst>
              <a:path w="1784949" h="1376642">
                <a:moveTo>
                  <a:pt x="0" y="0"/>
                </a:moveTo>
                <a:lnTo>
                  <a:pt x="1784949" y="0"/>
                </a:lnTo>
                <a:lnTo>
                  <a:pt x="1784949" y="1376643"/>
                </a:lnTo>
                <a:lnTo>
                  <a:pt x="0" y="1376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12834621" y="5143500"/>
            <a:ext cx="1305504" cy="1342421"/>
          </a:xfrm>
          <a:custGeom>
            <a:avLst/>
            <a:gdLst/>
            <a:ahLst/>
            <a:cxnLst/>
            <a:rect l="l" t="t" r="r" b="b"/>
            <a:pathLst>
              <a:path w="1305504" h="1342421">
                <a:moveTo>
                  <a:pt x="0" y="0"/>
                </a:moveTo>
                <a:lnTo>
                  <a:pt x="1305505" y="0"/>
                </a:lnTo>
                <a:lnTo>
                  <a:pt x="1305505" y="1342421"/>
                </a:lnTo>
                <a:lnTo>
                  <a:pt x="0" y="13424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TextBox 15"/>
          <p:cNvSpPr txBox="1"/>
          <p:nvPr/>
        </p:nvSpPr>
        <p:spPr>
          <a:xfrm>
            <a:off x="5176524" y="9133835"/>
            <a:ext cx="7796814" cy="114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Identificación Correcta del paciente</a:t>
            </a:r>
          </a:p>
          <a:p>
            <a:pPr algn="ctr"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76061" y="334892"/>
            <a:ext cx="13171800" cy="149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8"/>
              </a:lnSpc>
            </a:pPr>
            <a:r>
              <a:rPr lang="en-US" sz="4183" spc="-347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EL TALENTO HUMANO DE LA UNIDAD ONCOLÓGICA SURCOLOMBIANA S.A.S LE PREGUNTA SU NOMBRE COMPLETO Y NUMERO DE IDENTIFICACIÓN DURANTE: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58873" y="2247110"/>
            <a:ext cx="2357242" cy="115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3"/>
              </a:lnSpc>
            </a:pPr>
            <a:r>
              <a:rPr lang="en-US" sz="6873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100%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87357">
            <a:off x="9133592" y="-2437393"/>
            <a:ext cx="15122675" cy="15569918"/>
          </a:xfrm>
          <a:custGeom>
            <a:avLst/>
            <a:gdLst/>
            <a:ahLst/>
            <a:cxnLst/>
            <a:rect l="l" t="t" r="r" b="b"/>
            <a:pathLst>
              <a:path w="15122675" h="15569918">
                <a:moveTo>
                  <a:pt x="0" y="0"/>
                </a:moveTo>
                <a:lnTo>
                  <a:pt x="15122676" y="0"/>
                </a:lnTo>
                <a:lnTo>
                  <a:pt x="15122676" y="15569918"/>
                </a:lnTo>
                <a:lnTo>
                  <a:pt x="0" y="15569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430" t="-8981" r="-14382" b="-1127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579468">
            <a:off x="1468817" y="271071"/>
            <a:ext cx="1580645" cy="1830221"/>
          </a:xfrm>
          <a:custGeom>
            <a:avLst/>
            <a:gdLst/>
            <a:ahLst/>
            <a:cxnLst/>
            <a:rect l="l" t="t" r="r" b="b"/>
            <a:pathLst>
              <a:path w="1580645" h="1830221">
                <a:moveTo>
                  <a:pt x="0" y="0"/>
                </a:moveTo>
                <a:lnTo>
                  <a:pt x="1580645" y="0"/>
                </a:lnTo>
                <a:lnTo>
                  <a:pt x="1580645" y="1830221"/>
                </a:lnTo>
                <a:lnTo>
                  <a:pt x="0" y="1830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4092576" y="-1155808"/>
            <a:ext cx="4195424" cy="4195424"/>
          </a:xfrm>
          <a:custGeom>
            <a:avLst/>
            <a:gdLst/>
            <a:ahLst/>
            <a:cxnLst/>
            <a:rect l="l" t="t" r="r" b="b"/>
            <a:pathLst>
              <a:path w="4195424" h="4195424">
                <a:moveTo>
                  <a:pt x="0" y="0"/>
                </a:moveTo>
                <a:lnTo>
                  <a:pt x="4195424" y="0"/>
                </a:lnTo>
                <a:lnTo>
                  <a:pt x="4195424" y="4195424"/>
                </a:lnTo>
                <a:lnTo>
                  <a:pt x="0" y="4195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0" y="2220910"/>
            <a:ext cx="7481698" cy="6622082"/>
          </a:xfrm>
          <a:custGeom>
            <a:avLst/>
            <a:gdLst/>
            <a:ahLst/>
            <a:cxnLst/>
            <a:rect l="l" t="t" r="r" b="b"/>
            <a:pathLst>
              <a:path w="7481698" h="6622082">
                <a:moveTo>
                  <a:pt x="0" y="0"/>
                </a:moveTo>
                <a:lnTo>
                  <a:pt x="7481698" y="0"/>
                </a:lnTo>
                <a:lnTo>
                  <a:pt x="7481698" y="6622082"/>
                </a:lnTo>
                <a:lnTo>
                  <a:pt x="0" y="66220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0781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14288" y="3039616"/>
            <a:ext cx="2085977" cy="1985589"/>
          </a:xfrm>
          <a:custGeom>
            <a:avLst/>
            <a:gdLst/>
            <a:ahLst/>
            <a:cxnLst/>
            <a:rect l="l" t="t" r="r" b="b"/>
            <a:pathLst>
              <a:path w="2085977" h="1985589">
                <a:moveTo>
                  <a:pt x="0" y="0"/>
                </a:moveTo>
                <a:lnTo>
                  <a:pt x="2085976" y="0"/>
                </a:lnTo>
                <a:lnTo>
                  <a:pt x="2085976" y="1985590"/>
                </a:lnTo>
                <a:lnTo>
                  <a:pt x="0" y="19855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7803839" y="1689019"/>
            <a:ext cx="10484161" cy="8597981"/>
          </a:xfrm>
          <a:custGeom>
            <a:avLst/>
            <a:gdLst/>
            <a:ahLst/>
            <a:cxnLst/>
            <a:rect l="l" t="t" r="r" b="b"/>
            <a:pathLst>
              <a:path w="10484161" h="8597981">
                <a:moveTo>
                  <a:pt x="0" y="0"/>
                </a:moveTo>
                <a:lnTo>
                  <a:pt x="10484161" y="0"/>
                </a:lnTo>
                <a:lnTo>
                  <a:pt x="10484161" y="8597981"/>
                </a:lnTo>
                <a:lnTo>
                  <a:pt x="0" y="859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55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6002093" y="7301195"/>
            <a:ext cx="2285907" cy="3331013"/>
          </a:xfrm>
          <a:custGeom>
            <a:avLst/>
            <a:gdLst/>
            <a:ahLst/>
            <a:cxnLst/>
            <a:rect l="l" t="t" r="r" b="b"/>
            <a:pathLst>
              <a:path w="2285907" h="3331013">
                <a:moveTo>
                  <a:pt x="0" y="0"/>
                </a:moveTo>
                <a:lnTo>
                  <a:pt x="2285907" y="0"/>
                </a:lnTo>
                <a:lnTo>
                  <a:pt x="2285907" y="3331013"/>
                </a:lnTo>
                <a:lnTo>
                  <a:pt x="0" y="33310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4958622" y="2733117"/>
            <a:ext cx="2040586" cy="1836527"/>
          </a:xfrm>
          <a:custGeom>
            <a:avLst/>
            <a:gdLst/>
            <a:ahLst/>
            <a:cxnLst/>
            <a:rect l="l" t="t" r="r" b="b"/>
            <a:pathLst>
              <a:path w="2040586" h="1836527">
                <a:moveTo>
                  <a:pt x="0" y="0"/>
                </a:moveTo>
                <a:lnTo>
                  <a:pt x="2040586" y="0"/>
                </a:lnTo>
                <a:lnTo>
                  <a:pt x="2040586" y="1836527"/>
                </a:lnTo>
                <a:lnTo>
                  <a:pt x="0" y="1836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2192427" y="837426"/>
            <a:ext cx="10578542" cy="104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260" spc="-685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ATENCIÓN Y CAIDAS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67798" y="4547292"/>
            <a:ext cx="1162166" cy="70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4107">
                <a:solidFill>
                  <a:srgbClr val="C60C0C"/>
                </a:solidFill>
                <a:latin typeface="Abril Fatface"/>
                <a:ea typeface="Abril Fatface"/>
                <a:cs typeface="Abril Fatface"/>
                <a:sym typeface="Abril Fatface"/>
              </a:rPr>
              <a:t>90%</a:t>
            </a:r>
            <a:r>
              <a:rPr lang="en-US" sz="4107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23065" y="7702874"/>
            <a:ext cx="3193544" cy="53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0"/>
              </a:lnSpc>
            </a:pPr>
            <a:r>
              <a:rPr lang="en-US" sz="3193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5 paciente menos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23065" y="8909551"/>
            <a:ext cx="3321579" cy="55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2"/>
              </a:lnSpc>
            </a:pPr>
            <a:r>
              <a:rPr lang="en-US" sz="3315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2 paciente menos</a:t>
            </a:r>
          </a:p>
        </p:txBody>
      </p:sp>
      <p:sp>
        <p:nvSpPr>
          <p:cNvPr id="14" name="Freeform 14"/>
          <p:cNvSpPr/>
          <p:nvPr/>
        </p:nvSpPr>
        <p:spPr>
          <a:xfrm>
            <a:off x="5154317" y="3306973"/>
            <a:ext cx="2040586" cy="1836527"/>
          </a:xfrm>
          <a:custGeom>
            <a:avLst/>
            <a:gdLst/>
            <a:ahLst/>
            <a:cxnLst/>
            <a:rect l="l" t="t" r="r" b="b"/>
            <a:pathLst>
              <a:path w="2040586" h="1836527">
                <a:moveTo>
                  <a:pt x="0" y="0"/>
                </a:moveTo>
                <a:lnTo>
                  <a:pt x="2040586" y="0"/>
                </a:lnTo>
                <a:lnTo>
                  <a:pt x="2040586" y="1836527"/>
                </a:lnTo>
                <a:lnTo>
                  <a:pt x="0" y="1836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TextBox 15"/>
          <p:cNvSpPr txBox="1"/>
          <p:nvPr/>
        </p:nvSpPr>
        <p:spPr>
          <a:xfrm>
            <a:off x="2259140" y="4207623"/>
            <a:ext cx="1184609" cy="73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4"/>
              </a:lnSpc>
            </a:pPr>
            <a:r>
              <a:rPr lang="en-US" sz="4288">
                <a:solidFill>
                  <a:srgbClr val="C60C0C"/>
                </a:solidFill>
                <a:latin typeface="Abril Fatface"/>
                <a:ea typeface="Abril Fatface"/>
                <a:cs typeface="Abril Fatface"/>
                <a:sym typeface="Abril Fatface"/>
              </a:rPr>
              <a:t>98%</a:t>
            </a:r>
            <a:r>
              <a:rPr lang="en-US" sz="4288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1904939">
            <a:off x="-36253" y="8807559"/>
            <a:ext cx="1660420" cy="1440415"/>
          </a:xfrm>
          <a:custGeom>
            <a:avLst/>
            <a:gdLst/>
            <a:ahLst/>
            <a:cxnLst/>
            <a:rect l="l" t="t" r="r" b="b"/>
            <a:pathLst>
              <a:path w="1660420" h="1440415">
                <a:moveTo>
                  <a:pt x="0" y="0"/>
                </a:moveTo>
                <a:lnTo>
                  <a:pt x="1660420" y="0"/>
                </a:lnTo>
                <a:lnTo>
                  <a:pt x="1660420" y="1440414"/>
                </a:lnTo>
                <a:lnTo>
                  <a:pt x="0" y="1440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290994" y="-1009042"/>
            <a:ext cx="3559870" cy="3559870"/>
          </a:xfrm>
          <a:custGeom>
            <a:avLst/>
            <a:gdLst/>
            <a:ahLst/>
            <a:cxnLst/>
            <a:rect l="l" t="t" r="r" b="b"/>
            <a:pathLst>
              <a:path w="3559870" h="3559870">
                <a:moveTo>
                  <a:pt x="0" y="0"/>
                </a:moveTo>
                <a:lnTo>
                  <a:pt x="3559870" y="0"/>
                </a:lnTo>
                <a:lnTo>
                  <a:pt x="3559870" y="3559870"/>
                </a:lnTo>
                <a:lnTo>
                  <a:pt x="0" y="3559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5206223" y="0"/>
            <a:ext cx="2053077" cy="2084342"/>
          </a:xfrm>
          <a:custGeom>
            <a:avLst/>
            <a:gdLst/>
            <a:ahLst/>
            <a:cxnLst/>
            <a:rect l="l" t="t" r="r" b="b"/>
            <a:pathLst>
              <a:path w="2053077" h="2084342">
                <a:moveTo>
                  <a:pt x="0" y="0"/>
                </a:moveTo>
                <a:lnTo>
                  <a:pt x="2053077" y="0"/>
                </a:lnTo>
                <a:lnTo>
                  <a:pt x="2053077" y="2084342"/>
                </a:lnTo>
                <a:lnTo>
                  <a:pt x="0" y="2084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2790556" y="2248664"/>
            <a:ext cx="5497444" cy="4781903"/>
          </a:xfrm>
          <a:custGeom>
            <a:avLst/>
            <a:gdLst/>
            <a:ahLst/>
            <a:cxnLst/>
            <a:rect l="l" t="t" r="r" b="b"/>
            <a:pathLst>
              <a:path w="5497444" h="4781903">
                <a:moveTo>
                  <a:pt x="0" y="0"/>
                </a:moveTo>
                <a:lnTo>
                  <a:pt x="5497444" y="0"/>
                </a:lnTo>
                <a:lnTo>
                  <a:pt x="5497444" y="4781903"/>
                </a:lnTo>
                <a:lnTo>
                  <a:pt x="0" y="47819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9898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 rot="-5525234">
            <a:off x="16868399" y="3653895"/>
            <a:ext cx="2208581" cy="1347234"/>
          </a:xfrm>
          <a:custGeom>
            <a:avLst/>
            <a:gdLst/>
            <a:ahLst/>
            <a:cxnLst/>
            <a:rect l="l" t="t" r="r" b="b"/>
            <a:pathLst>
              <a:path w="2208581" h="1347234">
                <a:moveTo>
                  <a:pt x="0" y="0"/>
                </a:moveTo>
                <a:lnTo>
                  <a:pt x="2208581" y="0"/>
                </a:lnTo>
                <a:lnTo>
                  <a:pt x="2208581" y="1347234"/>
                </a:lnTo>
                <a:lnTo>
                  <a:pt x="0" y="1347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340872" y="1570077"/>
            <a:ext cx="5779524" cy="5094205"/>
          </a:xfrm>
          <a:custGeom>
            <a:avLst/>
            <a:gdLst/>
            <a:ahLst/>
            <a:cxnLst/>
            <a:rect l="l" t="t" r="r" b="b"/>
            <a:pathLst>
              <a:path w="5779524" h="5094205">
                <a:moveTo>
                  <a:pt x="0" y="0"/>
                </a:moveTo>
                <a:lnTo>
                  <a:pt x="5779524" y="0"/>
                </a:lnTo>
                <a:lnTo>
                  <a:pt x="5779524" y="5094205"/>
                </a:lnTo>
                <a:lnTo>
                  <a:pt x="0" y="5094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5767431" y="4382035"/>
            <a:ext cx="6901770" cy="5801152"/>
          </a:xfrm>
          <a:custGeom>
            <a:avLst/>
            <a:gdLst/>
            <a:ahLst/>
            <a:cxnLst/>
            <a:rect l="l" t="t" r="r" b="b"/>
            <a:pathLst>
              <a:path w="6901770" h="5801152">
                <a:moveTo>
                  <a:pt x="0" y="0"/>
                </a:moveTo>
                <a:lnTo>
                  <a:pt x="6901770" y="0"/>
                </a:lnTo>
                <a:lnTo>
                  <a:pt x="6901770" y="5801152"/>
                </a:lnTo>
                <a:lnTo>
                  <a:pt x="0" y="58011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8959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5602272" y="2673396"/>
            <a:ext cx="2272672" cy="1531213"/>
          </a:xfrm>
          <a:custGeom>
            <a:avLst/>
            <a:gdLst/>
            <a:ahLst/>
            <a:cxnLst/>
            <a:rect l="l" t="t" r="r" b="b"/>
            <a:pathLst>
              <a:path w="2272672" h="1531213">
                <a:moveTo>
                  <a:pt x="0" y="0"/>
                </a:moveTo>
                <a:lnTo>
                  <a:pt x="2272673" y="0"/>
                </a:lnTo>
                <a:lnTo>
                  <a:pt x="2272673" y="1531214"/>
                </a:lnTo>
                <a:lnTo>
                  <a:pt x="0" y="15312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TextBox 13"/>
          <p:cNvSpPr txBox="1"/>
          <p:nvPr/>
        </p:nvSpPr>
        <p:spPr>
          <a:xfrm>
            <a:off x="16858014" y="5954350"/>
            <a:ext cx="1114676" cy="70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4107">
                <a:solidFill>
                  <a:srgbClr val="C60C0C"/>
                </a:solidFill>
                <a:latin typeface="Abril Fatface"/>
                <a:ea typeface="Abril Fatface"/>
                <a:cs typeface="Abril Fatface"/>
                <a:sym typeface="Abril Fatface"/>
              </a:rPr>
              <a:t>93%</a:t>
            </a:r>
            <a:r>
              <a:rPr lang="en-US" sz="4107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42018" y="6466686"/>
            <a:ext cx="404317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lavado de manos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18316" y="9461091"/>
            <a:ext cx="335895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venopunción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9869">
            <a:off x="-5702696" y="-2009556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011269">
            <a:off x="15167659" y="3642054"/>
            <a:ext cx="8963034" cy="10740019"/>
          </a:xfrm>
          <a:custGeom>
            <a:avLst/>
            <a:gdLst/>
            <a:ahLst/>
            <a:cxnLst/>
            <a:rect l="l" t="t" r="r" b="b"/>
            <a:pathLst>
              <a:path w="8963034" h="10740019">
                <a:moveTo>
                  <a:pt x="0" y="0"/>
                </a:moveTo>
                <a:lnTo>
                  <a:pt x="8963034" y="0"/>
                </a:lnTo>
                <a:lnTo>
                  <a:pt x="8963034" y="10740019"/>
                </a:lnTo>
                <a:lnTo>
                  <a:pt x="0" y="10740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13972947" y="-1028700"/>
            <a:ext cx="4461211" cy="4114800"/>
          </a:xfrm>
          <a:custGeom>
            <a:avLst/>
            <a:gdLst/>
            <a:ahLst/>
            <a:cxnLst/>
            <a:rect l="l" t="t" r="r" b="b"/>
            <a:pathLst>
              <a:path w="4461211" h="4114800">
                <a:moveTo>
                  <a:pt x="0" y="0"/>
                </a:moveTo>
                <a:lnTo>
                  <a:pt x="4461211" y="0"/>
                </a:lnTo>
                <a:lnTo>
                  <a:pt x="4461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-290994" y="-1009042"/>
            <a:ext cx="3559870" cy="3559870"/>
          </a:xfrm>
          <a:custGeom>
            <a:avLst/>
            <a:gdLst/>
            <a:ahLst/>
            <a:cxnLst/>
            <a:rect l="l" t="t" r="r" b="b"/>
            <a:pathLst>
              <a:path w="3559870" h="3559870">
                <a:moveTo>
                  <a:pt x="0" y="0"/>
                </a:moveTo>
                <a:lnTo>
                  <a:pt x="3559870" y="0"/>
                </a:lnTo>
                <a:lnTo>
                  <a:pt x="3559870" y="3559870"/>
                </a:lnTo>
                <a:lnTo>
                  <a:pt x="0" y="35598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372581" y="6352179"/>
            <a:ext cx="17259016" cy="3640471"/>
          </a:xfrm>
          <a:custGeom>
            <a:avLst/>
            <a:gdLst/>
            <a:ahLst/>
            <a:cxnLst/>
            <a:rect l="l" t="t" r="r" b="b"/>
            <a:pathLst>
              <a:path w="17259016" h="3640471">
                <a:moveTo>
                  <a:pt x="0" y="0"/>
                </a:moveTo>
                <a:lnTo>
                  <a:pt x="17259016" y="0"/>
                </a:lnTo>
                <a:lnTo>
                  <a:pt x="17259016" y="3640470"/>
                </a:lnTo>
                <a:lnTo>
                  <a:pt x="0" y="36404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505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7606042" y="5143500"/>
            <a:ext cx="681958" cy="1124879"/>
          </a:xfrm>
          <a:custGeom>
            <a:avLst/>
            <a:gdLst/>
            <a:ahLst/>
            <a:cxnLst/>
            <a:rect l="l" t="t" r="r" b="b"/>
            <a:pathLst>
              <a:path w="681958" h="1124879">
                <a:moveTo>
                  <a:pt x="0" y="0"/>
                </a:moveTo>
                <a:lnTo>
                  <a:pt x="681958" y="0"/>
                </a:lnTo>
                <a:lnTo>
                  <a:pt x="681958" y="1124879"/>
                </a:lnTo>
                <a:lnTo>
                  <a:pt x="0" y="1124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5039617" y="-190776"/>
            <a:ext cx="2327871" cy="2741604"/>
          </a:xfrm>
          <a:custGeom>
            <a:avLst/>
            <a:gdLst/>
            <a:ahLst/>
            <a:cxnLst/>
            <a:rect l="l" t="t" r="r" b="b"/>
            <a:pathLst>
              <a:path w="2327871" h="2741604">
                <a:moveTo>
                  <a:pt x="0" y="0"/>
                </a:moveTo>
                <a:lnTo>
                  <a:pt x="2327871" y="0"/>
                </a:lnTo>
                <a:lnTo>
                  <a:pt x="2327871" y="2741604"/>
                </a:lnTo>
                <a:lnTo>
                  <a:pt x="0" y="2741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676173" y="5098270"/>
            <a:ext cx="1106465" cy="1150389"/>
          </a:xfrm>
          <a:custGeom>
            <a:avLst/>
            <a:gdLst/>
            <a:ahLst/>
            <a:cxnLst/>
            <a:rect l="l" t="t" r="r" b="b"/>
            <a:pathLst>
              <a:path w="1106465" h="1150389">
                <a:moveTo>
                  <a:pt x="0" y="0"/>
                </a:moveTo>
                <a:lnTo>
                  <a:pt x="1106465" y="0"/>
                </a:lnTo>
                <a:lnTo>
                  <a:pt x="1106465" y="1150390"/>
                </a:lnTo>
                <a:lnTo>
                  <a:pt x="0" y="11503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3500084" y="1985533"/>
            <a:ext cx="3151680" cy="2749840"/>
          </a:xfrm>
          <a:custGeom>
            <a:avLst/>
            <a:gdLst/>
            <a:ahLst/>
            <a:cxnLst/>
            <a:rect l="l" t="t" r="r" b="b"/>
            <a:pathLst>
              <a:path w="3151680" h="2749840">
                <a:moveTo>
                  <a:pt x="0" y="0"/>
                </a:moveTo>
                <a:lnTo>
                  <a:pt x="3151680" y="0"/>
                </a:lnTo>
                <a:lnTo>
                  <a:pt x="3151680" y="2749840"/>
                </a:lnTo>
                <a:lnTo>
                  <a:pt x="0" y="2749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7672496" y="209550"/>
            <a:ext cx="5025293" cy="4693042"/>
          </a:xfrm>
          <a:custGeom>
            <a:avLst/>
            <a:gdLst/>
            <a:ahLst/>
            <a:cxnLst/>
            <a:rect l="l" t="t" r="r" b="b"/>
            <a:pathLst>
              <a:path w="5025293" h="4693042">
                <a:moveTo>
                  <a:pt x="0" y="0"/>
                </a:moveTo>
                <a:lnTo>
                  <a:pt x="5025294" y="0"/>
                </a:lnTo>
                <a:lnTo>
                  <a:pt x="5025294" y="4693042"/>
                </a:lnTo>
                <a:lnTo>
                  <a:pt x="0" y="46930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6651764" y="7484374"/>
            <a:ext cx="1856431" cy="1376080"/>
          </a:xfrm>
          <a:custGeom>
            <a:avLst/>
            <a:gdLst/>
            <a:ahLst/>
            <a:cxnLst/>
            <a:rect l="l" t="t" r="r" b="b"/>
            <a:pathLst>
              <a:path w="1856431" h="1376080">
                <a:moveTo>
                  <a:pt x="0" y="0"/>
                </a:moveTo>
                <a:lnTo>
                  <a:pt x="1856431" y="0"/>
                </a:lnTo>
                <a:lnTo>
                  <a:pt x="1856431" y="1376080"/>
                </a:lnTo>
                <a:lnTo>
                  <a:pt x="0" y="13760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6686796" y="7145179"/>
            <a:ext cx="819737" cy="1494961"/>
          </a:xfrm>
          <a:custGeom>
            <a:avLst/>
            <a:gdLst/>
            <a:ahLst/>
            <a:cxnLst/>
            <a:rect l="l" t="t" r="r" b="b"/>
            <a:pathLst>
              <a:path w="819737" h="1494961">
                <a:moveTo>
                  <a:pt x="0" y="0"/>
                </a:moveTo>
                <a:lnTo>
                  <a:pt x="819737" y="0"/>
                </a:lnTo>
                <a:lnTo>
                  <a:pt x="819737" y="1494960"/>
                </a:lnTo>
                <a:lnTo>
                  <a:pt x="0" y="14949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TextBox 14"/>
          <p:cNvSpPr txBox="1"/>
          <p:nvPr/>
        </p:nvSpPr>
        <p:spPr>
          <a:xfrm>
            <a:off x="2414938" y="923925"/>
            <a:ext cx="5722297" cy="95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0"/>
              </a:lnSpc>
            </a:pPr>
            <a:r>
              <a:rPr lang="en-US" sz="5621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FARMACIA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8941" y="5230787"/>
            <a:ext cx="3285698" cy="112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227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NOMBRE Y CANTIDAD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51764" y="5230787"/>
            <a:ext cx="4984472" cy="112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227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ALMACENAMIENTO EN CASA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22061" y="5514964"/>
            <a:ext cx="4984472" cy="55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3227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FECHA DE VENCIMIENTO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63011" y="8945389"/>
            <a:ext cx="915676" cy="56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0"/>
              </a:lnSpc>
            </a:pPr>
            <a:r>
              <a:rPr lang="en-US" sz="3307">
                <a:solidFill>
                  <a:srgbClr val="C60C0C"/>
                </a:solidFill>
                <a:latin typeface="Abril Fatface"/>
                <a:ea typeface="Abril Fatface"/>
                <a:cs typeface="Abril Fatface"/>
                <a:sym typeface="Abril Fatface"/>
              </a:rPr>
              <a:t>96%</a:t>
            </a:r>
            <a:r>
              <a:rPr lang="en-US" sz="3307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97592" y="6890840"/>
            <a:ext cx="1211921" cy="59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3533">
                <a:solidFill>
                  <a:srgbClr val="1D741B"/>
                </a:solidFill>
                <a:latin typeface="Abril Fatface"/>
                <a:ea typeface="Abril Fatface"/>
                <a:cs typeface="Abril Fatface"/>
                <a:sym typeface="Abril Fatface"/>
              </a:rPr>
              <a:t>100%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446" y="-181399"/>
            <a:ext cx="9289446" cy="11051733"/>
            <a:chOff x="0" y="0"/>
            <a:chExt cx="2446603" cy="2910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6603" cy="2910745"/>
            </a:xfrm>
            <a:custGeom>
              <a:avLst/>
              <a:gdLst/>
              <a:ahLst/>
              <a:cxnLst/>
              <a:rect l="l" t="t" r="r" b="b"/>
              <a:pathLst>
                <a:path w="2446603" h="2910745">
                  <a:moveTo>
                    <a:pt x="0" y="0"/>
                  </a:moveTo>
                  <a:lnTo>
                    <a:pt x="2446603" y="0"/>
                  </a:lnTo>
                  <a:lnTo>
                    <a:pt x="2446603" y="2910745"/>
                  </a:lnTo>
                  <a:lnTo>
                    <a:pt x="0" y="2910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46603" cy="2948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07900" y="1567138"/>
            <a:ext cx="1418604" cy="2167311"/>
          </a:xfrm>
          <a:custGeom>
            <a:avLst/>
            <a:gdLst/>
            <a:ahLst/>
            <a:cxnLst/>
            <a:rect l="l" t="t" r="r" b="b"/>
            <a:pathLst>
              <a:path w="1418604" h="2167311">
                <a:moveTo>
                  <a:pt x="0" y="0"/>
                </a:moveTo>
                <a:lnTo>
                  <a:pt x="1418604" y="0"/>
                </a:lnTo>
                <a:lnTo>
                  <a:pt x="1418604" y="2167311"/>
                </a:lnTo>
                <a:lnTo>
                  <a:pt x="0" y="2167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4396896" y="7521581"/>
            <a:ext cx="4630654" cy="3085173"/>
          </a:xfrm>
          <a:custGeom>
            <a:avLst/>
            <a:gdLst/>
            <a:ahLst/>
            <a:cxnLst/>
            <a:rect l="l" t="t" r="r" b="b"/>
            <a:pathLst>
              <a:path w="4630654" h="3085173">
                <a:moveTo>
                  <a:pt x="0" y="0"/>
                </a:moveTo>
                <a:lnTo>
                  <a:pt x="4630654" y="0"/>
                </a:lnTo>
                <a:lnTo>
                  <a:pt x="4630654" y="3085174"/>
                </a:lnTo>
                <a:lnTo>
                  <a:pt x="0" y="3085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-1847085" y="7721119"/>
            <a:ext cx="6157244" cy="2686098"/>
          </a:xfrm>
          <a:custGeom>
            <a:avLst/>
            <a:gdLst/>
            <a:ahLst/>
            <a:cxnLst/>
            <a:rect l="l" t="t" r="r" b="b"/>
            <a:pathLst>
              <a:path w="6157244" h="2686098">
                <a:moveTo>
                  <a:pt x="0" y="0"/>
                </a:moveTo>
                <a:lnTo>
                  <a:pt x="6157244" y="0"/>
                </a:lnTo>
                <a:lnTo>
                  <a:pt x="6157244" y="2686098"/>
                </a:lnTo>
                <a:lnTo>
                  <a:pt x="0" y="268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6959252" y="7182883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6" y="0"/>
                </a:lnTo>
                <a:lnTo>
                  <a:pt x="4369496" y="4369495"/>
                </a:lnTo>
                <a:lnTo>
                  <a:pt x="0" y="4369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2010391" y="1952367"/>
            <a:ext cx="15720910" cy="5544719"/>
          </a:xfrm>
          <a:custGeom>
            <a:avLst/>
            <a:gdLst/>
            <a:ahLst/>
            <a:cxnLst/>
            <a:rect l="l" t="t" r="r" b="b"/>
            <a:pathLst>
              <a:path w="15720910" h="5544719">
                <a:moveTo>
                  <a:pt x="0" y="0"/>
                </a:moveTo>
                <a:lnTo>
                  <a:pt x="15720910" y="0"/>
                </a:lnTo>
                <a:lnTo>
                  <a:pt x="15720910" y="5544720"/>
                </a:lnTo>
                <a:lnTo>
                  <a:pt x="0" y="5544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1356058" y="826154"/>
            <a:ext cx="16375243" cy="233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3287" spc="-272">
                <a:solidFill>
                  <a:srgbClr val="022033"/>
                </a:solidFill>
                <a:latin typeface="Genty Sans"/>
                <a:ea typeface="Genty Sans"/>
                <a:cs typeface="Genty Sans"/>
                <a:sym typeface="Genty Sans"/>
              </a:rPr>
              <a:t>MEDIOS DE COMUNICACIÓN POR LOS CUALES EL PACIENTE CONOCE LA INFORMACIÓN REFERIDA EN LA ENCUESTA</a:t>
            </a:r>
          </a:p>
          <a:p>
            <a:pPr algn="ctr">
              <a:lnSpc>
                <a:spcPts val="11012"/>
              </a:lnSpc>
            </a:pPr>
            <a:endParaRPr lang="en-US" sz="3287" spc="-272">
              <a:solidFill>
                <a:srgbClr val="022033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4029" y="246959"/>
            <a:ext cx="7315200" cy="824623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10144272">
            <a:off x="13307182" y="-4076383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6" y="0"/>
                </a:lnTo>
                <a:lnTo>
                  <a:pt x="7904236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 rot="7084562">
            <a:off x="-4077646" y="2791066"/>
            <a:ext cx="7904237" cy="9471308"/>
          </a:xfrm>
          <a:custGeom>
            <a:avLst/>
            <a:gdLst/>
            <a:ahLst/>
            <a:cxnLst/>
            <a:rect l="l" t="t" r="r" b="b"/>
            <a:pathLst>
              <a:path w="7904237" h="9471308">
                <a:moveTo>
                  <a:pt x="0" y="0"/>
                </a:moveTo>
                <a:lnTo>
                  <a:pt x="7904237" y="0"/>
                </a:lnTo>
                <a:lnTo>
                  <a:pt x="7904237" y="9471307"/>
                </a:lnTo>
                <a:lnTo>
                  <a:pt x="0" y="9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15378536" y="338038"/>
            <a:ext cx="2751566" cy="2386983"/>
          </a:xfrm>
          <a:custGeom>
            <a:avLst/>
            <a:gdLst/>
            <a:ahLst/>
            <a:cxnLst/>
            <a:rect l="l" t="t" r="r" b="b"/>
            <a:pathLst>
              <a:path w="2751566" h="2386983">
                <a:moveTo>
                  <a:pt x="0" y="0"/>
                </a:moveTo>
                <a:lnTo>
                  <a:pt x="2751565" y="0"/>
                </a:lnTo>
                <a:lnTo>
                  <a:pt x="2751565" y="2386983"/>
                </a:lnTo>
                <a:lnTo>
                  <a:pt x="0" y="23869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125527" y="7073552"/>
            <a:ext cx="4369495" cy="4369495"/>
          </a:xfrm>
          <a:custGeom>
            <a:avLst/>
            <a:gdLst/>
            <a:ahLst/>
            <a:cxnLst/>
            <a:rect l="l" t="t" r="r" b="b"/>
            <a:pathLst>
              <a:path w="4369495" h="4369495">
                <a:moveTo>
                  <a:pt x="0" y="0"/>
                </a:moveTo>
                <a:lnTo>
                  <a:pt x="4369495" y="0"/>
                </a:lnTo>
                <a:lnTo>
                  <a:pt x="4369495" y="4369496"/>
                </a:lnTo>
                <a:lnTo>
                  <a:pt x="0" y="4369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4708932" y="5143500"/>
            <a:ext cx="5594078" cy="4321425"/>
          </a:xfrm>
          <a:custGeom>
            <a:avLst/>
            <a:gdLst/>
            <a:ahLst/>
            <a:cxnLst/>
            <a:rect l="l" t="t" r="r" b="b"/>
            <a:pathLst>
              <a:path w="5594078" h="4321425">
                <a:moveTo>
                  <a:pt x="0" y="0"/>
                </a:moveTo>
                <a:lnTo>
                  <a:pt x="5594078" y="0"/>
                </a:lnTo>
                <a:lnTo>
                  <a:pt x="5594078" y="4321425"/>
                </a:lnTo>
                <a:lnTo>
                  <a:pt x="0" y="4321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1281868" y="99302"/>
            <a:ext cx="5179523" cy="1854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9"/>
              </a:lnSpc>
            </a:pPr>
            <a:r>
              <a:rPr lang="en-US" sz="5349">
                <a:solidFill>
                  <a:srgbClr val="1A1E2D"/>
                </a:solidFill>
                <a:latin typeface="Genty Sans"/>
                <a:ea typeface="Genty Sans"/>
                <a:cs typeface="Genty Sans"/>
                <a:sym typeface="Genty Sans"/>
              </a:rPr>
              <a:t>conclusiónes</a:t>
            </a:r>
          </a:p>
          <a:p>
            <a:pPr algn="ctr">
              <a:lnSpc>
                <a:spcPts val="7489"/>
              </a:lnSpc>
            </a:pPr>
            <a:endParaRPr lang="en-US" sz="5349">
              <a:solidFill>
                <a:srgbClr val="1A1E2D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5575" y="2093562"/>
            <a:ext cx="13483356" cy="576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765" lvl="1" indent="-272883" algn="ctr">
              <a:lnSpc>
                <a:spcPts val="3539"/>
              </a:lnSpc>
              <a:buFont typeface="Arial"/>
              <a:buChar char="•"/>
            </a:pPr>
            <a:r>
              <a:rPr lang="en-US" sz="2527" spc="-20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DERECHOS Y DEBERES SE MANTUVO EN EL 92%, CON UNA LEVE MEJORA EN LA CLARIDAD SOBRE DÓNDE ACUDIR EN CASO DE URGENCIA MÉDICA, DISMINUYENDO DE 4 A 3 PERSONAS CONFUNDIDAS EN COMPARACIÓN CON EL MES ANTERIOR, INFORMACIÓN SOBRE PREVENCIÓN DE CAÍDAS AUMENTÓ DEL 90% AL 95% Y LAVADO DE MANOS SUBIÓ DEL 93% AL 96%.</a:t>
            </a:r>
          </a:p>
          <a:p>
            <a:pPr algn="ctr">
              <a:lnSpc>
                <a:spcPts val="3539"/>
              </a:lnSpc>
              <a:spcBef>
                <a:spcPct val="0"/>
              </a:spcBef>
            </a:pPr>
            <a:endParaRPr lang="en-US" sz="2527" spc="-209">
              <a:solidFill>
                <a:srgbClr val="000000"/>
              </a:solidFill>
              <a:latin typeface="Genty Sans"/>
              <a:ea typeface="Genty Sans"/>
              <a:cs typeface="Genty Sans"/>
              <a:sym typeface="Genty Sans"/>
            </a:endParaRPr>
          </a:p>
          <a:p>
            <a:pPr marL="545765" lvl="1" indent="-272883" algn="ctr">
              <a:lnSpc>
                <a:spcPts val="3539"/>
              </a:lnSpc>
              <a:buFont typeface="Arial"/>
              <a:buChar char="•"/>
            </a:pPr>
            <a:r>
              <a:rPr lang="en-US" sz="2527" spc="-20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IDENTIFICACIÓN CORRECTA DEL PACIENTE, EN SALAS DE TRATAMIENTO, LA TASA DE IDENTIFICACIÓN CORRECTA DISMINUYÓ DEL 100% AL 92%, EN FARMACIA, BAJÓ DEL 100% AL 95%, FACTURACIÓN Y SEGUIMIENTO POR LLAMADA SE MANTUVO EN EL 100%. EN CAMBIO RECOMENDACIONES SOBRE EL CUIDADO DE LA VENA CANALIZADA PASO DEL 92% AL 91%.</a:t>
            </a:r>
          </a:p>
          <a:p>
            <a:pPr algn="ctr">
              <a:lnSpc>
                <a:spcPts val="3539"/>
              </a:lnSpc>
              <a:spcBef>
                <a:spcPct val="0"/>
              </a:spcBef>
            </a:pPr>
            <a:endParaRPr lang="en-US" sz="2527" spc="-209">
              <a:solidFill>
                <a:srgbClr val="000000"/>
              </a:solidFill>
              <a:latin typeface="Genty Sans"/>
              <a:ea typeface="Genty Sans"/>
              <a:cs typeface="Genty Sans"/>
              <a:sym typeface="Genty Sans"/>
            </a:endParaRPr>
          </a:p>
          <a:p>
            <a:pPr marL="545765" lvl="1" indent="-272883" algn="ctr">
              <a:lnSpc>
                <a:spcPts val="3539"/>
              </a:lnSpc>
              <a:buFont typeface="Arial"/>
              <a:buChar char="•"/>
            </a:pPr>
            <a:r>
              <a:rPr lang="en-US" sz="2527" spc="-209">
                <a:solidFill>
                  <a:srgbClr val="000000"/>
                </a:solidFill>
                <a:latin typeface="Genty Sans"/>
                <a:ea typeface="Genty Sans"/>
                <a:cs typeface="Genty Sans"/>
                <a:sym typeface="Genty Sans"/>
              </a:rPr>
              <a:t>EN EL SERVICIO DE FARMACIA, LA INFORMACIÓN SOBRE EL NOMBRE Y CANTIDAD DE MEDICAMENTOS EN CASA SE MANTUVO EN EL 100%, EL ALMACENAMIENTO EN CASA PASO DE 100% A 96% Y LA IMPORTANCIA DE VERIFICAR LA FECHA DE VENCIMIENTO PASARON DEL 100% AL 95%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721</Words>
  <Application>Microsoft Office PowerPoint</Application>
  <PresentationFormat>Personalizado</PresentationFormat>
  <Paragraphs>109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Genty Sans</vt:lpstr>
      <vt:lpstr>Be Vietnam</vt:lpstr>
      <vt:lpstr>Arial</vt:lpstr>
      <vt:lpstr>Intro Rust Base Shade</vt:lpstr>
      <vt:lpstr>Trocchi</vt:lpstr>
      <vt:lpstr>Calibri</vt:lpstr>
      <vt:lpstr>Abril Fatface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Proyecto Trabajo Doodle Orgánico Multicolor</dc:title>
  <cp:lastModifiedBy>Consultorio 4</cp:lastModifiedBy>
  <cp:revision>3</cp:revision>
  <dcterms:created xsi:type="dcterms:W3CDTF">2006-08-16T00:00:00Z</dcterms:created>
  <dcterms:modified xsi:type="dcterms:W3CDTF">2024-08-22T22:21:41Z</dcterms:modified>
  <dc:identifier>DAGEdlYMovc</dc:identifier>
</cp:coreProperties>
</file>