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18288000" cy="10287000"/>
  <p:notesSz cx="6858000" cy="9144000"/>
  <p:embeddedFontLst>
    <p:embeddedFont>
      <p:font typeface="Genty Sans" charset="1" panose="00000600000000000000"/>
      <p:regular r:id="rId35"/>
    </p:embeddedFont>
    <p:embeddedFont>
      <p:font typeface="Be Vietnam" charset="1" panose="00000500000000000000"/>
      <p:regular r:id="rId36"/>
    </p:embeddedFont>
    <p:embeddedFont>
      <p:font typeface="Trocchi" charset="1" panose="0000050000000000000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72.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51.png" Type="http://schemas.openxmlformats.org/officeDocument/2006/relationships/image"/><Relationship Id="rId7" Target="../media/image52.svg" Type="http://schemas.openxmlformats.org/officeDocument/2006/relationships/image"/><Relationship Id="rId8" Target="../media/image53.png" Type="http://schemas.openxmlformats.org/officeDocument/2006/relationships/image"/><Relationship Id="rId9" Target="../media/image54.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73.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51.png" Type="http://schemas.openxmlformats.org/officeDocument/2006/relationships/image"/><Relationship Id="rId7" Target="../media/image52.svg" Type="http://schemas.openxmlformats.org/officeDocument/2006/relationships/image"/><Relationship Id="rId8" Target="../media/image53.png" Type="http://schemas.openxmlformats.org/officeDocument/2006/relationships/image"/><Relationship Id="rId9" Target="../media/image54.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74.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51.png" Type="http://schemas.openxmlformats.org/officeDocument/2006/relationships/image"/><Relationship Id="rId7" Target="../media/image52.svg" Type="http://schemas.openxmlformats.org/officeDocument/2006/relationships/image"/><Relationship Id="rId8" Target="../media/image53.png" Type="http://schemas.openxmlformats.org/officeDocument/2006/relationships/image"/><Relationship Id="rId9" Target="../media/image5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 Id="rId3" Target="../media/image59.svg" Type="http://schemas.openxmlformats.org/officeDocument/2006/relationships/image"/><Relationship Id="rId4" Target="../media/image60.png" Type="http://schemas.openxmlformats.org/officeDocument/2006/relationships/image"/><Relationship Id="rId5" Target="../media/image61.png" Type="http://schemas.openxmlformats.org/officeDocument/2006/relationships/image"/><Relationship Id="rId6" Target="../media/image11.png" Type="http://schemas.openxmlformats.org/officeDocument/2006/relationships/image"/><Relationship Id="rId7" Target="../media/image7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51.png" Type="http://schemas.openxmlformats.org/officeDocument/2006/relationships/image"/><Relationship Id="rId7" Target="../media/image52.svg" Type="http://schemas.openxmlformats.org/officeDocument/2006/relationships/image"/><Relationship Id="rId8" Target="../media/image53.png" Type="http://schemas.openxmlformats.org/officeDocument/2006/relationships/image"/><Relationship Id="rId9" Target="../media/image54.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4.png" Type="http://schemas.openxmlformats.org/officeDocument/2006/relationships/image"/><Relationship Id="rId11" Target="../media/image11.png" Type="http://schemas.openxmlformats.org/officeDocument/2006/relationships/image"/><Relationship Id="rId2" Target="../media/image76.png" Type="http://schemas.openxmlformats.org/officeDocument/2006/relationships/image"/><Relationship Id="rId3" Target="../media/image77.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80.png" Type="http://schemas.openxmlformats.org/officeDocument/2006/relationships/image"/><Relationship Id="rId7" Target="../media/image81.svg" Type="http://schemas.openxmlformats.org/officeDocument/2006/relationships/image"/><Relationship Id="rId8" Target="../media/image82.png" Type="http://schemas.openxmlformats.org/officeDocument/2006/relationships/image"/><Relationship Id="rId9" Target="../media/image83.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86.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87.png" Type="http://schemas.openxmlformats.org/officeDocument/2006/relationships/image"/><Relationship Id="rId7" Target="../media/image88.svg" Type="http://schemas.openxmlformats.org/officeDocument/2006/relationships/image"/><Relationship Id="rId8" Target="../media/image11.png" Type="http://schemas.openxmlformats.org/officeDocument/2006/relationships/image"/><Relationship Id="rId9" Target="../media/image89.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7.png" Type="http://schemas.openxmlformats.org/officeDocument/2006/relationships/image"/><Relationship Id="rId11" Target="../media/image98.svg" Type="http://schemas.openxmlformats.org/officeDocument/2006/relationships/image"/><Relationship Id="rId12" Target="../media/image99.png" Type="http://schemas.openxmlformats.org/officeDocument/2006/relationships/image"/><Relationship Id="rId2" Target="../media/image11.png" Type="http://schemas.openxmlformats.org/officeDocument/2006/relationships/image"/><Relationship Id="rId3" Target="../media/image90.png" Type="http://schemas.openxmlformats.org/officeDocument/2006/relationships/image"/><Relationship Id="rId4" Target="../media/image91.png" Type="http://schemas.openxmlformats.org/officeDocument/2006/relationships/image"/><Relationship Id="rId5" Target="../media/image92.png" Type="http://schemas.openxmlformats.org/officeDocument/2006/relationships/image"/><Relationship Id="rId6" Target="../media/image93.png" Type="http://schemas.openxmlformats.org/officeDocument/2006/relationships/image"/><Relationship Id="rId7" Target="../media/image94.svg" Type="http://schemas.openxmlformats.org/officeDocument/2006/relationships/image"/><Relationship Id="rId8" Target="../media/image95.png" Type="http://schemas.openxmlformats.org/officeDocument/2006/relationships/image"/><Relationship Id="rId9" Target="../media/image96.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4.svg" Type="http://schemas.openxmlformats.org/officeDocument/2006/relationships/image"/><Relationship Id="rId11" Target="../media/image100.png" Type="http://schemas.openxmlformats.org/officeDocument/2006/relationships/image"/><Relationship Id="rId12" Target="../media/image101.svg" Type="http://schemas.openxmlformats.org/officeDocument/2006/relationships/image"/><Relationship Id="rId13" Target="../media/image102.png" Type="http://schemas.openxmlformats.org/officeDocument/2006/relationships/image"/><Relationship Id="rId2" Target="../media/image85.png" Type="http://schemas.openxmlformats.org/officeDocument/2006/relationships/image"/><Relationship Id="rId3" Target="../media/image86.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87.png" Type="http://schemas.openxmlformats.org/officeDocument/2006/relationships/image"/><Relationship Id="rId7" Target="../media/image88.svg" Type="http://schemas.openxmlformats.org/officeDocument/2006/relationships/image"/><Relationship Id="rId8" Target="../media/image11.png" Type="http://schemas.openxmlformats.org/officeDocument/2006/relationships/image"/><Relationship Id="rId9" Target="../media/image93.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1.svg" Type="http://schemas.openxmlformats.org/officeDocument/2006/relationships/image"/><Relationship Id="rId11" Target="../media/image112.png" Type="http://schemas.openxmlformats.org/officeDocument/2006/relationships/image"/><Relationship Id="rId12" Target="../media/image113.svg" Type="http://schemas.openxmlformats.org/officeDocument/2006/relationships/image"/><Relationship Id="rId13" Target="../media/image114.png" Type="http://schemas.openxmlformats.org/officeDocument/2006/relationships/image"/><Relationship Id="rId14" Target="../media/image115.svg" Type="http://schemas.openxmlformats.org/officeDocument/2006/relationships/image"/><Relationship Id="rId2" Target="../media/image103.png" Type="http://schemas.openxmlformats.org/officeDocument/2006/relationships/image"/><Relationship Id="rId3" Target="../media/image104.png" Type="http://schemas.openxmlformats.org/officeDocument/2006/relationships/image"/><Relationship Id="rId4" Target="../media/image105.png" Type="http://schemas.openxmlformats.org/officeDocument/2006/relationships/image"/><Relationship Id="rId5" Target="../media/image106.png" Type="http://schemas.openxmlformats.org/officeDocument/2006/relationships/image"/><Relationship Id="rId6" Target="../media/image107.svg" Type="http://schemas.openxmlformats.org/officeDocument/2006/relationships/image"/><Relationship Id="rId7" Target="../media/image108.png" Type="http://schemas.openxmlformats.org/officeDocument/2006/relationships/image"/><Relationship Id="rId8" Target="../media/image109.svg" Type="http://schemas.openxmlformats.org/officeDocument/2006/relationships/image"/><Relationship Id="rId9" Target="../media/image11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png" Type="http://schemas.openxmlformats.org/officeDocument/2006/relationships/image"/><Relationship Id="rId11" Target="../media/image21.svg" Type="http://schemas.openxmlformats.org/officeDocument/2006/relationships/image"/><Relationship Id="rId12" Target="../media/image22.png" Type="http://schemas.openxmlformats.org/officeDocument/2006/relationships/image"/><Relationship Id="rId13" Target="../media/image23.svg" Type="http://schemas.openxmlformats.org/officeDocument/2006/relationships/image"/><Relationship Id="rId14" Target="../media/image1.png" Type="http://schemas.openxmlformats.org/officeDocument/2006/relationships/image"/><Relationship Id="rId15" Target="../media/image2.svg" Type="http://schemas.openxmlformats.org/officeDocument/2006/relationships/image"/><Relationship Id="rId16" Target="../media/image24.png" Type="http://schemas.openxmlformats.org/officeDocument/2006/relationships/image"/><Relationship Id="rId17" Target="../media/image25.svg" Type="http://schemas.openxmlformats.org/officeDocument/2006/relationships/image"/><Relationship Id="rId18" Target="../media/image11.png" Type="http://schemas.openxmlformats.org/officeDocument/2006/relationships/image"/><Relationship Id="rId2" Target="../media/image12.png" Type="http://schemas.openxmlformats.org/officeDocument/2006/relationships/image"/><Relationship Id="rId3" Target="../media/image13.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86.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87.png" Type="http://schemas.openxmlformats.org/officeDocument/2006/relationships/image"/><Relationship Id="rId7" Target="../media/image88.svg" Type="http://schemas.openxmlformats.org/officeDocument/2006/relationships/image"/><Relationship Id="rId8" Target="../media/image11.png" Type="http://schemas.openxmlformats.org/officeDocument/2006/relationships/image"/><Relationship Id="rId9" Target="../media/image116.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3.svg" Type="http://schemas.openxmlformats.org/officeDocument/2006/relationships/image"/><Relationship Id="rId11" Target="../media/image114.png" Type="http://schemas.openxmlformats.org/officeDocument/2006/relationships/image"/><Relationship Id="rId12" Target="../media/image115.svg" Type="http://schemas.openxmlformats.org/officeDocument/2006/relationships/image"/><Relationship Id="rId13" Target="../media/image120.png" Type="http://schemas.openxmlformats.org/officeDocument/2006/relationships/image"/><Relationship Id="rId14" Target="../media/image121.svg" Type="http://schemas.openxmlformats.org/officeDocument/2006/relationships/image"/><Relationship Id="rId2" Target="../media/image117.png" Type="http://schemas.openxmlformats.org/officeDocument/2006/relationships/image"/><Relationship Id="rId3" Target="../media/image118.png" Type="http://schemas.openxmlformats.org/officeDocument/2006/relationships/image"/><Relationship Id="rId4" Target="../media/image119.png" Type="http://schemas.openxmlformats.org/officeDocument/2006/relationships/image"/><Relationship Id="rId5" Target="../media/image106.png" Type="http://schemas.openxmlformats.org/officeDocument/2006/relationships/image"/><Relationship Id="rId6" Target="../media/image107.svg" Type="http://schemas.openxmlformats.org/officeDocument/2006/relationships/image"/><Relationship Id="rId7" Target="../media/image110.png" Type="http://schemas.openxmlformats.org/officeDocument/2006/relationships/image"/><Relationship Id="rId8" Target="../media/image111.svg" Type="http://schemas.openxmlformats.org/officeDocument/2006/relationships/image"/><Relationship Id="rId9" Target="../media/image11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1.svg" Type="http://schemas.openxmlformats.org/officeDocument/2006/relationships/image"/><Relationship Id="rId11" Target="../media/image112.png" Type="http://schemas.openxmlformats.org/officeDocument/2006/relationships/image"/><Relationship Id="rId12" Target="../media/image113.svg" Type="http://schemas.openxmlformats.org/officeDocument/2006/relationships/image"/><Relationship Id="rId13" Target="../media/image114.png" Type="http://schemas.openxmlformats.org/officeDocument/2006/relationships/image"/><Relationship Id="rId14" Target="../media/image115.svg" Type="http://schemas.openxmlformats.org/officeDocument/2006/relationships/image"/><Relationship Id="rId2" Target="../media/image122.png" Type="http://schemas.openxmlformats.org/officeDocument/2006/relationships/image"/><Relationship Id="rId3" Target="../media/image123.png" Type="http://schemas.openxmlformats.org/officeDocument/2006/relationships/image"/><Relationship Id="rId4" Target="../media/image124.png" Type="http://schemas.openxmlformats.org/officeDocument/2006/relationships/image"/><Relationship Id="rId5" Target="../media/image106.png" Type="http://schemas.openxmlformats.org/officeDocument/2006/relationships/image"/><Relationship Id="rId6" Target="../media/image107.svg" Type="http://schemas.openxmlformats.org/officeDocument/2006/relationships/image"/><Relationship Id="rId7" Target="../media/image108.png" Type="http://schemas.openxmlformats.org/officeDocument/2006/relationships/image"/><Relationship Id="rId8" Target="../media/image109.svg" Type="http://schemas.openxmlformats.org/officeDocument/2006/relationships/image"/><Relationship Id="rId9" Target="../media/image110.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1.svg" Type="http://schemas.openxmlformats.org/officeDocument/2006/relationships/image"/><Relationship Id="rId11" Target="../media/image112.png" Type="http://schemas.openxmlformats.org/officeDocument/2006/relationships/image"/><Relationship Id="rId12" Target="../media/image113.svg" Type="http://schemas.openxmlformats.org/officeDocument/2006/relationships/image"/><Relationship Id="rId13" Target="../media/image114.png" Type="http://schemas.openxmlformats.org/officeDocument/2006/relationships/image"/><Relationship Id="rId14" Target="../media/image115.svg" Type="http://schemas.openxmlformats.org/officeDocument/2006/relationships/image"/><Relationship Id="rId2" Target="../media/image125.png" Type="http://schemas.openxmlformats.org/officeDocument/2006/relationships/image"/><Relationship Id="rId3" Target="../media/image126.png" Type="http://schemas.openxmlformats.org/officeDocument/2006/relationships/image"/><Relationship Id="rId4" Target="../media/image127.png" Type="http://schemas.openxmlformats.org/officeDocument/2006/relationships/image"/><Relationship Id="rId5" Target="../media/image106.png" Type="http://schemas.openxmlformats.org/officeDocument/2006/relationships/image"/><Relationship Id="rId6" Target="../media/image107.svg" Type="http://schemas.openxmlformats.org/officeDocument/2006/relationships/image"/><Relationship Id="rId7" Target="../media/image108.png" Type="http://schemas.openxmlformats.org/officeDocument/2006/relationships/image"/><Relationship Id="rId8" Target="../media/image109.svg" Type="http://schemas.openxmlformats.org/officeDocument/2006/relationships/image"/><Relationship Id="rId9" Target="../media/image110.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86.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87.png" Type="http://schemas.openxmlformats.org/officeDocument/2006/relationships/image"/><Relationship Id="rId7" Target="../media/image88.svg" Type="http://schemas.openxmlformats.org/officeDocument/2006/relationships/image"/><Relationship Id="rId8" Target="../media/image11.png" Type="http://schemas.openxmlformats.org/officeDocument/2006/relationships/image"/><Relationship Id="rId9" Target="../media/image128.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6.png" Type="http://schemas.openxmlformats.org/officeDocument/2006/relationships/image"/><Relationship Id="rId11" Target="../media/image137.svg" Type="http://schemas.openxmlformats.org/officeDocument/2006/relationships/image"/><Relationship Id="rId12" Target="../media/image138.png" Type="http://schemas.openxmlformats.org/officeDocument/2006/relationships/image"/><Relationship Id="rId13" Target="../media/image139.svg" Type="http://schemas.openxmlformats.org/officeDocument/2006/relationships/image"/><Relationship Id="rId2" Target="../media/image129.png" Type="http://schemas.openxmlformats.org/officeDocument/2006/relationships/image"/><Relationship Id="rId3" Target="../media/image130.png" Type="http://schemas.openxmlformats.org/officeDocument/2006/relationships/image"/><Relationship Id="rId4" Target="../media/image131.png" Type="http://schemas.openxmlformats.org/officeDocument/2006/relationships/image"/><Relationship Id="rId5" Target="../media/image132.png" Type="http://schemas.openxmlformats.org/officeDocument/2006/relationships/image"/><Relationship Id="rId6" Target="../media/image133.svg" Type="http://schemas.openxmlformats.org/officeDocument/2006/relationships/image"/><Relationship Id="rId7" Target="../media/image134.png" Type="http://schemas.openxmlformats.org/officeDocument/2006/relationships/image"/><Relationship Id="rId8" Target="../media/image135.svg" Type="http://schemas.openxmlformats.org/officeDocument/2006/relationships/image"/><Relationship Id="rId9" Target="../media/image99.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86.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87.png" Type="http://schemas.openxmlformats.org/officeDocument/2006/relationships/image"/><Relationship Id="rId7" Target="../media/image88.svg" Type="http://schemas.openxmlformats.org/officeDocument/2006/relationships/image"/><Relationship Id="rId8" Target="../media/image11.png" Type="http://schemas.openxmlformats.org/officeDocument/2006/relationships/image"/><Relationship Id="rId9" Target="../media/image140.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6.png" Type="http://schemas.openxmlformats.org/officeDocument/2006/relationships/image"/><Relationship Id="rId11" Target="../media/image137.svg" Type="http://schemas.openxmlformats.org/officeDocument/2006/relationships/image"/><Relationship Id="rId12" Target="../media/image138.png" Type="http://schemas.openxmlformats.org/officeDocument/2006/relationships/image"/><Relationship Id="rId13" Target="../media/image139.svg" Type="http://schemas.openxmlformats.org/officeDocument/2006/relationships/image"/><Relationship Id="rId2" Target="../media/image141.png" Type="http://schemas.openxmlformats.org/officeDocument/2006/relationships/image"/><Relationship Id="rId3" Target="../media/image142.png" Type="http://schemas.openxmlformats.org/officeDocument/2006/relationships/image"/><Relationship Id="rId4" Target="../media/image143.png" Type="http://schemas.openxmlformats.org/officeDocument/2006/relationships/image"/><Relationship Id="rId5" Target="../media/image132.png" Type="http://schemas.openxmlformats.org/officeDocument/2006/relationships/image"/><Relationship Id="rId6" Target="../media/image133.svg" Type="http://schemas.openxmlformats.org/officeDocument/2006/relationships/image"/><Relationship Id="rId7" Target="../media/image134.png" Type="http://schemas.openxmlformats.org/officeDocument/2006/relationships/image"/><Relationship Id="rId8" Target="../media/image135.svg" Type="http://schemas.openxmlformats.org/officeDocument/2006/relationships/image"/><Relationship Id="rId9" Target="../media/image99.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4.png" Type="http://schemas.openxmlformats.org/officeDocument/2006/relationships/image"/><Relationship Id="rId2" Target="../media/image35.png" Type="http://schemas.openxmlformats.org/officeDocument/2006/relationships/image"/><Relationship Id="rId3" Target="../media/image3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1.png" Type="http://schemas.openxmlformats.org/officeDocument/2006/relationships/image"/><Relationship Id="rId9" Target="../media/image2.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45.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30.png" Type="http://schemas.openxmlformats.org/officeDocument/2006/relationships/image"/><Relationship Id="rId12" Target="../media/image31.svg" Type="http://schemas.openxmlformats.org/officeDocument/2006/relationships/image"/><Relationship Id="rId13" Target="../media/image32.png" Type="http://schemas.openxmlformats.org/officeDocument/2006/relationships/image"/><Relationship Id="rId2" Target="../media/image7.png" Type="http://schemas.openxmlformats.org/officeDocument/2006/relationships/image"/><Relationship Id="rId3" Target="../media/image8.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11.png" Type="http://schemas.openxmlformats.org/officeDocument/2006/relationships/image"/><Relationship Id="rId7" Target="../media/image1.png" Type="http://schemas.openxmlformats.org/officeDocument/2006/relationships/image"/><Relationship Id="rId8" Target="../media/image2.svg" Type="http://schemas.openxmlformats.org/officeDocument/2006/relationships/image"/><Relationship Id="rId9" Target="../media/image2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png" Type="http://schemas.openxmlformats.org/officeDocument/2006/relationships/image"/><Relationship Id="rId12" Target="../media/image39.png" Type="http://schemas.openxmlformats.org/officeDocument/2006/relationships/image"/><Relationship Id="rId13" Target="../media/image11.png" Type="http://schemas.openxmlformats.org/officeDocument/2006/relationships/image"/><Relationship Id="rId14" Target="../media/image40.png" Type="http://schemas.openxmlformats.org/officeDocument/2006/relationships/image"/><Relationship Id="rId2" Target="../media/image33.png" Type="http://schemas.openxmlformats.org/officeDocument/2006/relationships/image"/><Relationship Id="rId3" Target="../media/image34.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1.png" Type="http://schemas.openxmlformats.org/officeDocument/2006/relationships/image"/><Relationship Id="rId9" Target="../media/image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2" Target="../media/image41.pn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 Id="rId6" Target="../media/image11.png" Type="http://schemas.openxmlformats.org/officeDocument/2006/relationships/image"/><Relationship Id="rId7" Target="../media/image45.png" Type="http://schemas.openxmlformats.org/officeDocument/2006/relationships/image"/><Relationship Id="rId8" Target="../media/image46.png" Type="http://schemas.openxmlformats.org/officeDocument/2006/relationships/image"/><Relationship Id="rId9" Target="../media/image4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55.png" Type="http://schemas.openxmlformats.org/officeDocument/2006/relationships/image"/><Relationship Id="rId12" Target="../media/image56.png" Type="http://schemas.openxmlformats.org/officeDocument/2006/relationships/image"/><Relationship Id="rId13" Target="../media/image57.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51.png" Type="http://schemas.openxmlformats.org/officeDocument/2006/relationships/image"/><Relationship Id="rId7" Target="../media/image52.svg" Type="http://schemas.openxmlformats.org/officeDocument/2006/relationships/image"/><Relationship Id="rId8" Target="../media/image53.png" Type="http://schemas.openxmlformats.org/officeDocument/2006/relationships/image"/><Relationship Id="rId9" Target="../media/image5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 Id="rId3" Target="../media/image59.svg" Type="http://schemas.openxmlformats.org/officeDocument/2006/relationships/image"/><Relationship Id="rId4" Target="../media/image60.png" Type="http://schemas.openxmlformats.org/officeDocument/2006/relationships/image"/><Relationship Id="rId5" Target="../media/image61.png" Type="http://schemas.openxmlformats.org/officeDocument/2006/relationships/image"/><Relationship Id="rId6" Target="../media/image11.png" Type="http://schemas.openxmlformats.org/officeDocument/2006/relationships/image"/><Relationship Id="rId7" Target="../media/image6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67.png" Type="http://schemas.openxmlformats.org/officeDocument/2006/relationships/image"/><Relationship Id="rId2" Target="../media/image63.png" Type="http://schemas.openxmlformats.org/officeDocument/2006/relationships/image"/><Relationship Id="rId3" Target="../media/image64.svg" Type="http://schemas.openxmlformats.org/officeDocument/2006/relationships/image"/><Relationship Id="rId4" Target="../media/image49.png" Type="http://schemas.openxmlformats.org/officeDocument/2006/relationships/image"/><Relationship Id="rId5" Target="../media/image50.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65.png" Type="http://schemas.openxmlformats.org/officeDocument/2006/relationships/image"/><Relationship Id="rId9" Target="../media/image66.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png" Type="http://schemas.openxmlformats.org/officeDocument/2006/relationships/image"/><Relationship Id="rId3" Target="../media/image69.svg" Type="http://schemas.openxmlformats.org/officeDocument/2006/relationships/image"/><Relationship Id="rId4" Target="../media/image70.png" Type="http://schemas.openxmlformats.org/officeDocument/2006/relationships/image"/><Relationship Id="rId5" Target="../media/image71.svg" Type="http://schemas.openxmlformats.org/officeDocument/2006/relationships/image"/><Relationship Id="rId6" Target="../media/image1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4478055">
            <a:off x="-3568452" y="-4200238"/>
            <a:ext cx="7904237" cy="9471308"/>
          </a:xfrm>
          <a:custGeom>
            <a:avLst/>
            <a:gdLst/>
            <a:ahLst/>
            <a:cxnLst/>
            <a:rect r="r" b="b" t="t" l="l"/>
            <a:pathLst>
              <a:path h="9471308" w="7904237">
                <a:moveTo>
                  <a:pt x="0" y="0"/>
                </a:moveTo>
                <a:lnTo>
                  <a:pt x="7904236" y="0"/>
                </a:lnTo>
                <a:lnTo>
                  <a:pt x="7904236" y="9471307"/>
                </a:lnTo>
                <a:lnTo>
                  <a:pt x="0" y="94713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7570525">
            <a:off x="14273726" y="4931350"/>
            <a:ext cx="5971148" cy="7856774"/>
          </a:xfrm>
          <a:custGeom>
            <a:avLst/>
            <a:gdLst/>
            <a:ahLst/>
            <a:cxnLst/>
            <a:rect r="r" b="b" t="t" l="l"/>
            <a:pathLst>
              <a:path h="7856774" w="5971148">
                <a:moveTo>
                  <a:pt x="0" y="0"/>
                </a:moveTo>
                <a:lnTo>
                  <a:pt x="5971148" y="0"/>
                </a:lnTo>
                <a:lnTo>
                  <a:pt x="5971148" y="7856774"/>
                </a:lnTo>
                <a:lnTo>
                  <a:pt x="0" y="78567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867565" y="4597698"/>
            <a:ext cx="16552869" cy="2268578"/>
          </a:xfrm>
          <a:prstGeom prst="rect">
            <a:avLst/>
          </a:prstGeom>
        </p:spPr>
        <p:txBody>
          <a:bodyPr anchor="t" rtlCol="false" tIns="0" lIns="0" bIns="0" rIns="0">
            <a:spAutoFit/>
          </a:bodyPr>
          <a:lstStyle/>
          <a:p>
            <a:pPr algn="ctr">
              <a:lnSpc>
                <a:spcPts val="16536"/>
              </a:lnSpc>
            </a:pPr>
            <a:r>
              <a:rPr lang="en-US" sz="17973" spc="-1491">
                <a:solidFill>
                  <a:srgbClr val="022033"/>
                </a:solidFill>
                <a:latin typeface="Genty Sans"/>
              </a:rPr>
              <a:t>ENCUESTA IEC</a:t>
            </a:r>
          </a:p>
        </p:txBody>
      </p:sp>
      <p:sp>
        <p:nvSpPr>
          <p:cNvPr name="Freeform 5" id="5"/>
          <p:cNvSpPr/>
          <p:nvPr/>
        </p:nvSpPr>
        <p:spPr>
          <a:xfrm flipH="false" flipV="false" rot="9337228">
            <a:off x="13463742" y="-5536886"/>
            <a:ext cx="7904237" cy="9471308"/>
          </a:xfrm>
          <a:custGeom>
            <a:avLst/>
            <a:gdLst/>
            <a:ahLst/>
            <a:cxnLst/>
            <a:rect r="r" b="b" t="t" l="l"/>
            <a:pathLst>
              <a:path h="9471308" w="7904237">
                <a:moveTo>
                  <a:pt x="0" y="0"/>
                </a:moveTo>
                <a:lnTo>
                  <a:pt x="7904237" y="0"/>
                </a:lnTo>
                <a:lnTo>
                  <a:pt x="7904237" y="9471307"/>
                </a:lnTo>
                <a:lnTo>
                  <a:pt x="0" y="94713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9337228">
            <a:off x="-2278585" y="6810192"/>
            <a:ext cx="7904237" cy="9471308"/>
          </a:xfrm>
          <a:custGeom>
            <a:avLst/>
            <a:gdLst/>
            <a:ahLst/>
            <a:cxnLst/>
            <a:rect r="r" b="b" t="t" l="l"/>
            <a:pathLst>
              <a:path h="9471308" w="7904237">
                <a:moveTo>
                  <a:pt x="0" y="0"/>
                </a:moveTo>
                <a:lnTo>
                  <a:pt x="7904237" y="0"/>
                </a:lnTo>
                <a:lnTo>
                  <a:pt x="7904237" y="9471308"/>
                </a:lnTo>
                <a:lnTo>
                  <a:pt x="0" y="94713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7157712" y="535415"/>
            <a:ext cx="3543215" cy="1679336"/>
          </a:xfrm>
          <a:custGeom>
            <a:avLst/>
            <a:gdLst/>
            <a:ahLst/>
            <a:cxnLst/>
            <a:rect r="r" b="b" t="t" l="l"/>
            <a:pathLst>
              <a:path h="1679336" w="3543215">
                <a:moveTo>
                  <a:pt x="0" y="0"/>
                </a:moveTo>
                <a:lnTo>
                  <a:pt x="3543215" y="0"/>
                </a:lnTo>
                <a:lnTo>
                  <a:pt x="3543215" y="1679337"/>
                </a:lnTo>
                <a:lnTo>
                  <a:pt x="0" y="16793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8" id="8"/>
          <p:cNvSpPr txBox="true"/>
          <p:nvPr/>
        </p:nvSpPr>
        <p:spPr>
          <a:xfrm rot="0">
            <a:off x="5146629" y="6684310"/>
            <a:ext cx="7565381" cy="2199197"/>
          </a:xfrm>
          <a:prstGeom prst="rect">
            <a:avLst/>
          </a:prstGeom>
        </p:spPr>
        <p:txBody>
          <a:bodyPr anchor="t" rtlCol="false" tIns="0" lIns="0" bIns="0" rIns="0">
            <a:spAutoFit/>
          </a:bodyPr>
          <a:lstStyle/>
          <a:p>
            <a:pPr algn="ctr">
              <a:lnSpc>
                <a:spcPts val="5639"/>
              </a:lnSpc>
            </a:pPr>
            <a:r>
              <a:rPr lang="en-US" sz="6130" spc="343">
                <a:solidFill>
                  <a:srgbClr val="022033"/>
                </a:solidFill>
                <a:latin typeface="Genty Sans"/>
              </a:rPr>
              <a:t>MAYO NEIVA/PITALITO</a:t>
            </a:r>
          </a:p>
          <a:p>
            <a:pPr algn="ctr">
              <a:lnSpc>
                <a:spcPts val="5639"/>
              </a:lnSpc>
            </a:pPr>
          </a:p>
        </p:txBody>
      </p:sp>
      <p:sp>
        <p:nvSpPr>
          <p:cNvPr name="TextBox 9" id="9"/>
          <p:cNvSpPr txBox="true"/>
          <p:nvPr/>
        </p:nvSpPr>
        <p:spPr>
          <a:xfrm rot="0">
            <a:off x="7264876" y="2041137"/>
            <a:ext cx="3328887" cy="1741406"/>
          </a:xfrm>
          <a:prstGeom prst="rect">
            <a:avLst/>
          </a:prstGeom>
        </p:spPr>
        <p:txBody>
          <a:bodyPr anchor="t" rtlCol="false" tIns="0" lIns="0" bIns="0" rIns="0">
            <a:spAutoFit/>
          </a:bodyPr>
          <a:lstStyle/>
          <a:p>
            <a:pPr algn="ctr">
              <a:lnSpc>
                <a:spcPts val="1077"/>
              </a:lnSpc>
            </a:pPr>
            <a:r>
              <a:rPr lang="en-US" sz="738" spc="76">
                <a:solidFill>
                  <a:srgbClr val="022033"/>
                </a:solidFill>
                <a:latin typeface="Be Vietnam"/>
              </a:rPr>
              <a:t>INFORMACION, EDUCACION Y COMUNICACION.</a:t>
            </a:r>
          </a:p>
          <a:p>
            <a:pPr algn="ctr">
              <a:lnSpc>
                <a:spcPts val="2188"/>
              </a:lnSpc>
            </a:pPr>
          </a:p>
        </p:txBody>
      </p:sp>
      <p:sp>
        <p:nvSpPr>
          <p:cNvPr name="Freeform 10" id="10"/>
          <p:cNvSpPr/>
          <p:nvPr/>
        </p:nvSpPr>
        <p:spPr>
          <a:xfrm flipH="false" flipV="false" rot="0">
            <a:off x="-314147" y="7132057"/>
            <a:ext cx="4635690" cy="4635690"/>
          </a:xfrm>
          <a:custGeom>
            <a:avLst/>
            <a:gdLst/>
            <a:ahLst/>
            <a:cxnLst/>
            <a:rect r="r" b="b" t="t" l="l"/>
            <a:pathLst>
              <a:path h="4635690" w="4635690">
                <a:moveTo>
                  <a:pt x="0" y="0"/>
                </a:moveTo>
                <a:lnTo>
                  <a:pt x="4635690" y="0"/>
                </a:lnTo>
                <a:lnTo>
                  <a:pt x="4635690" y="4635690"/>
                </a:lnTo>
                <a:lnTo>
                  <a:pt x="0" y="4635690"/>
                </a:lnTo>
                <a:lnTo>
                  <a:pt x="0" y="0"/>
                </a:lnTo>
                <a:close/>
              </a:path>
            </a:pathLst>
          </a:custGeom>
          <a:blipFill>
            <a:blip r:embed="rId12"/>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sp>
        <p:nvSpPr>
          <p:cNvPr name="Freeform 2" id="2"/>
          <p:cNvSpPr/>
          <p:nvPr/>
        </p:nvSpPr>
        <p:spPr>
          <a:xfrm flipH="false" flipV="false" rot="2869869">
            <a:off x="-5702696" y="-2009556"/>
            <a:ext cx="8963034" cy="10740019"/>
          </a:xfrm>
          <a:custGeom>
            <a:avLst/>
            <a:gdLst/>
            <a:ahLst/>
            <a:cxnLst/>
            <a:rect r="r" b="b" t="t" l="l"/>
            <a:pathLst>
              <a:path h="10740019" w="8963034">
                <a:moveTo>
                  <a:pt x="0" y="0"/>
                </a:moveTo>
                <a:lnTo>
                  <a:pt x="8963034" y="0"/>
                </a:lnTo>
                <a:lnTo>
                  <a:pt x="8963034" y="10740019"/>
                </a:lnTo>
                <a:lnTo>
                  <a:pt x="0" y="107400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011269">
            <a:off x="15167659" y="3642054"/>
            <a:ext cx="8963034" cy="10740019"/>
          </a:xfrm>
          <a:custGeom>
            <a:avLst/>
            <a:gdLst/>
            <a:ahLst/>
            <a:cxnLst/>
            <a:rect r="r" b="b" t="t" l="l"/>
            <a:pathLst>
              <a:path h="10740019" w="8963034">
                <a:moveTo>
                  <a:pt x="0" y="0"/>
                </a:moveTo>
                <a:lnTo>
                  <a:pt x="8963034" y="0"/>
                </a:lnTo>
                <a:lnTo>
                  <a:pt x="8963034" y="10740019"/>
                </a:lnTo>
                <a:lnTo>
                  <a:pt x="0" y="107400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972947" y="-1028700"/>
            <a:ext cx="4461211" cy="4114800"/>
          </a:xfrm>
          <a:custGeom>
            <a:avLst/>
            <a:gdLst/>
            <a:ahLst/>
            <a:cxnLst/>
            <a:rect r="r" b="b" t="t" l="l"/>
            <a:pathLst>
              <a:path h="4114800" w="4461211">
                <a:moveTo>
                  <a:pt x="0" y="0"/>
                </a:moveTo>
                <a:lnTo>
                  <a:pt x="4461211" y="0"/>
                </a:lnTo>
                <a:lnTo>
                  <a:pt x="44612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904939">
            <a:off x="-36253" y="8807559"/>
            <a:ext cx="1660420" cy="1440415"/>
          </a:xfrm>
          <a:custGeom>
            <a:avLst/>
            <a:gdLst/>
            <a:ahLst/>
            <a:cxnLst/>
            <a:rect r="r" b="b" t="t" l="l"/>
            <a:pathLst>
              <a:path h="1440415" w="1660420">
                <a:moveTo>
                  <a:pt x="0" y="0"/>
                </a:moveTo>
                <a:lnTo>
                  <a:pt x="1660420" y="0"/>
                </a:lnTo>
                <a:lnTo>
                  <a:pt x="1660420" y="1440414"/>
                </a:lnTo>
                <a:lnTo>
                  <a:pt x="0" y="14404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290994" y="-1009042"/>
            <a:ext cx="4369495" cy="4369495"/>
          </a:xfrm>
          <a:custGeom>
            <a:avLst/>
            <a:gdLst/>
            <a:ahLst/>
            <a:cxnLst/>
            <a:rect r="r" b="b" t="t" l="l"/>
            <a:pathLst>
              <a:path h="4369495" w="4369495">
                <a:moveTo>
                  <a:pt x="0" y="0"/>
                </a:moveTo>
                <a:lnTo>
                  <a:pt x="4369495" y="0"/>
                </a:lnTo>
                <a:lnTo>
                  <a:pt x="4369495" y="4369495"/>
                </a:lnTo>
                <a:lnTo>
                  <a:pt x="0" y="4369495"/>
                </a:lnTo>
                <a:lnTo>
                  <a:pt x="0" y="0"/>
                </a:lnTo>
                <a:close/>
              </a:path>
            </a:pathLst>
          </a:custGeom>
          <a:blipFill>
            <a:blip r:embed="rId10"/>
            <a:stretch>
              <a:fillRect l="0" t="0" r="0" b="0"/>
            </a:stretch>
          </a:blipFill>
        </p:spPr>
      </p:sp>
      <p:sp>
        <p:nvSpPr>
          <p:cNvPr name="Freeform 7" id="7"/>
          <p:cNvSpPr/>
          <p:nvPr/>
        </p:nvSpPr>
        <p:spPr>
          <a:xfrm flipH="false" flipV="false" rot="0">
            <a:off x="915888" y="3086100"/>
            <a:ext cx="16456223" cy="6033948"/>
          </a:xfrm>
          <a:custGeom>
            <a:avLst/>
            <a:gdLst/>
            <a:ahLst/>
            <a:cxnLst/>
            <a:rect r="r" b="b" t="t" l="l"/>
            <a:pathLst>
              <a:path h="6033948" w="16456223">
                <a:moveTo>
                  <a:pt x="0" y="0"/>
                </a:moveTo>
                <a:lnTo>
                  <a:pt x="16456224" y="0"/>
                </a:lnTo>
                <a:lnTo>
                  <a:pt x="16456224" y="6033948"/>
                </a:lnTo>
                <a:lnTo>
                  <a:pt x="0" y="6033948"/>
                </a:lnTo>
                <a:lnTo>
                  <a:pt x="0" y="0"/>
                </a:lnTo>
                <a:close/>
              </a:path>
            </a:pathLst>
          </a:custGeom>
          <a:blipFill>
            <a:blip r:embed="rId11"/>
            <a:stretch>
              <a:fillRect l="0" t="0" r="0" b="0"/>
            </a:stretch>
          </a:blipFill>
        </p:spPr>
      </p:sp>
      <p:sp>
        <p:nvSpPr>
          <p:cNvPr name="TextBox 8" id="8"/>
          <p:cNvSpPr txBox="true"/>
          <p:nvPr/>
        </p:nvSpPr>
        <p:spPr>
          <a:xfrm rot="0">
            <a:off x="2012154" y="740504"/>
            <a:ext cx="13465455" cy="1324013"/>
          </a:xfrm>
          <a:prstGeom prst="rect">
            <a:avLst/>
          </a:prstGeom>
        </p:spPr>
        <p:txBody>
          <a:bodyPr anchor="t" rtlCol="false" tIns="0" lIns="0" bIns="0" rIns="0">
            <a:spAutoFit/>
          </a:bodyPr>
          <a:lstStyle/>
          <a:p>
            <a:pPr algn="ctr">
              <a:lnSpc>
                <a:spcPts val="9674"/>
              </a:lnSpc>
            </a:pPr>
            <a:r>
              <a:rPr lang="en-US" sz="10515" spc="-872">
                <a:solidFill>
                  <a:srgbClr val="022033"/>
                </a:solidFill>
                <a:latin typeface="Genty Sans"/>
              </a:rPr>
              <a:t>PITALITO</a:t>
            </a:r>
          </a:p>
        </p:txBody>
      </p:sp>
      <p:sp>
        <p:nvSpPr>
          <p:cNvPr name="TextBox 9" id="9"/>
          <p:cNvSpPr txBox="true"/>
          <p:nvPr/>
        </p:nvSpPr>
        <p:spPr>
          <a:xfrm rot="0">
            <a:off x="5087282" y="9191625"/>
            <a:ext cx="7315200" cy="1144906"/>
          </a:xfrm>
          <a:prstGeom prst="rect">
            <a:avLst/>
          </a:prstGeom>
        </p:spPr>
        <p:txBody>
          <a:bodyPr anchor="t" rtlCol="false" tIns="0" lIns="0" bIns="0" rIns="0">
            <a:spAutoFit/>
          </a:bodyPr>
          <a:lstStyle/>
          <a:p>
            <a:pPr algn="ctr">
              <a:lnSpc>
                <a:spcPts val="4619"/>
              </a:lnSpc>
            </a:pPr>
            <a:r>
              <a:rPr lang="en-US" sz="3299">
                <a:solidFill>
                  <a:srgbClr val="000000"/>
                </a:solidFill>
                <a:latin typeface="Genty Sans"/>
              </a:rPr>
              <a:t>Identificación Correcta </a:t>
            </a:r>
          </a:p>
          <a:p>
            <a:pPr algn="ctr">
              <a:lnSpc>
                <a:spcPts val="4619"/>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sp>
        <p:nvSpPr>
          <p:cNvPr name="Freeform 2" id="2"/>
          <p:cNvSpPr/>
          <p:nvPr/>
        </p:nvSpPr>
        <p:spPr>
          <a:xfrm flipH="false" flipV="false" rot="2869869">
            <a:off x="-5702696" y="-2009556"/>
            <a:ext cx="8963034" cy="10740019"/>
          </a:xfrm>
          <a:custGeom>
            <a:avLst/>
            <a:gdLst/>
            <a:ahLst/>
            <a:cxnLst/>
            <a:rect r="r" b="b" t="t" l="l"/>
            <a:pathLst>
              <a:path h="10740019" w="8963034">
                <a:moveTo>
                  <a:pt x="0" y="0"/>
                </a:moveTo>
                <a:lnTo>
                  <a:pt x="8963034" y="0"/>
                </a:lnTo>
                <a:lnTo>
                  <a:pt x="8963034" y="10740019"/>
                </a:lnTo>
                <a:lnTo>
                  <a:pt x="0" y="107400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011269">
            <a:off x="15167659" y="3642054"/>
            <a:ext cx="8963034" cy="10740019"/>
          </a:xfrm>
          <a:custGeom>
            <a:avLst/>
            <a:gdLst/>
            <a:ahLst/>
            <a:cxnLst/>
            <a:rect r="r" b="b" t="t" l="l"/>
            <a:pathLst>
              <a:path h="10740019" w="8963034">
                <a:moveTo>
                  <a:pt x="0" y="0"/>
                </a:moveTo>
                <a:lnTo>
                  <a:pt x="8963034" y="0"/>
                </a:lnTo>
                <a:lnTo>
                  <a:pt x="8963034" y="10740019"/>
                </a:lnTo>
                <a:lnTo>
                  <a:pt x="0" y="107400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972947" y="-1028700"/>
            <a:ext cx="4461211" cy="4114800"/>
          </a:xfrm>
          <a:custGeom>
            <a:avLst/>
            <a:gdLst/>
            <a:ahLst/>
            <a:cxnLst/>
            <a:rect r="r" b="b" t="t" l="l"/>
            <a:pathLst>
              <a:path h="4114800" w="4461211">
                <a:moveTo>
                  <a:pt x="0" y="0"/>
                </a:moveTo>
                <a:lnTo>
                  <a:pt x="4461211" y="0"/>
                </a:lnTo>
                <a:lnTo>
                  <a:pt x="44612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904939">
            <a:off x="-36253" y="8807559"/>
            <a:ext cx="1660420" cy="1440415"/>
          </a:xfrm>
          <a:custGeom>
            <a:avLst/>
            <a:gdLst/>
            <a:ahLst/>
            <a:cxnLst/>
            <a:rect r="r" b="b" t="t" l="l"/>
            <a:pathLst>
              <a:path h="1440415" w="1660420">
                <a:moveTo>
                  <a:pt x="0" y="0"/>
                </a:moveTo>
                <a:lnTo>
                  <a:pt x="1660420" y="0"/>
                </a:lnTo>
                <a:lnTo>
                  <a:pt x="1660420" y="1440414"/>
                </a:lnTo>
                <a:lnTo>
                  <a:pt x="0" y="14404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290994" y="-1009042"/>
            <a:ext cx="4369495" cy="4369495"/>
          </a:xfrm>
          <a:custGeom>
            <a:avLst/>
            <a:gdLst/>
            <a:ahLst/>
            <a:cxnLst/>
            <a:rect r="r" b="b" t="t" l="l"/>
            <a:pathLst>
              <a:path h="4369495" w="4369495">
                <a:moveTo>
                  <a:pt x="0" y="0"/>
                </a:moveTo>
                <a:lnTo>
                  <a:pt x="4369495" y="0"/>
                </a:lnTo>
                <a:lnTo>
                  <a:pt x="4369495" y="4369495"/>
                </a:lnTo>
                <a:lnTo>
                  <a:pt x="0" y="4369495"/>
                </a:lnTo>
                <a:lnTo>
                  <a:pt x="0" y="0"/>
                </a:lnTo>
                <a:close/>
              </a:path>
            </a:pathLst>
          </a:custGeom>
          <a:blipFill>
            <a:blip r:embed="rId10"/>
            <a:stretch>
              <a:fillRect l="0" t="0" r="0" b="0"/>
            </a:stretch>
          </a:blipFill>
        </p:spPr>
      </p:sp>
      <p:sp>
        <p:nvSpPr>
          <p:cNvPr name="Freeform 7" id="7"/>
          <p:cNvSpPr/>
          <p:nvPr/>
        </p:nvSpPr>
        <p:spPr>
          <a:xfrm flipH="false" flipV="false" rot="0">
            <a:off x="895102" y="1962351"/>
            <a:ext cx="16197307" cy="6856860"/>
          </a:xfrm>
          <a:custGeom>
            <a:avLst/>
            <a:gdLst/>
            <a:ahLst/>
            <a:cxnLst/>
            <a:rect r="r" b="b" t="t" l="l"/>
            <a:pathLst>
              <a:path h="6856860" w="16197307">
                <a:moveTo>
                  <a:pt x="0" y="0"/>
                </a:moveTo>
                <a:lnTo>
                  <a:pt x="16197307" y="0"/>
                </a:lnTo>
                <a:lnTo>
                  <a:pt x="16197307" y="6856859"/>
                </a:lnTo>
                <a:lnTo>
                  <a:pt x="0" y="6856859"/>
                </a:lnTo>
                <a:lnTo>
                  <a:pt x="0" y="0"/>
                </a:lnTo>
                <a:close/>
              </a:path>
            </a:pathLst>
          </a:custGeom>
          <a:blipFill>
            <a:blip r:embed="rId11"/>
            <a:stretch>
              <a:fillRect l="0" t="0" r="0" b="0"/>
            </a:stretch>
          </a:blipFill>
        </p:spPr>
      </p:sp>
      <p:sp>
        <p:nvSpPr>
          <p:cNvPr name="TextBox 8" id="8"/>
          <p:cNvSpPr txBox="true"/>
          <p:nvPr/>
        </p:nvSpPr>
        <p:spPr>
          <a:xfrm rot="0">
            <a:off x="3561803" y="609672"/>
            <a:ext cx="10578542" cy="1047606"/>
          </a:xfrm>
          <a:prstGeom prst="rect">
            <a:avLst/>
          </a:prstGeom>
        </p:spPr>
        <p:txBody>
          <a:bodyPr anchor="t" rtlCol="false" tIns="0" lIns="0" bIns="0" rIns="0">
            <a:spAutoFit/>
          </a:bodyPr>
          <a:lstStyle/>
          <a:p>
            <a:pPr algn="ctr">
              <a:lnSpc>
                <a:spcPts val="7600"/>
              </a:lnSpc>
            </a:pPr>
            <a:r>
              <a:rPr lang="en-US" sz="8260" spc="-685">
                <a:solidFill>
                  <a:srgbClr val="022033"/>
                </a:solidFill>
                <a:latin typeface="Genty Sans"/>
              </a:rPr>
              <a:t>ATENCIÓN Y CAIDAS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sp>
        <p:nvSpPr>
          <p:cNvPr name="Freeform 2" id="2"/>
          <p:cNvSpPr/>
          <p:nvPr/>
        </p:nvSpPr>
        <p:spPr>
          <a:xfrm flipH="false" flipV="false" rot="2869869">
            <a:off x="-5702696" y="-2009556"/>
            <a:ext cx="8963034" cy="10740019"/>
          </a:xfrm>
          <a:custGeom>
            <a:avLst/>
            <a:gdLst/>
            <a:ahLst/>
            <a:cxnLst/>
            <a:rect r="r" b="b" t="t" l="l"/>
            <a:pathLst>
              <a:path h="10740019" w="8963034">
                <a:moveTo>
                  <a:pt x="0" y="0"/>
                </a:moveTo>
                <a:lnTo>
                  <a:pt x="8963034" y="0"/>
                </a:lnTo>
                <a:lnTo>
                  <a:pt x="8963034" y="10740019"/>
                </a:lnTo>
                <a:lnTo>
                  <a:pt x="0" y="107400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011269">
            <a:off x="15167659" y="3642054"/>
            <a:ext cx="8963034" cy="10740019"/>
          </a:xfrm>
          <a:custGeom>
            <a:avLst/>
            <a:gdLst/>
            <a:ahLst/>
            <a:cxnLst/>
            <a:rect r="r" b="b" t="t" l="l"/>
            <a:pathLst>
              <a:path h="10740019" w="8963034">
                <a:moveTo>
                  <a:pt x="0" y="0"/>
                </a:moveTo>
                <a:lnTo>
                  <a:pt x="8963034" y="0"/>
                </a:lnTo>
                <a:lnTo>
                  <a:pt x="8963034" y="10740019"/>
                </a:lnTo>
                <a:lnTo>
                  <a:pt x="0" y="107400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972947" y="-1028700"/>
            <a:ext cx="4461211" cy="4114800"/>
          </a:xfrm>
          <a:custGeom>
            <a:avLst/>
            <a:gdLst/>
            <a:ahLst/>
            <a:cxnLst/>
            <a:rect r="r" b="b" t="t" l="l"/>
            <a:pathLst>
              <a:path h="4114800" w="4461211">
                <a:moveTo>
                  <a:pt x="0" y="0"/>
                </a:moveTo>
                <a:lnTo>
                  <a:pt x="4461211" y="0"/>
                </a:lnTo>
                <a:lnTo>
                  <a:pt x="44612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904939">
            <a:off x="-36253" y="8807559"/>
            <a:ext cx="1660420" cy="1440415"/>
          </a:xfrm>
          <a:custGeom>
            <a:avLst/>
            <a:gdLst/>
            <a:ahLst/>
            <a:cxnLst/>
            <a:rect r="r" b="b" t="t" l="l"/>
            <a:pathLst>
              <a:path h="1440415" w="1660420">
                <a:moveTo>
                  <a:pt x="0" y="0"/>
                </a:moveTo>
                <a:lnTo>
                  <a:pt x="1660420" y="0"/>
                </a:lnTo>
                <a:lnTo>
                  <a:pt x="1660420" y="1440414"/>
                </a:lnTo>
                <a:lnTo>
                  <a:pt x="0" y="14404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290994" y="-1009042"/>
            <a:ext cx="4369495" cy="4369495"/>
          </a:xfrm>
          <a:custGeom>
            <a:avLst/>
            <a:gdLst/>
            <a:ahLst/>
            <a:cxnLst/>
            <a:rect r="r" b="b" t="t" l="l"/>
            <a:pathLst>
              <a:path h="4369495" w="4369495">
                <a:moveTo>
                  <a:pt x="0" y="0"/>
                </a:moveTo>
                <a:lnTo>
                  <a:pt x="4369495" y="0"/>
                </a:lnTo>
                <a:lnTo>
                  <a:pt x="4369495" y="4369495"/>
                </a:lnTo>
                <a:lnTo>
                  <a:pt x="0" y="4369495"/>
                </a:lnTo>
                <a:lnTo>
                  <a:pt x="0" y="0"/>
                </a:lnTo>
                <a:close/>
              </a:path>
            </a:pathLst>
          </a:custGeom>
          <a:blipFill>
            <a:blip r:embed="rId10"/>
            <a:stretch>
              <a:fillRect l="0" t="0" r="0" b="0"/>
            </a:stretch>
          </a:blipFill>
        </p:spPr>
      </p:sp>
      <p:sp>
        <p:nvSpPr>
          <p:cNvPr name="Freeform 7" id="7"/>
          <p:cNvSpPr/>
          <p:nvPr/>
        </p:nvSpPr>
        <p:spPr>
          <a:xfrm flipH="false" flipV="false" rot="0">
            <a:off x="492578" y="1788115"/>
            <a:ext cx="17132003" cy="7337479"/>
          </a:xfrm>
          <a:custGeom>
            <a:avLst/>
            <a:gdLst/>
            <a:ahLst/>
            <a:cxnLst/>
            <a:rect r="r" b="b" t="t" l="l"/>
            <a:pathLst>
              <a:path h="7337479" w="17132003">
                <a:moveTo>
                  <a:pt x="0" y="0"/>
                </a:moveTo>
                <a:lnTo>
                  <a:pt x="17132004" y="0"/>
                </a:lnTo>
                <a:lnTo>
                  <a:pt x="17132004" y="7337479"/>
                </a:lnTo>
                <a:lnTo>
                  <a:pt x="0" y="7337479"/>
                </a:lnTo>
                <a:lnTo>
                  <a:pt x="0" y="0"/>
                </a:lnTo>
                <a:close/>
              </a:path>
            </a:pathLst>
          </a:custGeom>
          <a:blipFill>
            <a:blip r:embed="rId11"/>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A5C2E9"/>
        </a:solidFill>
      </p:bgPr>
    </p:bg>
    <p:spTree>
      <p:nvGrpSpPr>
        <p:cNvPr id="1" name=""/>
        <p:cNvGrpSpPr/>
        <p:nvPr/>
      </p:nvGrpSpPr>
      <p:grpSpPr>
        <a:xfrm>
          <a:off x="0" y="0"/>
          <a:ext cx="0" cy="0"/>
          <a:chOff x="0" y="0"/>
          <a:chExt cx="0" cy="0"/>
        </a:xfrm>
      </p:grpSpPr>
      <p:grpSp>
        <p:nvGrpSpPr>
          <p:cNvPr name="Group 2" id="2"/>
          <p:cNvGrpSpPr/>
          <p:nvPr/>
        </p:nvGrpSpPr>
        <p:grpSpPr>
          <a:xfrm rot="0">
            <a:off x="-145446" y="-181399"/>
            <a:ext cx="9289446" cy="11051733"/>
            <a:chOff x="0" y="0"/>
            <a:chExt cx="2446603" cy="2910745"/>
          </a:xfrm>
        </p:grpSpPr>
        <p:sp>
          <p:nvSpPr>
            <p:cNvPr name="Freeform 3" id="3"/>
            <p:cNvSpPr/>
            <p:nvPr/>
          </p:nvSpPr>
          <p:spPr>
            <a:xfrm flipH="false" flipV="false" rot="0">
              <a:off x="0" y="0"/>
              <a:ext cx="2446603" cy="2910745"/>
            </a:xfrm>
            <a:custGeom>
              <a:avLst/>
              <a:gdLst/>
              <a:ahLst/>
              <a:cxnLst/>
              <a:rect r="r" b="b" t="t" l="l"/>
              <a:pathLst>
                <a:path h="2910745" w="2446603">
                  <a:moveTo>
                    <a:pt x="0" y="0"/>
                  </a:moveTo>
                  <a:lnTo>
                    <a:pt x="2446603" y="0"/>
                  </a:lnTo>
                  <a:lnTo>
                    <a:pt x="2446603" y="2910745"/>
                  </a:lnTo>
                  <a:lnTo>
                    <a:pt x="0" y="2910745"/>
                  </a:lnTo>
                  <a:close/>
                </a:path>
              </a:pathLst>
            </a:custGeom>
            <a:solidFill>
              <a:srgbClr val="FFFFFF"/>
            </a:solidFill>
          </p:spPr>
        </p:sp>
        <p:sp>
          <p:nvSpPr>
            <p:cNvPr name="TextBox 4" id="4"/>
            <p:cNvSpPr txBox="true"/>
            <p:nvPr/>
          </p:nvSpPr>
          <p:spPr>
            <a:xfrm>
              <a:off x="0" y="-38100"/>
              <a:ext cx="2446603" cy="2948845"/>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307900" y="1567138"/>
            <a:ext cx="1418604" cy="2167311"/>
          </a:xfrm>
          <a:custGeom>
            <a:avLst/>
            <a:gdLst/>
            <a:ahLst/>
            <a:cxnLst/>
            <a:rect r="r" b="b" t="t" l="l"/>
            <a:pathLst>
              <a:path h="2167311" w="1418604">
                <a:moveTo>
                  <a:pt x="0" y="0"/>
                </a:moveTo>
                <a:lnTo>
                  <a:pt x="1418604" y="0"/>
                </a:lnTo>
                <a:lnTo>
                  <a:pt x="1418604" y="2167311"/>
                </a:lnTo>
                <a:lnTo>
                  <a:pt x="0" y="21673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4113766" y="6918837"/>
            <a:ext cx="5534660" cy="3687467"/>
          </a:xfrm>
          <a:custGeom>
            <a:avLst/>
            <a:gdLst/>
            <a:ahLst/>
            <a:cxnLst/>
            <a:rect r="r" b="b" t="t" l="l"/>
            <a:pathLst>
              <a:path h="3687467" w="5534660">
                <a:moveTo>
                  <a:pt x="0" y="0"/>
                </a:moveTo>
                <a:lnTo>
                  <a:pt x="5534660" y="0"/>
                </a:lnTo>
                <a:lnTo>
                  <a:pt x="5534660" y="3687467"/>
                </a:lnTo>
                <a:lnTo>
                  <a:pt x="0" y="3687467"/>
                </a:lnTo>
                <a:lnTo>
                  <a:pt x="0" y="0"/>
                </a:lnTo>
                <a:close/>
              </a:path>
            </a:pathLst>
          </a:custGeom>
          <a:blipFill>
            <a:blip r:embed="rId4"/>
            <a:stretch>
              <a:fillRect l="0" t="0" r="0" b="0"/>
            </a:stretch>
          </a:blipFill>
        </p:spPr>
      </p:sp>
      <p:sp>
        <p:nvSpPr>
          <p:cNvPr name="Freeform 7" id="7"/>
          <p:cNvSpPr/>
          <p:nvPr/>
        </p:nvSpPr>
        <p:spPr>
          <a:xfrm flipH="false" flipV="false" rot="0">
            <a:off x="-1847085" y="7721119"/>
            <a:ext cx="6157244" cy="2686098"/>
          </a:xfrm>
          <a:custGeom>
            <a:avLst/>
            <a:gdLst/>
            <a:ahLst/>
            <a:cxnLst/>
            <a:rect r="r" b="b" t="t" l="l"/>
            <a:pathLst>
              <a:path h="2686098" w="6157244">
                <a:moveTo>
                  <a:pt x="0" y="0"/>
                </a:moveTo>
                <a:lnTo>
                  <a:pt x="6157244" y="0"/>
                </a:lnTo>
                <a:lnTo>
                  <a:pt x="6157244" y="2686098"/>
                </a:lnTo>
                <a:lnTo>
                  <a:pt x="0" y="2686098"/>
                </a:lnTo>
                <a:lnTo>
                  <a:pt x="0" y="0"/>
                </a:lnTo>
                <a:close/>
              </a:path>
            </a:pathLst>
          </a:custGeom>
          <a:blipFill>
            <a:blip r:embed="rId5"/>
            <a:stretch>
              <a:fillRect l="0" t="0" r="0" b="0"/>
            </a:stretch>
          </a:blipFill>
        </p:spPr>
      </p:sp>
      <p:sp>
        <p:nvSpPr>
          <p:cNvPr name="Freeform 8" id="8"/>
          <p:cNvSpPr/>
          <p:nvPr/>
        </p:nvSpPr>
        <p:spPr>
          <a:xfrm flipH="false" flipV="false" rot="0">
            <a:off x="6959252" y="7182883"/>
            <a:ext cx="4369495" cy="4369495"/>
          </a:xfrm>
          <a:custGeom>
            <a:avLst/>
            <a:gdLst/>
            <a:ahLst/>
            <a:cxnLst/>
            <a:rect r="r" b="b" t="t" l="l"/>
            <a:pathLst>
              <a:path h="4369495" w="4369495">
                <a:moveTo>
                  <a:pt x="0" y="0"/>
                </a:moveTo>
                <a:lnTo>
                  <a:pt x="4369496" y="0"/>
                </a:lnTo>
                <a:lnTo>
                  <a:pt x="4369496" y="4369495"/>
                </a:lnTo>
                <a:lnTo>
                  <a:pt x="0" y="4369495"/>
                </a:lnTo>
                <a:lnTo>
                  <a:pt x="0" y="0"/>
                </a:lnTo>
                <a:close/>
              </a:path>
            </a:pathLst>
          </a:custGeom>
          <a:blipFill>
            <a:blip r:embed="rId6"/>
            <a:stretch>
              <a:fillRect l="0" t="0" r="0" b="0"/>
            </a:stretch>
          </a:blipFill>
        </p:spPr>
      </p:sp>
      <p:sp>
        <p:nvSpPr>
          <p:cNvPr name="Freeform 9" id="9"/>
          <p:cNvSpPr/>
          <p:nvPr/>
        </p:nvSpPr>
        <p:spPr>
          <a:xfrm flipH="false" flipV="false" rot="0">
            <a:off x="3182291" y="3032134"/>
            <a:ext cx="10153249" cy="2312334"/>
          </a:xfrm>
          <a:custGeom>
            <a:avLst/>
            <a:gdLst/>
            <a:ahLst/>
            <a:cxnLst/>
            <a:rect r="r" b="b" t="t" l="l"/>
            <a:pathLst>
              <a:path h="2312334" w="10153249">
                <a:moveTo>
                  <a:pt x="0" y="0"/>
                </a:moveTo>
                <a:lnTo>
                  <a:pt x="10153249" y="0"/>
                </a:lnTo>
                <a:lnTo>
                  <a:pt x="10153249" y="2312334"/>
                </a:lnTo>
                <a:lnTo>
                  <a:pt x="0" y="2312334"/>
                </a:lnTo>
                <a:lnTo>
                  <a:pt x="0" y="0"/>
                </a:lnTo>
                <a:close/>
              </a:path>
            </a:pathLst>
          </a:custGeom>
          <a:blipFill>
            <a:blip r:embed="rId7"/>
            <a:stretch>
              <a:fillRect l="0" t="0" r="0" b="0"/>
            </a:stretch>
          </a:blipFill>
        </p:spPr>
      </p:sp>
      <p:sp>
        <p:nvSpPr>
          <p:cNvPr name="TextBox 10" id="10"/>
          <p:cNvSpPr txBox="true"/>
          <p:nvPr/>
        </p:nvSpPr>
        <p:spPr>
          <a:xfrm rot="0">
            <a:off x="1356058" y="826154"/>
            <a:ext cx="16375243" cy="2338152"/>
          </a:xfrm>
          <a:prstGeom prst="rect">
            <a:avLst/>
          </a:prstGeom>
        </p:spPr>
        <p:txBody>
          <a:bodyPr anchor="t" rtlCol="false" tIns="0" lIns="0" bIns="0" rIns="0">
            <a:spAutoFit/>
          </a:bodyPr>
          <a:lstStyle/>
          <a:p>
            <a:pPr algn="ctr">
              <a:lnSpc>
                <a:spcPts val="3024"/>
              </a:lnSpc>
            </a:pPr>
            <a:r>
              <a:rPr lang="en-US" sz="3287" spc="-272">
                <a:solidFill>
                  <a:srgbClr val="022033"/>
                </a:solidFill>
                <a:latin typeface="Genty Sans"/>
              </a:rPr>
              <a:t>MEDIOS DE COMUNICACIÓN POR LOS CUALES EL PACIENTE CONOCE LA INFORMACIÓN REFERIDA EN LA ENCUESTA</a:t>
            </a:r>
          </a:p>
          <a:p>
            <a:pPr algn="ctr">
              <a:lnSpc>
                <a:spcPts val="11012"/>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sp>
        <p:nvSpPr>
          <p:cNvPr name="Freeform 2" id="2"/>
          <p:cNvSpPr/>
          <p:nvPr/>
        </p:nvSpPr>
        <p:spPr>
          <a:xfrm flipH="false" flipV="false" rot="2869869">
            <a:off x="-5702696" y="-2009556"/>
            <a:ext cx="8963034" cy="10740019"/>
          </a:xfrm>
          <a:custGeom>
            <a:avLst/>
            <a:gdLst/>
            <a:ahLst/>
            <a:cxnLst/>
            <a:rect r="r" b="b" t="t" l="l"/>
            <a:pathLst>
              <a:path h="10740019" w="8963034">
                <a:moveTo>
                  <a:pt x="0" y="0"/>
                </a:moveTo>
                <a:lnTo>
                  <a:pt x="8963034" y="0"/>
                </a:lnTo>
                <a:lnTo>
                  <a:pt x="8963034" y="10740019"/>
                </a:lnTo>
                <a:lnTo>
                  <a:pt x="0" y="107400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011269">
            <a:off x="15167659" y="3642054"/>
            <a:ext cx="8963034" cy="10740019"/>
          </a:xfrm>
          <a:custGeom>
            <a:avLst/>
            <a:gdLst/>
            <a:ahLst/>
            <a:cxnLst/>
            <a:rect r="r" b="b" t="t" l="l"/>
            <a:pathLst>
              <a:path h="10740019" w="8963034">
                <a:moveTo>
                  <a:pt x="0" y="0"/>
                </a:moveTo>
                <a:lnTo>
                  <a:pt x="8963034" y="0"/>
                </a:lnTo>
                <a:lnTo>
                  <a:pt x="8963034" y="10740019"/>
                </a:lnTo>
                <a:lnTo>
                  <a:pt x="0" y="107400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972947" y="-1028700"/>
            <a:ext cx="4461211" cy="4114800"/>
          </a:xfrm>
          <a:custGeom>
            <a:avLst/>
            <a:gdLst/>
            <a:ahLst/>
            <a:cxnLst/>
            <a:rect r="r" b="b" t="t" l="l"/>
            <a:pathLst>
              <a:path h="4114800" w="4461211">
                <a:moveTo>
                  <a:pt x="0" y="0"/>
                </a:moveTo>
                <a:lnTo>
                  <a:pt x="4461211" y="0"/>
                </a:lnTo>
                <a:lnTo>
                  <a:pt x="44612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904939">
            <a:off x="-36253" y="8807559"/>
            <a:ext cx="1660420" cy="1440415"/>
          </a:xfrm>
          <a:custGeom>
            <a:avLst/>
            <a:gdLst/>
            <a:ahLst/>
            <a:cxnLst/>
            <a:rect r="r" b="b" t="t" l="l"/>
            <a:pathLst>
              <a:path h="1440415" w="1660420">
                <a:moveTo>
                  <a:pt x="0" y="0"/>
                </a:moveTo>
                <a:lnTo>
                  <a:pt x="1660420" y="0"/>
                </a:lnTo>
                <a:lnTo>
                  <a:pt x="1660420" y="1440414"/>
                </a:lnTo>
                <a:lnTo>
                  <a:pt x="0" y="14404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290994" y="-1009042"/>
            <a:ext cx="4369495" cy="4369495"/>
          </a:xfrm>
          <a:custGeom>
            <a:avLst/>
            <a:gdLst/>
            <a:ahLst/>
            <a:cxnLst/>
            <a:rect r="r" b="b" t="t" l="l"/>
            <a:pathLst>
              <a:path h="4369495" w="4369495">
                <a:moveTo>
                  <a:pt x="0" y="0"/>
                </a:moveTo>
                <a:lnTo>
                  <a:pt x="4369495" y="0"/>
                </a:lnTo>
                <a:lnTo>
                  <a:pt x="4369495" y="4369495"/>
                </a:lnTo>
                <a:lnTo>
                  <a:pt x="0" y="4369495"/>
                </a:lnTo>
                <a:lnTo>
                  <a:pt x="0" y="0"/>
                </a:lnTo>
                <a:close/>
              </a:path>
            </a:pathLst>
          </a:custGeom>
          <a:blipFill>
            <a:blip r:embed="rId10"/>
            <a:stretch>
              <a:fillRect l="0" t="0" r="0" b="0"/>
            </a:stretch>
          </a:blipFill>
        </p:spPr>
      </p:sp>
      <p:sp>
        <p:nvSpPr>
          <p:cNvPr name="TextBox 7" id="7"/>
          <p:cNvSpPr txBox="true"/>
          <p:nvPr/>
        </p:nvSpPr>
        <p:spPr>
          <a:xfrm rot="0">
            <a:off x="1698640" y="3312828"/>
            <a:ext cx="14890719" cy="5699235"/>
          </a:xfrm>
          <a:prstGeom prst="rect">
            <a:avLst/>
          </a:prstGeom>
        </p:spPr>
        <p:txBody>
          <a:bodyPr anchor="t" rtlCol="false" tIns="0" lIns="0" bIns="0" rIns="0">
            <a:spAutoFit/>
          </a:bodyPr>
          <a:lstStyle/>
          <a:p>
            <a:pPr algn="l" marL="502370" indent="-251185" lvl="1">
              <a:lnSpc>
                <a:spcPts val="3257"/>
              </a:lnSpc>
              <a:buFont typeface="Arial"/>
              <a:buChar char="•"/>
            </a:pPr>
            <a:r>
              <a:rPr lang="en-US" sz="2326" spc="-193">
                <a:solidFill>
                  <a:srgbClr val="000000"/>
                </a:solidFill>
                <a:latin typeface="Genty Sans"/>
              </a:rPr>
              <a:t>LOS ASPECTOS VALORADOS QUE SE MANTUVIERON FUE LAIDENTIFICACIÓN CORRECTA DE PACIENTESEN LLAMADA TELEFÓNICA, EN FACTURACIÓN, ENTREGA DE MEDICAMENTOS ETC. LAS CUALES CONTINÚAN EN 100% Y PREVENCIÓN DE CAÍDAS 100%, TAMBIÉN SE MANTUVIERONDERECHOS Y DEBERES EN 100%, LA ATENCIÓN POR PARTE DEL PROFESIONAL SE MANTIENE EN EL 100%, LA INFORMACIÓN SOBRE LAVADO DE MANOS CONTINUA EN 100%.</a:t>
            </a:r>
          </a:p>
          <a:p>
            <a:pPr algn="l">
              <a:lnSpc>
                <a:spcPts val="3257"/>
              </a:lnSpc>
            </a:pPr>
          </a:p>
          <a:p>
            <a:pPr algn="l" marL="502370" indent="-251185" lvl="1">
              <a:lnSpc>
                <a:spcPts val="3257"/>
              </a:lnSpc>
              <a:buFont typeface="Arial"/>
              <a:buChar char="•"/>
            </a:pPr>
            <a:r>
              <a:rPr lang="en-US" sz="2326" spc="-193">
                <a:solidFill>
                  <a:srgbClr val="000000"/>
                </a:solidFill>
                <a:latin typeface="Genty Sans"/>
              </a:rPr>
              <a:t>En el servicio de farmacia la información sobre nombre y cantidad de medicamento entregado se mantuvo en 100%, mientras que las recomendaciones para el almacenamiento en casa que estaba en 91% aumento a 100% y la verificación de la fecha de vencimiento del 91% paso a 100%.</a:t>
            </a:r>
          </a:p>
          <a:p>
            <a:pPr algn="l">
              <a:lnSpc>
                <a:spcPts val="3257"/>
              </a:lnSpc>
            </a:pPr>
          </a:p>
          <a:p>
            <a:pPr algn="l" marL="502370" indent="-251185" lvl="1">
              <a:lnSpc>
                <a:spcPts val="3257"/>
              </a:lnSpc>
              <a:buFont typeface="Arial"/>
              <a:buChar char="•"/>
            </a:pPr>
            <a:r>
              <a:rPr lang="en-US" sz="2326" spc="-193">
                <a:solidFill>
                  <a:srgbClr val="000000"/>
                </a:solidFill>
                <a:latin typeface="Genty Sans"/>
              </a:rPr>
              <a:t>De igual manera se identifica que los pacientes, reconocen mayormente lainformación, por medio de:Colaboradores de la Unidad , se debe fortalecer los otros medios disponibles en la unidad para la divulgación de la información, llamada telefónica, Cartelera de salas de espera, WhatsApp y tirillas de recordatorio de citas.</a:t>
            </a:r>
          </a:p>
          <a:p>
            <a:pPr algn="l">
              <a:lnSpc>
                <a:spcPts val="3257"/>
              </a:lnSpc>
            </a:pPr>
          </a:p>
        </p:txBody>
      </p:sp>
      <p:sp>
        <p:nvSpPr>
          <p:cNvPr name="TextBox 8" id="8"/>
          <p:cNvSpPr txBox="true"/>
          <p:nvPr/>
        </p:nvSpPr>
        <p:spPr>
          <a:xfrm rot="0">
            <a:off x="4078501" y="1004255"/>
            <a:ext cx="9474470" cy="1170196"/>
          </a:xfrm>
          <a:prstGeom prst="rect">
            <a:avLst/>
          </a:prstGeom>
        </p:spPr>
        <p:txBody>
          <a:bodyPr anchor="t" rtlCol="false" tIns="0" lIns="0" bIns="0" rIns="0">
            <a:spAutoFit/>
          </a:bodyPr>
          <a:lstStyle/>
          <a:p>
            <a:pPr algn="ctr">
              <a:lnSpc>
                <a:spcPts val="8513"/>
              </a:lnSpc>
            </a:pPr>
            <a:r>
              <a:rPr lang="en-US" sz="9254" spc="-768">
                <a:solidFill>
                  <a:srgbClr val="022033"/>
                </a:solidFill>
                <a:latin typeface="Genty Sans"/>
              </a:rPr>
              <a:t>CONCLUSIONES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782548">
            <a:off x="14320493" y="-1669153"/>
            <a:ext cx="11465423" cy="15232339"/>
          </a:xfrm>
          <a:custGeom>
            <a:avLst/>
            <a:gdLst/>
            <a:ahLst/>
            <a:cxnLst/>
            <a:rect r="r" b="b" t="t" l="l"/>
            <a:pathLst>
              <a:path h="15232339" w="11465423">
                <a:moveTo>
                  <a:pt x="0" y="0"/>
                </a:moveTo>
                <a:lnTo>
                  <a:pt x="11465423" y="0"/>
                </a:lnTo>
                <a:lnTo>
                  <a:pt x="11465423" y="15232339"/>
                </a:lnTo>
                <a:lnTo>
                  <a:pt x="0" y="15232339"/>
                </a:lnTo>
                <a:lnTo>
                  <a:pt x="0" y="0"/>
                </a:lnTo>
                <a:close/>
              </a:path>
            </a:pathLst>
          </a:custGeom>
          <a:blipFill>
            <a:blip r:embed="rId2">
              <a:extLst>
                <a:ext uri="{96DAC541-7B7A-43D3-8B79-37D633B846F1}">
                  <asvg:svgBlip xmlns:asvg="http://schemas.microsoft.com/office/drawing/2016/SVG/main" r:embed="rId3"/>
                </a:ext>
              </a:extLst>
            </a:blip>
            <a:stretch>
              <a:fillRect l="-5367" t="-6870" r="-25692" b="-24662"/>
            </a:stretch>
          </a:blipFill>
        </p:spPr>
      </p:sp>
      <p:sp>
        <p:nvSpPr>
          <p:cNvPr name="Freeform 3" id="3"/>
          <p:cNvSpPr/>
          <p:nvPr/>
        </p:nvSpPr>
        <p:spPr>
          <a:xfrm flipH="false" flipV="false" rot="0">
            <a:off x="7915399" y="2149183"/>
            <a:ext cx="7493507" cy="7302763"/>
          </a:xfrm>
          <a:custGeom>
            <a:avLst/>
            <a:gdLst/>
            <a:ahLst/>
            <a:cxnLst/>
            <a:rect r="r" b="b" t="t" l="l"/>
            <a:pathLst>
              <a:path h="7302763" w="7493507">
                <a:moveTo>
                  <a:pt x="0" y="0"/>
                </a:moveTo>
                <a:lnTo>
                  <a:pt x="7493507" y="0"/>
                </a:lnTo>
                <a:lnTo>
                  <a:pt x="7493507" y="7302763"/>
                </a:lnTo>
                <a:lnTo>
                  <a:pt x="0" y="73027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8338150">
            <a:off x="-1662379" y="-2220739"/>
            <a:ext cx="11465423" cy="15232339"/>
          </a:xfrm>
          <a:custGeom>
            <a:avLst/>
            <a:gdLst/>
            <a:ahLst/>
            <a:cxnLst/>
            <a:rect r="r" b="b" t="t" l="l"/>
            <a:pathLst>
              <a:path h="15232339" w="11465423">
                <a:moveTo>
                  <a:pt x="0" y="0"/>
                </a:moveTo>
                <a:lnTo>
                  <a:pt x="11465422" y="0"/>
                </a:lnTo>
                <a:lnTo>
                  <a:pt x="11465422" y="15232340"/>
                </a:lnTo>
                <a:lnTo>
                  <a:pt x="0" y="15232340"/>
                </a:lnTo>
                <a:lnTo>
                  <a:pt x="0" y="0"/>
                </a:lnTo>
                <a:close/>
              </a:path>
            </a:pathLst>
          </a:custGeom>
          <a:blipFill>
            <a:blip r:embed="rId6">
              <a:extLst>
                <a:ext uri="{96DAC541-7B7A-43D3-8B79-37D633B846F1}">
                  <asvg:svgBlip xmlns:asvg="http://schemas.microsoft.com/office/drawing/2016/SVG/main" r:embed="rId7"/>
                </a:ext>
              </a:extLst>
            </a:blip>
            <a:stretch>
              <a:fillRect l="-5367" t="-6870" r="-25692" b="-24662"/>
            </a:stretch>
          </a:blipFill>
        </p:spPr>
      </p:sp>
      <p:sp>
        <p:nvSpPr>
          <p:cNvPr name="Freeform 5" id="5"/>
          <p:cNvSpPr/>
          <p:nvPr/>
        </p:nvSpPr>
        <p:spPr>
          <a:xfrm flipH="false" flipV="false" rot="-918227">
            <a:off x="1833509" y="5106414"/>
            <a:ext cx="4473646" cy="3822934"/>
          </a:xfrm>
          <a:custGeom>
            <a:avLst/>
            <a:gdLst/>
            <a:ahLst/>
            <a:cxnLst/>
            <a:rect r="r" b="b" t="t" l="l"/>
            <a:pathLst>
              <a:path h="3822934" w="4473646">
                <a:moveTo>
                  <a:pt x="0" y="0"/>
                </a:moveTo>
                <a:lnTo>
                  <a:pt x="4473646" y="0"/>
                </a:lnTo>
                <a:lnTo>
                  <a:pt x="4473646" y="3822933"/>
                </a:lnTo>
                <a:lnTo>
                  <a:pt x="0" y="382293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6" id="6"/>
          <p:cNvGrpSpPr/>
          <p:nvPr/>
        </p:nvGrpSpPr>
        <p:grpSpPr>
          <a:xfrm rot="0">
            <a:off x="7622050" y="1832216"/>
            <a:ext cx="8333539" cy="7947326"/>
            <a:chOff x="0" y="0"/>
            <a:chExt cx="11111386" cy="10596435"/>
          </a:xfrm>
        </p:grpSpPr>
        <p:sp>
          <p:nvSpPr>
            <p:cNvPr name="Freeform 7" id="7"/>
            <p:cNvSpPr/>
            <p:nvPr/>
          </p:nvSpPr>
          <p:spPr>
            <a:xfrm flipH="false" flipV="false" rot="0">
              <a:off x="0" y="0"/>
              <a:ext cx="11111386" cy="10596435"/>
            </a:xfrm>
            <a:custGeom>
              <a:avLst/>
              <a:gdLst/>
              <a:ahLst/>
              <a:cxnLst/>
              <a:rect r="r" b="b" t="t" l="l"/>
              <a:pathLst>
                <a:path h="10596435" w="11111386">
                  <a:moveTo>
                    <a:pt x="0" y="0"/>
                  </a:moveTo>
                  <a:lnTo>
                    <a:pt x="11111386" y="0"/>
                  </a:lnTo>
                  <a:lnTo>
                    <a:pt x="11111386" y="10596435"/>
                  </a:lnTo>
                  <a:lnTo>
                    <a:pt x="0" y="10596435"/>
                  </a:lnTo>
                  <a:lnTo>
                    <a:pt x="0" y="0"/>
                  </a:lnTo>
                  <a:close/>
                </a:path>
              </a:pathLst>
            </a:custGeom>
            <a:blipFill>
              <a:blip r:embed="rId10"/>
              <a:stretch>
                <a:fillRect l="0" t="0" r="0" b="0"/>
              </a:stretch>
            </a:blipFill>
          </p:spPr>
        </p:sp>
      </p:grpSp>
      <p:sp>
        <p:nvSpPr>
          <p:cNvPr name="Freeform 8" id="8"/>
          <p:cNvSpPr/>
          <p:nvPr/>
        </p:nvSpPr>
        <p:spPr>
          <a:xfrm flipH="false" flipV="false" rot="0">
            <a:off x="13918505" y="-1327899"/>
            <a:ext cx="4369495" cy="4369495"/>
          </a:xfrm>
          <a:custGeom>
            <a:avLst/>
            <a:gdLst/>
            <a:ahLst/>
            <a:cxnLst/>
            <a:rect r="r" b="b" t="t" l="l"/>
            <a:pathLst>
              <a:path h="4369495" w="4369495">
                <a:moveTo>
                  <a:pt x="0" y="0"/>
                </a:moveTo>
                <a:lnTo>
                  <a:pt x="4369495" y="0"/>
                </a:lnTo>
                <a:lnTo>
                  <a:pt x="4369495" y="4369496"/>
                </a:lnTo>
                <a:lnTo>
                  <a:pt x="0" y="4369496"/>
                </a:lnTo>
                <a:lnTo>
                  <a:pt x="0" y="0"/>
                </a:lnTo>
                <a:close/>
              </a:path>
            </a:pathLst>
          </a:custGeom>
          <a:blipFill>
            <a:blip r:embed="rId11"/>
            <a:stretch>
              <a:fillRect l="0" t="0" r="0" b="0"/>
            </a:stretch>
          </a:blipFill>
        </p:spPr>
      </p:sp>
      <p:sp>
        <p:nvSpPr>
          <p:cNvPr name="TextBox 9" id="9"/>
          <p:cNvSpPr txBox="true"/>
          <p:nvPr/>
        </p:nvSpPr>
        <p:spPr>
          <a:xfrm rot="0">
            <a:off x="-631590" y="571933"/>
            <a:ext cx="11884425" cy="1452221"/>
          </a:xfrm>
          <a:prstGeom prst="rect">
            <a:avLst/>
          </a:prstGeom>
        </p:spPr>
        <p:txBody>
          <a:bodyPr anchor="t" rtlCol="false" tIns="0" lIns="0" bIns="0" rIns="0">
            <a:spAutoFit/>
          </a:bodyPr>
          <a:lstStyle/>
          <a:p>
            <a:pPr algn="ctr">
              <a:lnSpc>
                <a:spcPts val="10679"/>
              </a:lnSpc>
            </a:pPr>
            <a:r>
              <a:rPr lang="en-US" sz="11608" spc="-963">
                <a:solidFill>
                  <a:srgbClr val="022033"/>
                </a:solidFill>
                <a:latin typeface="Genty Sans"/>
              </a:rPr>
              <a:t>PROGRAMA IEC </a:t>
            </a:r>
          </a:p>
        </p:txBody>
      </p:sp>
      <p:sp>
        <p:nvSpPr>
          <p:cNvPr name="TextBox 10" id="10"/>
          <p:cNvSpPr txBox="true"/>
          <p:nvPr/>
        </p:nvSpPr>
        <p:spPr>
          <a:xfrm rot="0">
            <a:off x="1187824" y="1994141"/>
            <a:ext cx="6571616" cy="814235"/>
          </a:xfrm>
          <a:prstGeom prst="rect">
            <a:avLst/>
          </a:prstGeom>
        </p:spPr>
        <p:txBody>
          <a:bodyPr anchor="t" rtlCol="false" tIns="0" lIns="0" bIns="0" rIns="0">
            <a:spAutoFit/>
          </a:bodyPr>
          <a:lstStyle/>
          <a:p>
            <a:pPr algn="ctr">
              <a:lnSpc>
                <a:spcPts val="5905"/>
              </a:lnSpc>
            </a:pPr>
            <a:r>
              <a:rPr lang="en-US" sz="6418" spc="-532">
                <a:solidFill>
                  <a:srgbClr val="000000"/>
                </a:solidFill>
                <a:latin typeface="Genty Sans"/>
              </a:rPr>
              <a:t>MAYO </a:t>
            </a:r>
            <a:r>
              <a:rPr lang="en-US" sz="6418" spc="-532">
                <a:solidFill>
                  <a:srgbClr val="000000"/>
                </a:solidFill>
                <a:latin typeface="Genty Sans"/>
              </a:rPr>
              <a:t>2024</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sp>
        <p:nvSpPr>
          <p:cNvPr name="Freeform 2" id="2"/>
          <p:cNvSpPr/>
          <p:nvPr/>
        </p:nvSpPr>
        <p:spPr>
          <a:xfrm flipH="false" flipV="false" rot="0">
            <a:off x="1550154" y="352935"/>
            <a:ext cx="1459999" cy="1109599"/>
          </a:xfrm>
          <a:custGeom>
            <a:avLst/>
            <a:gdLst/>
            <a:ahLst/>
            <a:cxnLst/>
            <a:rect r="r" b="b" t="t" l="l"/>
            <a:pathLst>
              <a:path h="1109599" w="1459999">
                <a:moveTo>
                  <a:pt x="0" y="0"/>
                </a:moveTo>
                <a:lnTo>
                  <a:pt x="1459999" y="0"/>
                </a:lnTo>
                <a:lnTo>
                  <a:pt x="1459999" y="1109599"/>
                </a:lnTo>
                <a:lnTo>
                  <a:pt x="0" y="11095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444030">
            <a:off x="13499666" y="-5256432"/>
            <a:ext cx="7904237" cy="9471308"/>
          </a:xfrm>
          <a:custGeom>
            <a:avLst/>
            <a:gdLst/>
            <a:ahLst/>
            <a:cxnLst/>
            <a:rect r="r" b="b" t="t" l="l"/>
            <a:pathLst>
              <a:path h="9471308" w="7904237">
                <a:moveTo>
                  <a:pt x="0" y="0"/>
                </a:moveTo>
                <a:lnTo>
                  <a:pt x="7904237" y="0"/>
                </a:lnTo>
                <a:lnTo>
                  <a:pt x="7904237" y="9471307"/>
                </a:lnTo>
                <a:lnTo>
                  <a:pt x="0" y="94713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7084562">
            <a:off x="-5677384" y="3785529"/>
            <a:ext cx="7904237" cy="9471308"/>
          </a:xfrm>
          <a:custGeom>
            <a:avLst/>
            <a:gdLst/>
            <a:ahLst/>
            <a:cxnLst/>
            <a:rect r="r" b="b" t="t" l="l"/>
            <a:pathLst>
              <a:path h="9471308" w="7904237">
                <a:moveTo>
                  <a:pt x="0" y="0"/>
                </a:moveTo>
                <a:lnTo>
                  <a:pt x="7904237" y="0"/>
                </a:lnTo>
                <a:lnTo>
                  <a:pt x="7904237" y="9471308"/>
                </a:lnTo>
                <a:lnTo>
                  <a:pt x="0" y="94713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7869287" y="8521183"/>
            <a:ext cx="2606535" cy="2606535"/>
          </a:xfrm>
          <a:custGeom>
            <a:avLst/>
            <a:gdLst/>
            <a:ahLst/>
            <a:cxnLst/>
            <a:rect r="r" b="b" t="t" l="l"/>
            <a:pathLst>
              <a:path h="2606535" w="2606535">
                <a:moveTo>
                  <a:pt x="0" y="0"/>
                </a:moveTo>
                <a:lnTo>
                  <a:pt x="2606534" y="0"/>
                </a:lnTo>
                <a:lnTo>
                  <a:pt x="2606534" y="2606535"/>
                </a:lnTo>
                <a:lnTo>
                  <a:pt x="0" y="2606535"/>
                </a:lnTo>
                <a:lnTo>
                  <a:pt x="0" y="0"/>
                </a:lnTo>
                <a:close/>
              </a:path>
            </a:pathLst>
          </a:custGeom>
          <a:blipFill>
            <a:blip r:embed="rId8"/>
            <a:stretch>
              <a:fillRect l="0" t="0" r="0" b="0"/>
            </a:stretch>
          </a:blipFill>
        </p:spPr>
      </p:sp>
      <p:sp>
        <p:nvSpPr>
          <p:cNvPr name="Freeform 6" id="6"/>
          <p:cNvSpPr/>
          <p:nvPr/>
        </p:nvSpPr>
        <p:spPr>
          <a:xfrm flipH="false" flipV="false" rot="0">
            <a:off x="1028700" y="1678629"/>
            <a:ext cx="16059760" cy="7717115"/>
          </a:xfrm>
          <a:custGeom>
            <a:avLst/>
            <a:gdLst/>
            <a:ahLst/>
            <a:cxnLst/>
            <a:rect r="r" b="b" t="t" l="l"/>
            <a:pathLst>
              <a:path h="7717115" w="16059760">
                <a:moveTo>
                  <a:pt x="0" y="0"/>
                </a:moveTo>
                <a:lnTo>
                  <a:pt x="16059760" y="0"/>
                </a:lnTo>
                <a:lnTo>
                  <a:pt x="16059760" y="7717115"/>
                </a:lnTo>
                <a:lnTo>
                  <a:pt x="0" y="7717115"/>
                </a:lnTo>
                <a:lnTo>
                  <a:pt x="0" y="0"/>
                </a:lnTo>
                <a:close/>
              </a:path>
            </a:pathLst>
          </a:custGeom>
          <a:blipFill>
            <a:blip r:embed="rId9"/>
            <a:stretch>
              <a:fillRect l="-10072" t="-43026" r="-28498" b="-19185"/>
            </a:stretch>
          </a:blipFill>
        </p:spPr>
      </p:sp>
      <p:sp>
        <p:nvSpPr>
          <p:cNvPr name="TextBox 7" id="7"/>
          <p:cNvSpPr txBox="true"/>
          <p:nvPr/>
        </p:nvSpPr>
        <p:spPr>
          <a:xfrm rot="0">
            <a:off x="4032770" y="505335"/>
            <a:ext cx="7673033" cy="704435"/>
          </a:xfrm>
          <a:prstGeom prst="rect">
            <a:avLst/>
          </a:prstGeom>
        </p:spPr>
        <p:txBody>
          <a:bodyPr anchor="t" rtlCol="false" tIns="0" lIns="0" bIns="0" rIns="0">
            <a:spAutoFit/>
          </a:bodyPr>
          <a:lstStyle/>
          <a:p>
            <a:pPr algn="ctr">
              <a:lnSpc>
                <a:spcPts val="5181"/>
              </a:lnSpc>
            </a:pPr>
            <a:r>
              <a:rPr lang="en-US" sz="5631" spc="-467">
                <a:solidFill>
                  <a:srgbClr val="FFFFFF"/>
                </a:solidFill>
                <a:latin typeface="Genty Sans"/>
              </a:rPr>
              <a:t>CONSULTA EXTERNA- SIAU</a:t>
            </a:r>
          </a:p>
        </p:txBody>
      </p:sp>
      <p:sp>
        <p:nvSpPr>
          <p:cNvPr name="TextBox 8" id="8"/>
          <p:cNvSpPr txBox="true"/>
          <p:nvPr/>
        </p:nvSpPr>
        <p:spPr>
          <a:xfrm rot="0">
            <a:off x="14209255" y="167876"/>
            <a:ext cx="4078745" cy="1441616"/>
          </a:xfrm>
          <a:prstGeom prst="rect">
            <a:avLst/>
          </a:prstGeom>
        </p:spPr>
        <p:txBody>
          <a:bodyPr anchor="t" rtlCol="false" tIns="0" lIns="0" bIns="0" rIns="0">
            <a:spAutoFit/>
          </a:bodyPr>
          <a:lstStyle/>
          <a:p>
            <a:pPr algn="l">
              <a:lnSpc>
                <a:spcPts val="2326"/>
              </a:lnSpc>
            </a:pPr>
            <a:r>
              <a:rPr lang="en-US" sz="1662">
                <a:solidFill>
                  <a:srgbClr val="FFFFFF"/>
                </a:solidFill>
                <a:latin typeface="Trocchi"/>
              </a:rPr>
              <a:t>•EN LLAMADA DE SEGUIMIENTO</a:t>
            </a:r>
          </a:p>
          <a:p>
            <a:pPr algn="l">
              <a:lnSpc>
                <a:spcPts val="2326"/>
              </a:lnSpc>
            </a:pPr>
            <a:r>
              <a:rPr lang="en-US" sz="1662">
                <a:solidFill>
                  <a:srgbClr val="FFFFFF"/>
                </a:solidFill>
                <a:latin typeface="Trocchi"/>
              </a:rPr>
              <a:t>•VÍA WHATSAPP </a:t>
            </a:r>
          </a:p>
          <a:p>
            <a:pPr algn="l">
              <a:lnSpc>
                <a:spcPts val="2326"/>
              </a:lnSpc>
            </a:pPr>
            <a:r>
              <a:rPr lang="en-US" sz="1662">
                <a:solidFill>
                  <a:srgbClr val="FFFFFF"/>
                </a:solidFill>
                <a:latin typeface="Trocchi"/>
              </a:rPr>
              <a:t>•TIRILLAS DE CONSULTA</a:t>
            </a:r>
          </a:p>
          <a:p>
            <a:pPr algn="l">
              <a:lnSpc>
                <a:spcPts val="2326"/>
              </a:lnSpc>
            </a:pPr>
            <a:r>
              <a:rPr lang="en-US" sz="1662">
                <a:solidFill>
                  <a:srgbClr val="FFFFFF"/>
                </a:solidFill>
                <a:latin typeface="Trocchi"/>
              </a:rPr>
              <a:t>•VIDEOS INSTITUCIONALES </a:t>
            </a:r>
          </a:p>
          <a:p>
            <a:pPr algn="ctr">
              <a:lnSpc>
                <a:spcPts val="2326"/>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sp>
        <p:nvSpPr>
          <p:cNvPr name="Freeform 2" id="2"/>
          <p:cNvSpPr/>
          <p:nvPr/>
        </p:nvSpPr>
        <p:spPr>
          <a:xfrm flipH="false" flipV="false" rot="0">
            <a:off x="14118848" y="-1161540"/>
            <a:ext cx="4169152" cy="4169152"/>
          </a:xfrm>
          <a:custGeom>
            <a:avLst/>
            <a:gdLst/>
            <a:ahLst/>
            <a:cxnLst/>
            <a:rect r="r" b="b" t="t" l="l"/>
            <a:pathLst>
              <a:path h="4169152" w="4169152">
                <a:moveTo>
                  <a:pt x="0" y="0"/>
                </a:moveTo>
                <a:lnTo>
                  <a:pt x="4169152" y="0"/>
                </a:lnTo>
                <a:lnTo>
                  <a:pt x="4169152" y="4169153"/>
                </a:lnTo>
                <a:lnTo>
                  <a:pt x="0" y="4169153"/>
                </a:lnTo>
                <a:lnTo>
                  <a:pt x="0" y="0"/>
                </a:lnTo>
                <a:close/>
              </a:path>
            </a:pathLst>
          </a:custGeom>
          <a:blipFill>
            <a:blip r:embed="rId2"/>
            <a:stretch>
              <a:fillRect l="0" t="0" r="0" b="0"/>
            </a:stretch>
          </a:blipFill>
        </p:spPr>
      </p:sp>
      <p:grpSp>
        <p:nvGrpSpPr>
          <p:cNvPr name="Group 3" id="3"/>
          <p:cNvGrpSpPr>
            <a:grpSpLocks noChangeAspect="true"/>
          </p:cNvGrpSpPr>
          <p:nvPr/>
        </p:nvGrpSpPr>
        <p:grpSpPr>
          <a:xfrm rot="0">
            <a:off x="6297416" y="1904686"/>
            <a:ext cx="5693167" cy="6613809"/>
            <a:chOff x="0" y="0"/>
            <a:chExt cx="5466080" cy="6350000"/>
          </a:xfrm>
        </p:grpSpPr>
        <p:sp>
          <p:nvSpPr>
            <p:cNvPr name="Freeform 4" id="4"/>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5" id="5"/>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35333" t="0" r="-35333" b="0"/>
              </a:stretch>
            </a:blipFill>
          </p:spPr>
        </p:sp>
        <p:sp>
          <p:nvSpPr>
            <p:cNvPr name="Freeform 6" id="6"/>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7" id="7"/>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8" id="8"/>
          <p:cNvGrpSpPr>
            <a:grpSpLocks noChangeAspect="true"/>
          </p:cNvGrpSpPr>
          <p:nvPr/>
        </p:nvGrpSpPr>
        <p:grpSpPr>
          <a:xfrm rot="0">
            <a:off x="12333467" y="1904686"/>
            <a:ext cx="5693167" cy="6613809"/>
            <a:chOff x="0" y="0"/>
            <a:chExt cx="5466080" cy="6350000"/>
          </a:xfrm>
        </p:grpSpPr>
        <p:sp>
          <p:nvSpPr>
            <p:cNvPr name="Freeform 9" id="9"/>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0" id="10"/>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35333" t="0" r="-35333" b="0"/>
              </a:stretch>
            </a:blipFill>
          </p:spPr>
        </p:sp>
        <p:sp>
          <p:nvSpPr>
            <p:cNvPr name="Freeform 11" id="11"/>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2" id="12"/>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3" id="13"/>
          <p:cNvGrpSpPr>
            <a:grpSpLocks noChangeAspect="true"/>
          </p:cNvGrpSpPr>
          <p:nvPr/>
        </p:nvGrpSpPr>
        <p:grpSpPr>
          <a:xfrm rot="0">
            <a:off x="261053" y="1768505"/>
            <a:ext cx="5810392" cy="6749991"/>
            <a:chOff x="0" y="0"/>
            <a:chExt cx="5466080" cy="6350000"/>
          </a:xfrm>
        </p:grpSpPr>
        <p:sp>
          <p:nvSpPr>
            <p:cNvPr name="Freeform 14" id="14"/>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5" id="15"/>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l="0" t="-4447" r="0" b="-4447"/>
              </a:stretch>
            </a:blipFill>
          </p:spPr>
        </p:sp>
        <p:sp>
          <p:nvSpPr>
            <p:cNvPr name="Freeform 16" id="16"/>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7" id="17"/>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18" id="18"/>
          <p:cNvSpPr/>
          <p:nvPr/>
        </p:nvSpPr>
        <p:spPr>
          <a:xfrm flipH="false" flipV="false" rot="-5188424">
            <a:off x="-234791" y="-82837"/>
            <a:ext cx="2721995" cy="2846531"/>
          </a:xfrm>
          <a:custGeom>
            <a:avLst/>
            <a:gdLst/>
            <a:ahLst/>
            <a:cxnLst/>
            <a:rect r="r" b="b" t="t" l="l"/>
            <a:pathLst>
              <a:path h="2846531" w="2721995">
                <a:moveTo>
                  <a:pt x="0" y="0"/>
                </a:moveTo>
                <a:lnTo>
                  <a:pt x="2721995" y="0"/>
                </a:lnTo>
                <a:lnTo>
                  <a:pt x="2721995" y="2846531"/>
                </a:lnTo>
                <a:lnTo>
                  <a:pt x="0" y="28465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p:cNvSpPr/>
          <p:nvPr/>
        </p:nvSpPr>
        <p:spPr>
          <a:xfrm flipH="false" flipV="false" rot="0">
            <a:off x="0" y="8249057"/>
            <a:ext cx="2811736" cy="2037943"/>
          </a:xfrm>
          <a:custGeom>
            <a:avLst/>
            <a:gdLst/>
            <a:ahLst/>
            <a:cxnLst/>
            <a:rect r="r" b="b" t="t" l="l"/>
            <a:pathLst>
              <a:path h="2037943" w="2811736">
                <a:moveTo>
                  <a:pt x="0" y="0"/>
                </a:moveTo>
                <a:lnTo>
                  <a:pt x="2811736" y="0"/>
                </a:lnTo>
                <a:lnTo>
                  <a:pt x="2811736" y="2037943"/>
                </a:lnTo>
                <a:lnTo>
                  <a:pt x="0" y="203794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p:cNvSpPr/>
          <p:nvPr/>
        </p:nvSpPr>
        <p:spPr>
          <a:xfrm flipH="false" flipV="false" rot="0">
            <a:off x="13827321" y="8615141"/>
            <a:ext cx="4316098" cy="1671859"/>
          </a:xfrm>
          <a:custGeom>
            <a:avLst/>
            <a:gdLst/>
            <a:ahLst/>
            <a:cxnLst/>
            <a:rect r="r" b="b" t="t" l="l"/>
            <a:pathLst>
              <a:path h="1671859" w="4316098">
                <a:moveTo>
                  <a:pt x="0" y="0"/>
                </a:moveTo>
                <a:lnTo>
                  <a:pt x="4316099" y="0"/>
                </a:lnTo>
                <a:lnTo>
                  <a:pt x="4316099" y="1671859"/>
                </a:lnTo>
                <a:lnTo>
                  <a:pt x="0" y="167185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1" id="21"/>
          <p:cNvSpPr/>
          <p:nvPr/>
        </p:nvSpPr>
        <p:spPr>
          <a:xfrm flipH="false" flipV="false" rot="0">
            <a:off x="7775111" y="9451071"/>
            <a:ext cx="2737777" cy="622844"/>
          </a:xfrm>
          <a:custGeom>
            <a:avLst/>
            <a:gdLst/>
            <a:ahLst/>
            <a:cxnLst/>
            <a:rect r="r" b="b" t="t" l="l"/>
            <a:pathLst>
              <a:path h="622844" w="2737777">
                <a:moveTo>
                  <a:pt x="0" y="0"/>
                </a:moveTo>
                <a:lnTo>
                  <a:pt x="2737778" y="0"/>
                </a:lnTo>
                <a:lnTo>
                  <a:pt x="2737778" y="622844"/>
                </a:lnTo>
                <a:lnTo>
                  <a:pt x="0" y="622844"/>
                </a:lnTo>
                <a:lnTo>
                  <a:pt x="0" y="0"/>
                </a:lnTo>
                <a:close/>
              </a:path>
            </a:pathLst>
          </a:custGeom>
          <a:blipFill>
            <a:blip r:embed="rId12"/>
            <a:stretch>
              <a:fillRect l="0" t="0" r="0" b="0"/>
            </a:stretch>
          </a:blipFill>
        </p:spPr>
      </p:sp>
      <p:sp>
        <p:nvSpPr>
          <p:cNvPr name="TextBox 22" id="22"/>
          <p:cNvSpPr txBox="true"/>
          <p:nvPr/>
        </p:nvSpPr>
        <p:spPr>
          <a:xfrm rot="0">
            <a:off x="4189409" y="505335"/>
            <a:ext cx="9266052" cy="704435"/>
          </a:xfrm>
          <a:prstGeom prst="rect">
            <a:avLst/>
          </a:prstGeom>
        </p:spPr>
        <p:txBody>
          <a:bodyPr anchor="t" rtlCol="false" tIns="0" lIns="0" bIns="0" rIns="0">
            <a:spAutoFit/>
          </a:bodyPr>
          <a:lstStyle/>
          <a:p>
            <a:pPr algn="ctr">
              <a:lnSpc>
                <a:spcPts val="5181"/>
              </a:lnSpc>
            </a:pPr>
            <a:r>
              <a:rPr lang="en-US" sz="5631" spc="-467">
                <a:solidFill>
                  <a:srgbClr val="FFFFFF"/>
                </a:solidFill>
                <a:latin typeface="Genty Sans"/>
              </a:rPr>
              <a:t>EVIDENCIA FOTOGRÁFICA</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sp>
        <p:nvSpPr>
          <p:cNvPr name="Freeform 2" id="2"/>
          <p:cNvSpPr/>
          <p:nvPr/>
        </p:nvSpPr>
        <p:spPr>
          <a:xfrm flipH="false" flipV="false" rot="0">
            <a:off x="2864099" y="253663"/>
            <a:ext cx="1245250" cy="946390"/>
          </a:xfrm>
          <a:custGeom>
            <a:avLst/>
            <a:gdLst/>
            <a:ahLst/>
            <a:cxnLst/>
            <a:rect r="r" b="b" t="t" l="l"/>
            <a:pathLst>
              <a:path h="946390" w="1245250">
                <a:moveTo>
                  <a:pt x="0" y="0"/>
                </a:moveTo>
                <a:lnTo>
                  <a:pt x="1245250" y="0"/>
                </a:lnTo>
                <a:lnTo>
                  <a:pt x="1245250" y="946390"/>
                </a:lnTo>
                <a:lnTo>
                  <a:pt x="0" y="9463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444030">
            <a:off x="13499666" y="-5256432"/>
            <a:ext cx="7904237" cy="9471308"/>
          </a:xfrm>
          <a:custGeom>
            <a:avLst/>
            <a:gdLst/>
            <a:ahLst/>
            <a:cxnLst/>
            <a:rect r="r" b="b" t="t" l="l"/>
            <a:pathLst>
              <a:path h="9471308" w="7904237">
                <a:moveTo>
                  <a:pt x="0" y="0"/>
                </a:moveTo>
                <a:lnTo>
                  <a:pt x="7904237" y="0"/>
                </a:lnTo>
                <a:lnTo>
                  <a:pt x="7904237" y="9471307"/>
                </a:lnTo>
                <a:lnTo>
                  <a:pt x="0" y="94713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7084562">
            <a:off x="-5677384" y="3785529"/>
            <a:ext cx="7904237" cy="9471308"/>
          </a:xfrm>
          <a:custGeom>
            <a:avLst/>
            <a:gdLst/>
            <a:ahLst/>
            <a:cxnLst/>
            <a:rect r="r" b="b" t="t" l="l"/>
            <a:pathLst>
              <a:path h="9471308" w="7904237">
                <a:moveTo>
                  <a:pt x="0" y="0"/>
                </a:moveTo>
                <a:lnTo>
                  <a:pt x="7904237" y="0"/>
                </a:lnTo>
                <a:lnTo>
                  <a:pt x="7904237" y="9471308"/>
                </a:lnTo>
                <a:lnTo>
                  <a:pt x="0" y="94713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6834473" y="7455644"/>
            <a:ext cx="3837106" cy="3837106"/>
          </a:xfrm>
          <a:custGeom>
            <a:avLst/>
            <a:gdLst/>
            <a:ahLst/>
            <a:cxnLst/>
            <a:rect r="r" b="b" t="t" l="l"/>
            <a:pathLst>
              <a:path h="3837106" w="3837106">
                <a:moveTo>
                  <a:pt x="0" y="0"/>
                </a:moveTo>
                <a:lnTo>
                  <a:pt x="3837106" y="0"/>
                </a:lnTo>
                <a:lnTo>
                  <a:pt x="3837106" y="3837106"/>
                </a:lnTo>
                <a:lnTo>
                  <a:pt x="0" y="3837106"/>
                </a:lnTo>
                <a:lnTo>
                  <a:pt x="0" y="0"/>
                </a:lnTo>
                <a:close/>
              </a:path>
            </a:pathLst>
          </a:custGeom>
          <a:blipFill>
            <a:blip r:embed="rId8"/>
            <a:stretch>
              <a:fillRect l="0" t="0" r="0" b="0"/>
            </a:stretch>
          </a:blipFill>
        </p:spPr>
      </p:sp>
      <p:sp>
        <p:nvSpPr>
          <p:cNvPr name="Freeform 6" id="6"/>
          <p:cNvSpPr/>
          <p:nvPr/>
        </p:nvSpPr>
        <p:spPr>
          <a:xfrm flipH="false" flipV="false" rot="0">
            <a:off x="14613332" y="0"/>
            <a:ext cx="1993362" cy="2084561"/>
          </a:xfrm>
          <a:custGeom>
            <a:avLst/>
            <a:gdLst/>
            <a:ahLst/>
            <a:cxnLst/>
            <a:rect r="r" b="b" t="t" l="l"/>
            <a:pathLst>
              <a:path h="2084561" w="1993362">
                <a:moveTo>
                  <a:pt x="0" y="0"/>
                </a:moveTo>
                <a:lnTo>
                  <a:pt x="1993362" y="0"/>
                </a:lnTo>
                <a:lnTo>
                  <a:pt x="1993362" y="2084561"/>
                </a:lnTo>
                <a:lnTo>
                  <a:pt x="0" y="208456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6979180">
            <a:off x="2522283" y="987426"/>
            <a:ext cx="683634" cy="1249165"/>
          </a:xfrm>
          <a:custGeom>
            <a:avLst/>
            <a:gdLst/>
            <a:ahLst/>
            <a:cxnLst/>
            <a:rect r="r" b="b" t="t" l="l"/>
            <a:pathLst>
              <a:path h="1249165" w="683634">
                <a:moveTo>
                  <a:pt x="0" y="0"/>
                </a:moveTo>
                <a:lnTo>
                  <a:pt x="683633" y="0"/>
                </a:lnTo>
                <a:lnTo>
                  <a:pt x="683633" y="1249165"/>
                </a:lnTo>
                <a:lnTo>
                  <a:pt x="0" y="12491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225893" y="2568004"/>
            <a:ext cx="17820612" cy="4887640"/>
          </a:xfrm>
          <a:custGeom>
            <a:avLst/>
            <a:gdLst/>
            <a:ahLst/>
            <a:cxnLst/>
            <a:rect r="r" b="b" t="t" l="l"/>
            <a:pathLst>
              <a:path h="4887640" w="17820612">
                <a:moveTo>
                  <a:pt x="0" y="0"/>
                </a:moveTo>
                <a:lnTo>
                  <a:pt x="17820613" y="0"/>
                </a:lnTo>
                <a:lnTo>
                  <a:pt x="17820613" y="4887640"/>
                </a:lnTo>
                <a:lnTo>
                  <a:pt x="0" y="4887640"/>
                </a:lnTo>
                <a:lnTo>
                  <a:pt x="0" y="0"/>
                </a:lnTo>
                <a:close/>
              </a:path>
            </a:pathLst>
          </a:custGeom>
          <a:blipFill>
            <a:blip r:embed="rId13"/>
            <a:stretch>
              <a:fillRect l="-4127" t="0" r="-4127" b="0"/>
            </a:stretch>
          </a:blipFill>
        </p:spPr>
      </p:sp>
      <p:sp>
        <p:nvSpPr>
          <p:cNvPr name="TextBox 9" id="9"/>
          <p:cNvSpPr txBox="true"/>
          <p:nvPr/>
        </p:nvSpPr>
        <p:spPr>
          <a:xfrm rot="0">
            <a:off x="4475399" y="605905"/>
            <a:ext cx="6919292" cy="640830"/>
          </a:xfrm>
          <a:prstGeom prst="rect">
            <a:avLst/>
          </a:prstGeom>
        </p:spPr>
        <p:txBody>
          <a:bodyPr anchor="t" rtlCol="false" tIns="0" lIns="0" bIns="0" rIns="0">
            <a:spAutoFit/>
          </a:bodyPr>
          <a:lstStyle/>
          <a:p>
            <a:pPr algn="ctr">
              <a:lnSpc>
                <a:spcPts val="4681"/>
              </a:lnSpc>
            </a:pPr>
            <a:r>
              <a:rPr lang="en-US" sz="5088" spc="-422">
                <a:solidFill>
                  <a:srgbClr val="FFFFFF"/>
                </a:solidFill>
                <a:latin typeface="Genty Sans"/>
              </a:rPr>
              <a:t>SERVICIO FARMACÉUTICO.</a:t>
            </a:r>
          </a:p>
        </p:txBody>
      </p:sp>
      <p:sp>
        <p:nvSpPr>
          <p:cNvPr name="TextBox 10" id="10"/>
          <p:cNvSpPr txBox="true"/>
          <p:nvPr/>
        </p:nvSpPr>
        <p:spPr>
          <a:xfrm rot="0">
            <a:off x="225893" y="847710"/>
            <a:ext cx="1926817" cy="352343"/>
          </a:xfrm>
          <a:prstGeom prst="rect">
            <a:avLst/>
          </a:prstGeom>
        </p:spPr>
        <p:txBody>
          <a:bodyPr anchor="t" rtlCol="false" tIns="0" lIns="0" bIns="0" rIns="0">
            <a:spAutoFit/>
          </a:bodyPr>
          <a:lstStyle/>
          <a:p>
            <a:pPr algn="ctr">
              <a:lnSpc>
                <a:spcPts val="2591"/>
              </a:lnSpc>
            </a:pPr>
            <a:r>
              <a:rPr lang="en-US" sz="2816" spc="-233">
                <a:solidFill>
                  <a:srgbClr val="FFFFFF"/>
                </a:solidFill>
                <a:latin typeface="Genty Sans"/>
              </a:rPr>
              <a:t>SEDE 1 NEIVA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279962" y="1821672"/>
            <a:ext cx="5718858" cy="6643655"/>
            <a:chOff x="0" y="0"/>
            <a:chExt cx="5466080" cy="6350000"/>
          </a:xfrm>
        </p:grpSpPr>
        <p:sp>
          <p:nvSpPr>
            <p:cNvPr name="Freeform 3" id="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4" id="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a:stretch>
                <a:fillRect l="0" t="-19884" r="0" b="-19884"/>
              </a:stretch>
            </a:blipFill>
          </p:spPr>
        </p:sp>
        <p:sp>
          <p:nvSpPr>
            <p:cNvPr name="Freeform 5" id="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6" id="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7" id="7"/>
          <p:cNvGrpSpPr>
            <a:grpSpLocks noChangeAspect="true"/>
          </p:cNvGrpSpPr>
          <p:nvPr/>
        </p:nvGrpSpPr>
        <p:grpSpPr>
          <a:xfrm rot="0">
            <a:off x="6284571" y="1821672"/>
            <a:ext cx="5718858" cy="6643655"/>
            <a:chOff x="0" y="0"/>
            <a:chExt cx="5466080" cy="6350000"/>
          </a:xfrm>
        </p:grpSpPr>
        <p:sp>
          <p:nvSpPr>
            <p:cNvPr name="Freeform 8" id="8"/>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9" id="9"/>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13772" t="0" r="-13772" b="0"/>
              </a:stretch>
            </a:blipFill>
          </p:spPr>
        </p:sp>
        <p:sp>
          <p:nvSpPr>
            <p:cNvPr name="Freeform 10" id="10"/>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1" id="11"/>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2" id="12"/>
          <p:cNvGrpSpPr>
            <a:grpSpLocks noChangeAspect="true"/>
          </p:cNvGrpSpPr>
          <p:nvPr/>
        </p:nvGrpSpPr>
        <p:grpSpPr>
          <a:xfrm rot="0">
            <a:off x="12287066" y="1773765"/>
            <a:ext cx="5718858" cy="6643655"/>
            <a:chOff x="0" y="0"/>
            <a:chExt cx="5466080" cy="6350000"/>
          </a:xfrm>
        </p:grpSpPr>
        <p:sp>
          <p:nvSpPr>
            <p:cNvPr name="Freeform 13" id="1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4" id="1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56666" t="0" r="-56666" b="0"/>
              </a:stretch>
            </a:blipFill>
          </p:spPr>
        </p:sp>
        <p:sp>
          <p:nvSpPr>
            <p:cNvPr name="Freeform 15" id="1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6" id="1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17" id="17"/>
          <p:cNvSpPr/>
          <p:nvPr/>
        </p:nvSpPr>
        <p:spPr>
          <a:xfrm flipH="false" flipV="false" rot="5570156">
            <a:off x="14830088" y="8398538"/>
            <a:ext cx="3878199" cy="4114800"/>
          </a:xfrm>
          <a:custGeom>
            <a:avLst/>
            <a:gdLst/>
            <a:ahLst/>
            <a:cxnLst/>
            <a:rect r="r" b="b" t="t" l="l"/>
            <a:pathLst>
              <a:path h="4114800" w="3878199">
                <a:moveTo>
                  <a:pt x="0" y="0"/>
                </a:moveTo>
                <a:lnTo>
                  <a:pt x="3878199" y="0"/>
                </a:lnTo>
                <a:lnTo>
                  <a:pt x="387819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5978744" y="8554520"/>
            <a:ext cx="1580888" cy="1732480"/>
          </a:xfrm>
          <a:custGeom>
            <a:avLst/>
            <a:gdLst/>
            <a:ahLst/>
            <a:cxnLst/>
            <a:rect r="r" b="b" t="t" l="l"/>
            <a:pathLst>
              <a:path h="1732480" w="1580888">
                <a:moveTo>
                  <a:pt x="0" y="0"/>
                </a:moveTo>
                <a:lnTo>
                  <a:pt x="1580888" y="0"/>
                </a:lnTo>
                <a:lnTo>
                  <a:pt x="1580888" y="1732480"/>
                </a:lnTo>
                <a:lnTo>
                  <a:pt x="0" y="173248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1772317">
            <a:off x="6245900" y="5506007"/>
            <a:ext cx="5834300" cy="3755831"/>
          </a:xfrm>
          <a:custGeom>
            <a:avLst/>
            <a:gdLst/>
            <a:ahLst/>
            <a:cxnLst/>
            <a:rect r="r" b="b" t="t" l="l"/>
            <a:pathLst>
              <a:path h="3755831" w="5834300">
                <a:moveTo>
                  <a:pt x="0" y="0"/>
                </a:moveTo>
                <a:lnTo>
                  <a:pt x="5834300" y="0"/>
                </a:lnTo>
                <a:lnTo>
                  <a:pt x="5834300" y="3755831"/>
                </a:lnTo>
                <a:lnTo>
                  <a:pt x="0" y="375583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0">
            <a:off x="13282056" y="27511"/>
            <a:ext cx="5005944" cy="2002378"/>
          </a:xfrm>
          <a:custGeom>
            <a:avLst/>
            <a:gdLst/>
            <a:ahLst/>
            <a:cxnLst/>
            <a:rect r="r" b="b" t="t" l="l"/>
            <a:pathLst>
              <a:path h="2002378" w="5005944">
                <a:moveTo>
                  <a:pt x="0" y="0"/>
                </a:moveTo>
                <a:lnTo>
                  <a:pt x="5005944" y="0"/>
                </a:lnTo>
                <a:lnTo>
                  <a:pt x="5005944" y="2002378"/>
                </a:lnTo>
                <a:lnTo>
                  <a:pt x="0" y="200237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p:cNvSpPr/>
          <p:nvPr/>
        </p:nvSpPr>
        <p:spPr>
          <a:xfrm flipH="false" flipV="false" rot="0">
            <a:off x="-529545" y="7383923"/>
            <a:ext cx="4199950" cy="4114800"/>
          </a:xfrm>
          <a:custGeom>
            <a:avLst/>
            <a:gdLst/>
            <a:ahLst/>
            <a:cxnLst/>
            <a:rect r="r" b="b" t="t" l="l"/>
            <a:pathLst>
              <a:path h="4114800" w="4199950">
                <a:moveTo>
                  <a:pt x="0" y="0"/>
                </a:moveTo>
                <a:lnTo>
                  <a:pt x="4199949" y="0"/>
                </a:lnTo>
                <a:lnTo>
                  <a:pt x="41999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2" id="22"/>
          <p:cNvSpPr txBox="true"/>
          <p:nvPr/>
        </p:nvSpPr>
        <p:spPr>
          <a:xfrm rot="0">
            <a:off x="4189409" y="505335"/>
            <a:ext cx="9266052" cy="704435"/>
          </a:xfrm>
          <a:prstGeom prst="rect">
            <a:avLst/>
          </a:prstGeom>
        </p:spPr>
        <p:txBody>
          <a:bodyPr anchor="t" rtlCol="false" tIns="0" lIns="0" bIns="0" rIns="0">
            <a:spAutoFit/>
          </a:bodyPr>
          <a:lstStyle/>
          <a:p>
            <a:pPr algn="ctr">
              <a:lnSpc>
                <a:spcPts val="5181"/>
              </a:lnSpc>
            </a:pPr>
            <a:r>
              <a:rPr lang="en-US" sz="5631" spc="-467">
                <a:solidFill>
                  <a:srgbClr val="FFFFFF"/>
                </a:solidFill>
                <a:latin typeface="Genty Sans"/>
              </a:rPr>
              <a:t>EVIDENCIA FOTOGRÁFICA</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486400" y="3817699"/>
            <a:ext cx="7315200" cy="824623"/>
          </a:xfrm>
          <a:custGeom>
            <a:avLst/>
            <a:gdLst/>
            <a:ahLst/>
            <a:cxnLst/>
            <a:rect r="r" b="b" t="t" l="l"/>
            <a:pathLst>
              <a:path h="824623" w="7315200">
                <a:moveTo>
                  <a:pt x="0" y="0"/>
                </a:moveTo>
                <a:lnTo>
                  <a:pt x="7315200" y="0"/>
                </a:lnTo>
                <a:lnTo>
                  <a:pt x="7315200" y="824622"/>
                </a:lnTo>
                <a:lnTo>
                  <a:pt x="0" y="8246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486400" y="5029747"/>
            <a:ext cx="7315200" cy="824623"/>
          </a:xfrm>
          <a:custGeom>
            <a:avLst/>
            <a:gdLst/>
            <a:ahLst/>
            <a:cxnLst/>
            <a:rect r="r" b="b" t="t" l="l"/>
            <a:pathLst>
              <a:path h="824623" w="7315200">
                <a:moveTo>
                  <a:pt x="0" y="0"/>
                </a:moveTo>
                <a:lnTo>
                  <a:pt x="7315200" y="0"/>
                </a:lnTo>
                <a:lnTo>
                  <a:pt x="7315200" y="824623"/>
                </a:lnTo>
                <a:lnTo>
                  <a:pt x="0" y="8246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5486400" y="6244895"/>
            <a:ext cx="7315200" cy="824623"/>
          </a:xfrm>
          <a:custGeom>
            <a:avLst/>
            <a:gdLst/>
            <a:ahLst/>
            <a:cxnLst/>
            <a:rect r="r" b="b" t="t" l="l"/>
            <a:pathLst>
              <a:path h="824623" w="7315200">
                <a:moveTo>
                  <a:pt x="0" y="0"/>
                </a:moveTo>
                <a:lnTo>
                  <a:pt x="7315200" y="0"/>
                </a:lnTo>
                <a:lnTo>
                  <a:pt x="7315200" y="824622"/>
                </a:lnTo>
                <a:lnTo>
                  <a:pt x="0" y="8246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5486400" y="7460042"/>
            <a:ext cx="7315200" cy="824623"/>
          </a:xfrm>
          <a:custGeom>
            <a:avLst/>
            <a:gdLst/>
            <a:ahLst/>
            <a:cxnLst/>
            <a:rect r="r" b="b" t="t" l="l"/>
            <a:pathLst>
              <a:path h="824623" w="7315200">
                <a:moveTo>
                  <a:pt x="0" y="0"/>
                </a:moveTo>
                <a:lnTo>
                  <a:pt x="7315200" y="0"/>
                </a:lnTo>
                <a:lnTo>
                  <a:pt x="7315200" y="824623"/>
                </a:lnTo>
                <a:lnTo>
                  <a:pt x="0" y="8246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5486400" y="8675190"/>
            <a:ext cx="7315200" cy="824623"/>
          </a:xfrm>
          <a:custGeom>
            <a:avLst/>
            <a:gdLst/>
            <a:ahLst/>
            <a:cxnLst/>
            <a:rect r="r" b="b" t="t" l="l"/>
            <a:pathLst>
              <a:path h="824623" w="7315200">
                <a:moveTo>
                  <a:pt x="0" y="0"/>
                </a:moveTo>
                <a:lnTo>
                  <a:pt x="7315200" y="0"/>
                </a:lnTo>
                <a:lnTo>
                  <a:pt x="7315200" y="824622"/>
                </a:lnTo>
                <a:lnTo>
                  <a:pt x="0" y="8246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1016959">
            <a:off x="4662839" y="3205919"/>
            <a:ext cx="1958312" cy="1634301"/>
          </a:xfrm>
          <a:custGeom>
            <a:avLst/>
            <a:gdLst/>
            <a:ahLst/>
            <a:cxnLst/>
            <a:rect r="r" b="b" t="t" l="l"/>
            <a:pathLst>
              <a:path h="1634301" w="1958312">
                <a:moveTo>
                  <a:pt x="0" y="0"/>
                </a:moveTo>
                <a:lnTo>
                  <a:pt x="1958312" y="0"/>
                </a:lnTo>
                <a:lnTo>
                  <a:pt x="1958312" y="1634301"/>
                </a:lnTo>
                <a:lnTo>
                  <a:pt x="0" y="163430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5027579" y="5980074"/>
            <a:ext cx="1789261" cy="1343572"/>
          </a:xfrm>
          <a:custGeom>
            <a:avLst/>
            <a:gdLst/>
            <a:ahLst/>
            <a:cxnLst/>
            <a:rect r="r" b="b" t="t" l="l"/>
            <a:pathLst>
              <a:path h="1343572" w="1789261">
                <a:moveTo>
                  <a:pt x="0" y="0"/>
                </a:moveTo>
                <a:lnTo>
                  <a:pt x="1789261" y="0"/>
                </a:lnTo>
                <a:lnTo>
                  <a:pt x="1789261" y="1343572"/>
                </a:lnTo>
                <a:lnTo>
                  <a:pt x="0" y="134357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1703007" y="4434472"/>
            <a:ext cx="1636054" cy="2004074"/>
          </a:xfrm>
          <a:custGeom>
            <a:avLst/>
            <a:gdLst/>
            <a:ahLst/>
            <a:cxnLst/>
            <a:rect r="r" b="b" t="t" l="l"/>
            <a:pathLst>
              <a:path h="2004074" w="1636054">
                <a:moveTo>
                  <a:pt x="0" y="0"/>
                </a:moveTo>
                <a:lnTo>
                  <a:pt x="1636054" y="0"/>
                </a:lnTo>
                <a:lnTo>
                  <a:pt x="1636054" y="2004075"/>
                </a:lnTo>
                <a:lnTo>
                  <a:pt x="0" y="200407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2016982">
            <a:off x="11716831" y="6946999"/>
            <a:ext cx="1529661" cy="1873749"/>
          </a:xfrm>
          <a:custGeom>
            <a:avLst/>
            <a:gdLst/>
            <a:ahLst/>
            <a:cxnLst/>
            <a:rect r="r" b="b" t="t" l="l"/>
            <a:pathLst>
              <a:path h="1873749" w="1529661">
                <a:moveTo>
                  <a:pt x="0" y="0"/>
                </a:moveTo>
                <a:lnTo>
                  <a:pt x="1529661" y="0"/>
                </a:lnTo>
                <a:lnTo>
                  <a:pt x="1529661" y="1873749"/>
                </a:lnTo>
                <a:lnTo>
                  <a:pt x="0" y="187374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1836569">
            <a:off x="5082062" y="7893208"/>
            <a:ext cx="1680295" cy="1974706"/>
          </a:xfrm>
          <a:custGeom>
            <a:avLst/>
            <a:gdLst/>
            <a:ahLst/>
            <a:cxnLst/>
            <a:rect r="r" b="b" t="t" l="l"/>
            <a:pathLst>
              <a:path h="1974706" w="1680295">
                <a:moveTo>
                  <a:pt x="0" y="0"/>
                </a:moveTo>
                <a:lnTo>
                  <a:pt x="1680295" y="0"/>
                </a:lnTo>
                <a:lnTo>
                  <a:pt x="1680295" y="1974706"/>
                </a:lnTo>
                <a:lnTo>
                  <a:pt x="0" y="197470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2" id="12"/>
          <p:cNvSpPr txBox="true"/>
          <p:nvPr/>
        </p:nvSpPr>
        <p:spPr>
          <a:xfrm rot="0">
            <a:off x="1848950" y="1774928"/>
            <a:ext cx="14864881" cy="1452221"/>
          </a:xfrm>
          <a:prstGeom prst="rect">
            <a:avLst/>
          </a:prstGeom>
        </p:spPr>
        <p:txBody>
          <a:bodyPr anchor="t" rtlCol="false" tIns="0" lIns="0" bIns="0" rIns="0">
            <a:spAutoFit/>
          </a:bodyPr>
          <a:lstStyle/>
          <a:p>
            <a:pPr algn="ctr">
              <a:lnSpc>
                <a:spcPts val="10679"/>
              </a:lnSpc>
            </a:pPr>
            <a:r>
              <a:rPr lang="en-US" sz="11608" spc="-963">
                <a:solidFill>
                  <a:srgbClr val="022033"/>
                </a:solidFill>
                <a:latin typeface="Genty Sans"/>
              </a:rPr>
              <a:t> CONTENIDO</a:t>
            </a:r>
          </a:p>
        </p:txBody>
      </p:sp>
      <p:sp>
        <p:nvSpPr>
          <p:cNvPr name="Freeform 13" id="13"/>
          <p:cNvSpPr/>
          <p:nvPr/>
        </p:nvSpPr>
        <p:spPr>
          <a:xfrm flipH="false" flipV="false" rot="4478055">
            <a:off x="-4079322" y="-4771604"/>
            <a:ext cx="7904237" cy="9471308"/>
          </a:xfrm>
          <a:custGeom>
            <a:avLst/>
            <a:gdLst/>
            <a:ahLst/>
            <a:cxnLst/>
            <a:rect r="r" b="b" t="t" l="l"/>
            <a:pathLst>
              <a:path h="9471308" w="7904237">
                <a:moveTo>
                  <a:pt x="0" y="0"/>
                </a:moveTo>
                <a:lnTo>
                  <a:pt x="7904236" y="0"/>
                </a:lnTo>
                <a:lnTo>
                  <a:pt x="7904236" y="9471307"/>
                </a:lnTo>
                <a:lnTo>
                  <a:pt x="0" y="947130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4" id="14"/>
          <p:cNvSpPr/>
          <p:nvPr/>
        </p:nvSpPr>
        <p:spPr>
          <a:xfrm flipH="false" flipV="false" rot="-7570525">
            <a:off x="15006512" y="5329913"/>
            <a:ext cx="5971148" cy="7856774"/>
          </a:xfrm>
          <a:custGeom>
            <a:avLst/>
            <a:gdLst/>
            <a:ahLst/>
            <a:cxnLst/>
            <a:rect r="r" b="b" t="t" l="l"/>
            <a:pathLst>
              <a:path h="7856774" w="5971148">
                <a:moveTo>
                  <a:pt x="0" y="0"/>
                </a:moveTo>
                <a:lnTo>
                  <a:pt x="5971148" y="0"/>
                </a:lnTo>
                <a:lnTo>
                  <a:pt x="5971148" y="7856774"/>
                </a:lnTo>
                <a:lnTo>
                  <a:pt x="0" y="785677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5" id="15"/>
          <p:cNvSpPr/>
          <p:nvPr/>
        </p:nvSpPr>
        <p:spPr>
          <a:xfrm flipH="false" flipV="false" rot="0">
            <a:off x="13339061" y="-1427663"/>
            <a:ext cx="5245361" cy="5245361"/>
          </a:xfrm>
          <a:custGeom>
            <a:avLst/>
            <a:gdLst/>
            <a:ahLst/>
            <a:cxnLst/>
            <a:rect r="r" b="b" t="t" l="l"/>
            <a:pathLst>
              <a:path h="5245361" w="5245361">
                <a:moveTo>
                  <a:pt x="0" y="0"/>
                </a:moveTo>
                <a:lnTo>
                  <a:pt x="5245361" y="0"/>
                </a:lnTo>
                <a:lnTo>
                  <a:pt x="5245361" y="5245362"/>
                </a:lnTo>
                <a:lnTo>
                  <a:pt x="0" y="5245362"/>
                </a:lnTo>
                <a:lnTo>
                  <a:pt x="0" y="0"/>
                </a:lnTo>
                <a:close/>
              </a:path>
            </a:pathLst>
          </a:custGeom>
          <a:blipFill>
            <a:blip r:embed="rId18"/>
            <a:stretch>
              <a:fillRect l="0" t="0" r="0" b="0"/>
            </a:stretch>
          </a:blipFill>
        </p:spPr>
      </p:sp>
      <p:sp>
        <p:nvSpPr>
          <p:cNvPr name="TextBox 16" id="16"/>
          <p:cNvSpPr txBox="true"/>
          <p:nvPr/>
        </p:nvSpPr>
        <p:spPr>
          <a:xfrm rot="0">
            <a:off x="7148033" y="3970626"/>
            <a:ext cx="4799274" cy="668596"/>
          </a:xfrm>
          <a:prstGeom prst="rect">
            <a:avLst/>
          </a:prstGeom>
        </p:spPr>
        <p:txBody>
          <a:bodyPr anchor="t" rtlCol="false" tIns="0" lIns="0" bIns="0" rIns="0">
            <a:spAutoFit/>
          </a:bodyPr>
          <a:lstStyle/>
          <a:p>
            <a:pPr algn="ctr">
              <a:lnSpc>
                <a:spcPts val="2512"/>
              </a:lnSpc>
            </a:pPr>
            <a:r>
              <a:rPr lang="en-US" sz="2730" spc="152">
                <a:solidFill>
                  <a:srgbClr val="022033"/>
                </a:solidFill>
                <a:latin typeface="Genty Sans"/>
              </a:rPr>
              <a:t>132 NEIVA - 52 PITALITO ENCUETAS </a:t>
            </a:r>
          </a:p>
        </p:txBody>
      </p:sp>
      <p:sp>
        <p:nvSpPr>
          <p:cNvPr name="TextBox 17" id="17"/>
          <p:cNvSpPr txBox="true"/>
          <p:nvPr/>
        </p:nvSpPr>
        <p:spPr>
          <a:xfrm rot="0">
            <a:off x="7520921" y="6495697"/>
            <a:ext cx="3478005" cy="356761"/>
          </a:xfrm>
          <a:prstGeom prst="rect">
            <a:avLst/>
          </a:prstGeom>
        </p:spPr>
        <p:txBody>
          <a:bodyPr anchor="t" rtlCol="false" tIns="0" lIns="0" bIns="0" rIns="0">
            <a:spAutoFit/>
          </a:bodyPr>
          <a:lstStyle/>
          <a:p>
            <a:pPr algn="ctr">
              <a:lnSpc>
                <a:spcPts val="2512"/>
              </a:lnSpc>
            </a:pPr>
            <a:r>
              <a:rPr lang="en-US" sz="2730" spc="152">
                <a:solidFill>
                  <a:srgbClr val="022033"/>
                </a:solidFill>
                <a:latin typeface="Genty Sans"/>
              </a:rPr>
              <a:t>CONCLUSIONES</a:t>
            </a:r>
          </a:p>
        </p:txBody>
      </p:sp>
      <p:sp>
        <p:nvSpPr>
          <p:cNvPr name="TextBox 18" id="18"/>
          <p:cNvSpPr txBox="true"/>
          <p:nvPr/>
        </p:nvSpPr>
        <p:spPr>
          <a:xfrm rot="0">
            <a:off x="6769565" y="5292253"/>
            <a:ext cx="4748870" cy="356761"/>
          </a:xfrm>
          <a:prstGeom prst="rect">
            <a:avLst/>
          </a:prstGeom>
        </p:spPr>
        <p:txBody>
          <a:bodyPr anchor="t" rtlCol="false" tIns="0" lIns="0" bIns="0" rIns="0">
            <a:spAutoFit/>
          </a:bodyPr>
          <a:lstStyle/>
          <a:p>
            <a:pPr algn="ctr">
              <a:lnSpc>
                <a:spcPts val="2512"/>
              </a:lnSpc>
            </a:pPr>
            <a:r>
              <a:rPr lang="en-US" sz="2730" spc="152">
                <a:solidFill>
                  <a:srgbClr val="022033"/>
                </a:solidFill>
                <a:latin typeface="Genty Sans"/>
              </a:rPr>
              <a:t>GRÁFICOS/ ENCUESTA</a:t>
            </a:r>
          </a:p>
        </p:txBody>
      </p:sp>
      <p:sp>
        <p:nvSpPr>
          <p:cNvPr name="TextBox 19" id="19"/>
          <p:cNvSpPr txBox="true"/>
          <p:nvPr/>
        </p:nvSpPr>
        <p:spPr>
          <a:xfrm rot="0">
            <a:off x="7498043" y="7717217"/>
            <a:ext cx="3478005" cy="356761"/>
          </a:xfrm>
          <a:prstGeom prst="rect">
            <a:avLst/>
          </a:prstGeom>
        </p:spPr>
        <p:txBody>
          <a:bodyPr anchor="t" rtlCol="false" tIns="0" lIns="0" bIns="0" rIns="0">
            <a:spAutoFit/>
          </a:bodyPr>
          <a:lstStyle/>
          <a:p>
            <a:pPr algn="ctr">
              <a:lnSpc>
                <a:spcPts val="2512"/>
              </a:lnSpc>
            </a:pPr>
            <a:r>
              <a:rPr lang="en-US" sz="2730" spc="152">
                <a:solidFill>
                  <a:srgbClr val="022033"/>
                </a:solidFill>
                <a:latin typeface="Genty Sans"/>
              </a:rPr>
              <a:t>PROGRAMA IEC</a:t>
            </a:r>
          </a:p>
        </p:txBody>
      </p:sp>
      <p:sp>
        <p:nvSpPr>
          <p:cNvPr name="TextBox 20" id="20"/>
          <p:cNvSpPr txBox="true"/>
          <p:nvPr/>
        </p:nvSpPr>
        <p:spPr>
          <a:xfrm rot="0">
            <a:off x="7050863" y="8901539"/>
            <a:ext cx="5470171" cy="356761"/>
          </a:xfrm>
          <a:prstGeom prst="rect">
            <a:avLst/>
          </a:prstGeom>
        </p:spPr>
        <p:txBody>
          <a:bodyPr anchor="t" rtlCol="false" tIns="0" lIns="0" bIns="0" rIns="0">
            <a:spAutoFit/>
          </a:bodyPr>
          <a:lstStyle/>
          <a:p>
            <a:pPr algn="ctr">
              <a:lnSpc>
                <a:spcPts val="2512"/>
              </a:lnSpc>
            </a:pPr>
            <a:r>
              <a:rPr lang="en-US" sz="2730" spc="152">
                <a:solidFill>
                  <a:srgbClr val="022033"/>
                </a:solidFill>
                <a:latin typeface="Genty Sans"/>
              </a:rPr>
              <a:t>EVIDENCIA FOTOGRÁFICA</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sp>
        <p:nvSpPr>
          <p:cNvPr name="Freeform 2" id="2"/>
          <p:cNvSpPr/>
          <p:nvPr/>
        </p:nvSpPr>
        <p:spPr>
          <a:xfrm flipH="false" flipV="false" rot="0">
            <a:off x="2875311" y="747933"/>
            <a:ext cx="2376476" cy="1806122"/>
          </a:xfrm>
          <a:custGeom>
            <a:avLst/>
            <a:gdLst/>
            <a:ahLst/>
            <a:cxnLst/>
            <a:rect r="r" b="b" t="t" l="l"/>
            <a:pathLst>
              <a:path h="1806122" w="2376476">
                <a:moveTo>
                  <a:pt x="0" y="0"/>
                </a:moveTo>
                <a:lnTo>
                  <a:pt x="2376476" y="0"/>
                </a:lnTo>
                <a:lnTo>
                  <a:pt x="2376476" y="1806122"/>
                </a:lnTo>
                <a:lnTo>
                  <a:pt x="0" y="18061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444030">
            <a:off x="13499666" y="-5256432"/>
            <a:ext cx="7904237" cy="9471308"/>
          </a:xfrm>
          <a:custGeom>
            <a:avLst/>
            <a:gdLst/>
            <a:ahLst/>
            <a:cxnLst/>
            <a:rect r="r" b="b" t="t" l="l"/>
            <a:pathLst>
              <a:path h="9471308" w="7904237">
                <a:moveTo>
                  <a:pt x="0" y="0"/>
                </a:moveTo>
                <a:lnTo>
                  <a:pt x="7904237" y="0"/>
                </a:lnTo>
                <a:lnTo>
                  <a:pt x="7904237" y="9471307"/>
                </a:lnTo>
                <a:lnTo>
                  <a:pt x="0" y="94713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7084562">
            <a:off x="-5677384" y="3785529"/>
            <a:ext cx="7904237" cy="9471308"/>
          </a:xfrm>
          <a:custGeom>
            <a:avLst/>
            <a:gdLst/>
            <a:ahLst/>
            <a:cxnLst/>
            <a:rect r="r" b="b" t="t" l="l"/>
            <a:pathLst>
              <a:path h="9471308" w="7904237">
                <a:moveTo>
                  <a:pt x="0" y="0"/>
                </a:moveTo>
                <a:lnTo>
                  <a:pt x="7904237" y="0"/>
                </a:lnTo>
                <a:lnTo>
                  <a:pt x="7904237" y="9471308"/>
                </a:lnTo>
                <a:lnTo>
                  <a:pt x="0" y="94713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6700876" y="7073552"/>
            <a:ext cx="4369495" cy="4369495"/>
          </a:xfrm>
          <a:custGeom>
            <a:avLst/>
            <a:gdLst/>
            <a:ahLst/>
            <a:cxnLst/>
            <a:rect r="r" b="b" t="t" l="l"/>
            <a:pathLst>
              <a:path h="4369495" w="4369495">
                <a:moveTo>
                  <a:pt x="0" y="0"/>
                </a:moveTo>
                <a:lnTo>
                  <a:pt x="4369495" y="0"/>
                </a:lnTo>
                <a:lnTo>
                  <a:pt x="4369495" y="4369496"/>
                </a:lnTo>
                <a:lnTo>
                  <a:pt x="0" y="4369496"/>
                </a:lnTo>
                <a:lnTo>
                  <a:pt x="0" y="0"/>
                </a:lnTo>
                <a:close/>
              </a:path>
            </a:pathLst>
          </a:custGeom>
          <a:blipFill>
            <a:blip r:embed="rId8"/>
            <a:stretch>
              <a:fillRect l="0" t="0" r="0" b="0"/>
            </a:stretch>
          </a:blipFill>
        </p:spPr>
      </p:sp>
      <p:sp>
        <p:nvSpPr>
          <p:cNvPr name="Freeform 6" id="6"/>
          <p:cNvSpPr/>
          <p:nvPr/>
        </p:nvSpPr>
        <p:spPr>
          <a:xfrm flipH="false" flipV="false" rot="0">
            <a:off x="290728" y="4166541"/>
            <a:ext cx="17706545" cy="2960961"/>
          </a:xfrm>
          <a:custGeom>
            <a:avLst/>
            <a:gdLst/>
            <a:ahLst/>
            <a:cxnLst/>
            <a:rect r="r" b="b" t="t" l="l"/>
            <a:pathLst>
              <a:path h="2960961" w="17706545">
                <a:moveTo>
                  <a:pt x="0" y="0"/>
                </a:moveTo>
                <a:lnTo>
                  <a:pt x="17706544" y="0"/>
                </a:lnTo>
                <a:lnTo>
                  <a:pt x="17706544" y="2960961"/>
                </a:lnTo>
                <a:lnTo>
                  <a:pt x="0" y="2960961"/>
                </a:lnTo>
                <a:lnTo>
                  <a:pt x="0" y="0"/>
                </a:lnTo>
                <a:close/>
              </a:path>
            </a:pathLst>
          </a:custGeom>
          <a:blipFill>
            <a:blip r:embed="rId9"/>
            <a:stretch>
              <a:fillRect l="0" t="0" r="0" b="0"/>
            </a:stretch>
          </a:blipFill>
        </p:spPr>
      </p:sp>
      <p:sp>
        <p:nvSpPr>
          <p:cNvPr name="TextBox 7" id="7"/>
          <p:cNvSpPr txBox="true"/>
          <p:nvPr/>
        </p:nvSpPr>
        <p:spPr>
          <a:xfrm rot="0">
            <a:off x="6700876" y="2052634"/>
            <a:ext cx="6979514" cy="1260017"/>
          </a:xfrm>
          <a:prstGeom prst="rect">
            <a:avLst/>
          </a:prstGeom>
        </p:spPr>
        <p:txBody>
          <a:bodyPr anchor="t" rtlCol="false" tIns="0" lIns="0" bIns="0" rIns="0">
            <a:spAutoFit/>
          </a:bodyPr>
          <a:lstStyle/>
          <a:p>
            <a:pPr algn="ctr">
              <a:lnSpc>
                <a:spcPts val="9174"/>
              </a:lnSpc>
            </a:pPr>
            <a:r>
              <a:rPr lang="en-US" sz="9972" spc="-827">
                <a:solidFill>
                  <a:srgbClr val="FFFFFF"/>
                </a:solidFill>
                <a:latin typeface="Genty Sans"/>
              </a:rPr>
              <a:t>PSIOCOLOGIA</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252528" y="1821672"/>
            <a:ext cx="5718858" cy="6643655"/>
            <a:chOff x="0" y="0"/>
            <a:chExt cx="5466080" cy="6350000"/>
          </a:xfrm>
        </p:grpSpPr>
        <p:sp>
          <p:nvSpPr>
            <p:cNvPr name="Freeform 3" id="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4" id="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a:stretch>
                <a:fillRect l="0" t="-9055" r="0" b="-36939"/>
              </a:stretch>
            </a:blipFill>
          </p:spPr>
        </p:sp>
        <p:sp>
          <p:nvSpPr>
            <p:cNvPr name="Freeform 5" id="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6" id="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7" id="7"/>
          <p:cNvGrpSpPr>
            <a:grpSpLocks noChangeAspect="true"/>
          </p:cNvGrpSpPr>
          <p:nvPr/>
        </p:nvGrpSpPr>
        <p:grpSpPr>
          <a:xfrm rot="0">
            <a:off x="6284571" y="1821672"/>
            <a:ext cx="5718858" cy="6643655"/>
            <a:chOff x="0" y="0"/>
            <a:chExt cx="5466080" cy="6350000"/>
          </a:xfrm>
        </p:grpSpPr>
        <p:sp>
          <p:nvSpPr>
            <p:cNvPr name="Freeform 8" id="8"/>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9" id="9"/>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0" t="-17596" r="0" b="-28478"/>
              </a:stretch>
            </a:blipFill>
          </p:spPr>
        </p:sp>
        <p:sp>
          <p:nvSpPr>
            <p:cNvPr name="Freeform 10" id="10"/>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1" id="11"/>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2" id="12"/>
          <p:cNvGrpSpPr>
            <a:grpSpLocks noChangeAspect="true"/>
          </p:cNvGrpSpPr>
          <p:nvPr/>
        </p:nvGrpSpPr>
        <p:grpSpPr>
          <a:xfrm rot="0">
            <a:off x="12287066" y="1773765"/>
            <a:ext cx="5718858" cy="6643655"/>
            <a:chOff x="0" y="0"/>
            <a:chExt cx="5466080" cy="6350000"/>
          </a:xfrm>
        </p:grpSpPr>
        <p:sp>
          <p:nvSpPr>
            <p:cNvPr name="Freeform 13" id="1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4" id="1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0" t="-12224" r="0" b="-30587"/>
              </a:stretch>
            </a:blipFill>
          </p:spPr>
        </p:sp>
        <p:sp>
          <p:nvSpPr>
            <p:cNvPr name="Freeform 15" id="1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6" id="1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17" id="17"/>
          <p:cNvSpPr/>
          <p:nvPr/>
        </p:nvSpPr>
        <p:spPr>
          <a:xfrm flipH="false" flipV="false" rot="5570156">
            <a:off x="14830088" y="8398538"/>
            <a:ext cx="3878199" cy="4114800"/>
          </a:xfrm>
          <a:custGeom>
            <a:avLst/>
            <a:gdLst/>
            <a:ahLst/>
            <a:cxnLst/>
            <a:rect r="r" b="b" t="t" l="l"/>
            <a:pathLst>
              <a:path h="4114800" w="3878199">
                <a:moveTo>
                  <a:pt x="0" y="0"/>
                </a:moveTo>
                <a:lnTo>
                  <a:pt x="3878199" y="0"/>
                </a:lnTo>
                <a:lnTo>
                  <a:pt x="387819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1772317">
            <a:off x="6226850" y="5506007"/>
            <a:ext cx="5834300" cy="3755831"/>
          </a:xfrm>
          <a:custGeom>
            <a:avLst/>
            <a:gdLst/>
            <a:ahLst/>
            <a:cxnLst/>
            <a:rect r="r" b="b" t="t" l="l"/>
            <a:pathLst>
              <a:path h="3755831" w="5834300">
                <a:moveTo>
                  <a:pt x="0" y="0"/>
                </a:moveTo>
                <a:lnTo>
                  <a:pt x="5834300" y="0"/>
                </a:lnTo>
                <a:lnTo>
                  <a:pt x="5834300" y="3755831"/>
                </a:lnTo>
                <a:lnTo>
                  <a:pt x="0" y="37558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0">
            <a:off x="13282056" y="27511"/>
            <a:ext cx="5005944" cy="2002378"/>
          </a:xfrm>
          <a:custGeom>
            <a:avLst/>
            <a:gdLst/>
            <a:ahLst/>
            <a:cxnLst/>
            <a:rect r="r" b="b" t="t" l="l"/>
            <a:pathLst>
              <a:path h="2002378" w="5005944">
                <a:moveTo>
                  <a:pt x="0" y="0"/>
                </a:moveTo>
                <a:lnTo>
                  <a:pt x="5005944" y="0"/>
                </a:lnTo>
                <a:lnTo>
                  <a:pt x="5005944" y="2002378"/>
                </a:lnTo>
                <a:lnTo>
                  <a:pt x="0" y="200237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0">
            <a:off x="-529545" y="7383923"/>
            <a:ext cx="4199950" cy="4114800"/>
          </a:xfrm>
          <a:custGeom>
            <a:avLst/>
            <a:gdLst/>
            <a:ahLst/>
            <a:cxnLst/>
            <a:rect r="r" b="b" t="t" l="l"/>
            <a:pathLst>
              <a:path h="4114800" w="4199950">
                <a:moveTo>
                  <a:pt x="0" y="0"/>
                </a:moveTo>
                <a:lnTo>
                  <a:pt x="4199949" y="0"/>
                </a:lnTo>
                <a:lnTo>
                  <a:pt x="41999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p:cNvSpPr/>
          <p:nvPr/>
        </p:nvSpPr>
        <p:spPr>
          <a:xfrm flipH="false" flipV="false" rot="0">
            <a:off x="2737169" y="7383923"/>
            <a:ext cx="3234218" cy="3222457"/>
          </a:xfrm>
          <a:custGeom>
            <a:avLst/>
            <a:gdLst/>
            <a:ahLst/>
            <a:cxnLst/>
            <a:rect r="r" b="b" t="t" l="l"/>
            <a:pathLst>
              <a:path h="3222457" w="3234218">
                <a:moveTo>
                  <a:pt x="0" y="0"/>
                </a:moveTo>
                <a:lnTo>
                  <a:pt x="3234218" y="0"/>
                </a:lnTo>
                <a:lnTo>
                  <a:pt x="3234218" y="3222457"/>
                </a:lnTo>
                <a:lnTo>
                  <a:pt x="0" y="322245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2" id="22"/>
          <p:cNvSpPr txBox="true"/>
          <p:nvPr/>
        </p:nvSpPr>
        <p:spPr>
          <a:xfrm rot="0">
            <a:off x="6105418" y="9163050"/>
            <a:ext cx="7186163" cy="796291"/>
          </a:xfrm>
          <a:prstGeom prst="rect">
            <a:avLst/>
          </a:prstGeom>
        </p:spPr>
        <p:txBody>
          <a:bodyPr anchor="t" rtlCol="false" tIns="0" lIns="0" bIns="0" rIns="0">
            <a:spAutoFit/>
          </a:bodyPr>
          <a:lstStyle/>
          <a:p>
            <a:pPr algn="ctr">
              <a:lnSpc>
                <a:spcPts val="6509"/>
              </a:lnSpc>
            </a:pPr>
            <a:r>
              <a:rPr lang="en-US" sz="4649">
                <a:solidFill>
                  <a:srgbClr val="E52687"/>
                </a:solidFill>
                <a:latin typeface="Genty Sans"/>
              </a:rPr>
              <a:t>DIA DE LA MADRE</a:t>
            </a:r>
          </a:p>
        </p:txBody>
      </p:sp>
      <p:sp>
        <p:nvSpPr>
          <p:cNvPr name="Freeform 23" id="23"/>
          <p:cNvSpPr/>
          <p:nvPr/>
        </p:nvSpPr>
        <p:spPr>
          <a:xfrm flipH="false" flipV="false" rot="0">
            <a:off x="12141204" y="7383923"/>
            <a:ext cx="3234218" cy="3222457"/>
          </a:xfrm>
          <a:custGeom>
            <a:avLst/>
            <a:gdLst/>
            <a:ahLst/>
            <a:cxnLst/>
            <a:rect r="r" b="b" t="t" l="l"/>
            <a:pathLst>
              <a:path h="3222457" w="3234218">
                <a:moveTo>
                  <a:pt x="0" y="0"/>
                </a:moveTo>
                <a:lnTo>
                  <a:pt x="3234218" y="0"/>
                </a:lnTo>
                <a:lnTo>
                  <a:pt x="3234218" y="3222457"/>
                </a:lnTo>
                <a:lnTo>
                  <a:pt x="0" y="322245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4" id="24"/>
          <p:cNvSpPr txBox="true"/>
          <p:nvPr/>
        </p:nvSpPr>
        <p:spPr>
          <a:xfrm rot="0">
            <a:off x="4189409" y="505335"/>
            <a:ext cx="9266052" cy="704435"/>
          </a:xfrm>
          <a:prstGeom prst="rect">
            <a:avLst/>
          </a:prstGeom>
        </p:spPr>
        <p:txBody>
          <a:bodyPr anchor="t" rtlCol="false" tIns="0" lIns="0" bIns="0" rIns="0">
            <a:spAutoFit/>
          </a:bodyPr>
          <a:lstStyle/>
          <a:p>
            <a:pPr algn="ctr">
              <a:lnSpc>
                <a:spcPts val="5181"/>
              </a:lnSpc>
            </a:pPr>
            <a:r>
              <a:rPr lang="en-US" sz="5631" spc="-467">
                <a:solidFill>
                  <a:srgbClr val="FFFFFF"/>
                </a:solidFill>
                <a:latin typeface="Genty Sans"/>
              </a:rPr>
              <a:t>EVIDENCIA FOTOGRÁFICA</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252528" y="1821672"/>
            <a:ext cx="5718858" cy="6643655"/>
            <a:chOff x="0" y="0"/>
            <a:chExt cx="5466080" cy="6350000"/>
          </a:xfrm>
        </p:grpSpPr>
        <p:sp>
          <p:nvSpPr>
            <p:cNvPr name="Freeform 3" id="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4" id="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a:stretch>
                <a:fillRect l="0" t="-18378" r="0" b="-18378"/>
              </a:stretch>
            </a:blipFill>
          </p:spPr>
        </p:sp>
        <p:sp>
          <p:nvSpPr>
            <p:cNvPr name="Freeform 5" id="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6" id="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7" id="7"/>
          <p:cNvGrpSpPr>
            <a:grpSpLocks noChangeAspect="true"/>
          </p:cNvGrpSpPr>
          <p:nvPr/>
        </p:nvGrpSpPr>
        <p:grpSpPr>
          <a:xfrm rot="0">
            <a:off x="12297631" y="1773765"/>
            <a:ext cx="5718858" cy="6643655"/>
            <a:chOff x="0" y="0"/>
            <a:chExt cx="5466080" cy="6350000"/>
          </a:xfrm>
        </p:grpSpPr>
        <p:sp>
          <p:nvSpPr>
            <p:cNvPr name="Freeform 8" id="8"/>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9" id="9"/>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0" t="-42562" r="0" b="-42562"/>
              </a:stretch>
            </a:blipFill>
          </p:spPr>
        </p:sp>
        <p:sp>
          <p:nvSpPr>
            <p:cNvPr name="Freeform 10" id="10"/>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1" id="11"/>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2" id="12"/>
          <p:cNvGrpSpPr>
            <a:grpSpLocks noChangeAspect="true"/>
          </p:cNvGrpSpPr>
          <p:nvPr/>
        </p:nvGrpSpPr>
        <p:grpSpPr>
          <a:xfrm rot="0">
            <a:off x="6273973" y="1773765"/>
            <a:ext cx="5718858" cy="6643655"/>
            <a:chOff x="0" y="0"/>
            <a:chExt cx="5466080" cy="6350000"/>
          </a:xfrm>
        </p:grpSpPr>
        <p:sp>
          <p:nvSpPr>
            <p:cNvPr name="Freeform 13" id="1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4" id="1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0" t="-2621" r="0" b="-2621"/>
              </a:stretch>
            </a:blipFill>
          </p:spPr>
        </p:sp>
        <p:sp>
          <p:nvSpPr>
            <p:cNvPr name="Freeform 15" id="1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6" id="1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17" id="17"/>
          <p:cNvSpPr/>
          <p:nvPr/>
        </p:nvSpPr>
        <p:spPr>
          <a:xfrm flipH="false" flipV="false" rot="5570156">
            <a:off x="14830088" y="8398538"/>
            <a:ext cx="3878199" cy="4114800"/>
          </a:xfrm>
          <a:custGeom>
            <a:avLst/>
            <a:gdLst/>
            <a:ahLst/>
            <a:cxnLst/>
            <a:rect r="r" b="b" t="t" l="l"/>
            <a:pathLst>
              <a:path h="4114800" w="3878199">
                <a:moveTo>
                  <a:pt x="0" y="0"/>
                </a:moveTo>
                <a:lnTo>
                  <a:pt x="3878199" y="0"/>
                </a:lnTo>
                <a:lnTo>
                  <a:pt x="387819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5978744" y="8554520"/>
            <a:ext cx="1580888" cy="1732480"/>
          </a:xfrm>
          <a:custGeom>
            <a:avLst/>
            <a:gdLst/>
            <a:ahLst/>
            <a:cxnLst/>
            <a:rect r="r" b="b" t="t" l="l"/>
            <a:pathLst>
              <a:path h="1732480" w="1580888">
                <a:moveTo>
                  <a:pt x="0" y="0"/>
                </a:moveTo>
                <a:lnTo>
                  <a:pt x="1580888" y="0"/>
                </a:lnTo>
                <a:lnTo>
                  <a:pt x="1580888" y="1732480"/>
                </a:lnTo>
                <a:lnTo>
                  <a:pt x="0" y="173248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1772317">
            <a:off x="6216252" y="6885085"/>
            <a:ext cx="5834300" cy="3755831"/>
          </a:xfrm>
          <a:custGeom>
            <a:avLst/>
            <a:gdLst/>
            <a:ahLst/>
            <a:cxnLst/>
            <a:rect r="r" b="b" t="t" l="l"/>
            <a:pathLst>
              <a:path h="3755831" w="5834300">
                <a:moveTo>
                  <a:pt x="0" y="0"/>
                </a:moveTo>
                <a:lnTo>
                  <a:pt x="5834300" y="0"/>
                </a:lnTo>
                <a:lnTo>
                  <a:pt x="5834300" y="3755831"/>
                </a:lnTo>
                <a:lnTo>
                  <a:pt x="0" y="375583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0">
            <a:off x="13282056" y="27511"/>
            <a:ext cx="5005944" cy="2002378"/>
          </a:xfrm>
          <a:custGeom>
            <a:avLst/>
            <a:gdLst/>
            <a:ahLst/>
            <a:cxnLst/>
            <a:rect r="r" b="b" t="t" l="l"/>
            <a:pathLst>
              <a:path h="2002378" w="5005944">
                <a:moveTo>
                  <a:pt x="0" y="0"/>
                </a:moveTo>
                <a:lnTo>
                  <a:pt x="5005944" y="0"/>
                </a:lnTo>
                <a:lnTo>
                  <a:pt x="5005944" y="2002378"/>
                </a:lnTo>
                <a:lnTo>
                  <a:pt x="0" y="200237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p:cNvSpPr/>
          <p:nvPr/>
        </p:nvSpPr>
        <p:spPr>
          <a:xfrm flipH="false" flipV="false" rot="0">
            <a:off x="-529545" y="7383923"/>
            <a:ext cx="4199950" cy="4114800"/>
          </a:xfrm>
          <a:custGeom>
            <a:avLst/>
            <a:gdLst/>
            <a:ahLst/>
            <a:cxnLst/>
            <a:rect r="r" b="b" t="t" l="l"/>
            <a:pathLst>
              <a:path h="4114800" w="4199950">
                <a:moveTo>
                  <a:pt x="0" y="0"/>
                </a:moveTo>
                <a:lnTo>
                  <a:pt x="4199949" y="0"/>
                </a:lnTo>
                <a:lnTo>
                  <a:pt x="41999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2" id="22"/>
          <p:cNvSpPr txBox="true"/>
          <p:nvPr/>
        </p:nvSpPr>
        <p:spPr>
          <a:xfrm rot="0">
            <a:off x="4189409" y="505335"/>
            <a:ext cx="9266052" cy="704435"/>
          </a:xfrm>
          <a:prstGeom prst="rect">
            <a:avLst/>
          </a:prstGeom>
        </p:spPr>
        <p:txBody>
          <a:bodyPr anchor="t" rtlCol="false" tIns="0" lIns="0" bIns="0" rIns="0">
            <a:spAutoFit/>
          </a:bodyPr>
          <a:lstStyle/>
          <a:p>
            <a:pPr algn="ctr">
              <a:lnSpc>
                <a:spcPts val="5181"/>
              </a:lnSpc>
            </a:pPr>
            <a:r>
              <a:rPr lang="en-US" sz="5631" spc="-467">
                <a:solidFill>
                  <a:srgbClr val="FFFFFF"/>
                </a:solidFill>
                <a:latin typeface="Genty Sans"/>
              </a:rPr>
              <a:t>EVIDENCIA FOTOGRÁFICA</a:t>
            </a:r>
          </a:p>
        </p:txBody>
      </p:sp>
      <p:sp>
        <p:nvSpPr>
          <p:cNvPr name="TextBox 23" id="23"/>
          <p:cNvSpPr txBox="true"/>
          <p:nvPr/>
        </p:nvSpPr>
        <p:spPr>
          <a:xfrm rot="0">
            <a:off x="6095893" y="9163050"/>
            <a:ext cx="7186163" cy="796291"/>
          </a:xfrm>
          <a:prstGeom prst="rect">
            <a:avLst/>
          </a:prstGeom>
        </p:spPr>
        <p:txBody>
          <a:bodyPr anchor="t" rtlCol="false" tIns="0" lIns="0" bIns="0" rIns="0">
            <a:spAutoFit/>
          </a:bodyPr>
          <a:lstStyle/>
          <a:p>
            <a:pPr algn="ctr">
              <a:lnSpc>
                <a:spcPts val="6509"/>
              </a:lnSpc>
            </a:pPr>
            <a:r>
              <a:rPr lang="en-US" sz="4649">
                <a:solidFill>
                  <a:srgbClr val="E52687"/>
                </a:solidFill>
                <a:latin typeface="Genty Sans"/>
              </a:rPr>
              <a:t>AUTOESTIMA</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252528" y="1821672"/>
            <a:ext cx="5718858" cy="6643655"/>
            <a:chOff x="0" y="0"/>
            <a:chExt cx="5466080" cy="6350000"/>
          </a:xfrm>
        </p:grpSpPr>
        <p:sp>
          <p:nvSpPr>
            <p:cNvPr name="Freeform 3" id="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4" id="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a:stretch>
                <a:fillRect l="0" t="-32398" r="0" b="-32398"/>
              </a:stretch>
            </a:blipFill>
          </p:spPr>
        </p:sp>
        <p:sp>
          <p:nvSpPr>
            <p:cNvPr name="Freeform 5" id="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6" id="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7" id="7"/>
          <p:cNvGrpSpPr>
            <a:grpSpLocks noChangeAspect="true"/>
          </p:cNvGrpSpPr>
          <p:nvPr/>
        </p:nvGrpSpPr>
        <p:grpSpPr>
          <a:xfrm rot="0">
            <a:off x="6284571" y="1821672"/>
            <a:ext cx="5718858" cy="6643655"/>
            <a:chOff x="0" y="0"/>
            <a:chExt cx="5466080" cy="6350000"/>
          </a:xfrm>
        </p:grpSpPr>
        <p:sp>
          <p:nvSpPr>
            <p:cNvPr name="Freeform 8" id="8"/>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9" id="9"/>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0" t="-32665" r="0" b="-32665"/>
              </a:stretch>
            </a:blipFill>
          </p:spPr>
        </p:sp>
        <p:sp>
          <p:nvSpPr>
            <p:cNvPr name="Freeform 10" id="10"/>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1" id="11"/>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2" id="12"/>
          <p:cNvGrpSpPr>
            <a:grpSpLocks noChangeAspect="true"/>
          </p:cNvGrpSpPr>
          <p:nvPr/>
        </p:nvGrpSpPr>
        <p:grpSpPr>
          <a:xfrm rot="0">
            <a:off x="12287066" y="1773765"/>
            <a:ext cx="5718858" cy="6643655"/>
            <a:chOff x="0" y="0"/>
            <a:chExt cx="5466080" cy="6350000"/>
          </a:xfrm>
        </p:grpSpPr>
        <p:sp>
          <p:nvSpPr>
            <p:cNvPr name="Freeform 13" id="1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4" id="1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0" t="-32532" r="0" b="-32532"/>
              </a:stretch>
            </a:blipFill>
          </p:spPr>
        </p:sp>
        <p:sp>
          <p:nvSpPr>
            <p:cNvPr name="Freeform 15" id="1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6" id="1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17" id="17"/>
          <p:cNvSpPr/>
          <p:nvPr/>
        </p:nvSpPr>
        <p:spPr>
          <a:xfrm flipH="false" flipV="false" rot="5570156">
            <a:off x="14830088" y="8398538"/>
            <a:ext cx="3878199" cy="4114800"/>
          </a:xfrm>
          <a:custGeom>
            <a:avLst/>
            <a:gdLst/>
            <a:ahLst/>
            <a:cxnLst/>
            <a:rect r="r" b="b" t="t" l="l"/>
            <a:pathLst>
              <a:path h="4114800" w="3878199">
                <a:moveTo>
                  <a:pt x="0" y="0"/>
                </a:moveTo>
                <a:lnTo>
                  <a:pt x="3878199" y="0"/>
                </a:lnTo>
                <a:lnTo>
                  <a:pt x="387819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5978744" y="8554520"/>
            <a:ext cx="1580888" cy="1732480"/>
          </a:xfrm>
          <a:custGeom>
            <a:avLst/>
            <a:gdLst/>
            <a:ahLst/>
            <a:cxnLst/>
            <a:rect r="r" b="b" t="t" l="l"/>
            <a:pathLst>
              <a:path h="1732480" w="1580888">
                <a:moveTo>
                  <a:pt x="0" y="0"/>
                </a:moveTo>
                <a:lnTo>
                  <a:pt x="1580888" y="0"/>
                </a:lnTo>
                <a:lnTo>
                  <a:pt x="1580888" y="1732480"/>
                </a:lnTo>
                <a:lnTo>
                  <a:pt x="0" y="173248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1772317">
            <a:off x="6226850" y="5506007"/>
            <a:ext cx="5834300" cy="3755831"/>
          </a:xfrm>
          <a:custGeom>
            <a:avLst/>
            <a:gdLst/>
            <a:ahLst/>
            <a:cxnLst/>
            <a:rect r="r" b="b" t="t" l="l"/>
            <a:pathLst>
              <a:path h="3755831" w="5834300">
                <a:moveTo>
                  <a:pt x="0" y="0"/>
                </a:moveTo>
                <a:lnTo>
                  <a:pt x="5834300" y="0"/>
                </a:lnTo>
                <a:lnTo>
                  <a:pt x="5834300" y="3755831"/>
                </a:lnTo>
                <a:lnTo>
                  <a:pt x="0" y="375583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0">
            <a:off x="13282056" y="27511"/>
            <a:ext cx="5005944" cy="2002378"/>
          </a:xfrm>
          <a:custGeom>
            <a:avLst/>
            <a:gdLst/>
            <a:ahLst/>
            <a:cxnLst/>
            <a:rect r="r" b="b" t="t" l="l"/>
            <a:pathLst>
              <a:path h="2002378" w="5005944">
                <a:moveTo>
                  <a:pt x="0" y="0"/>
                </a:moveTo>
                <a:lnTo>
                  <a:pt x="5005944" y="0"/>
                </a:lnTo>
                <a:lnTo>
                  <a:pt x="5005944" y="2002378"/>
                </a:lnTo>
                <a:lnTo>
                  <a:pt x="0" y="200237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p:cNvSpPr/>
          <p:nvPr/>
        </p:nvSpPr>
        <p:spPr>
          <a:xfrm flipH="false" flipV="false" rot="0">
            <a:off x="-529545" y="7383923"/>
            <a:ext cx="4199950" cy="4114800"/>
          </a:xfrm>
          <a:custGeom>
            <a:avLst/>
            <a:gdLst/>
            <a:ahLst/>
            <a:cxnLst/>
            <a:rect r="r" b="b" t="t" l="l"/>
            <a:pathLst>
              <a:path h="4114800" w="4199950">
                <a:moveTo>
                  <a:pt x="0" y="0"/>
                </a:moveTo>
                <a:lnTo>
                  <a:pt x="4199949" y="0"/>
                </a:lnTo>
                <a:lnTo>
                  <a:pt x="41999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2" id="22"/>
          <p:cNvSpPr txBox="true"/>
          <p:nvPr/>
        </p:nvSpPr>
        <p:spPr>
          <a:xfrm rot="0">
            <a:off x="4189409" y="505335"/>
            <a:ext cx="9266052" cy="704435"/>
          </a:xfrm>
          <a:prstGeom prst="rect">
            <a:avLst/>
          </a:prstGeom>
        </p:spPr>
        <p:txBody>
          <a:bodyPr anchor="t" rtlCol="false" tIns="0" lIns="0" bIns="0" rIns="0">
            <a:spAutoFit/>
          </a:bodyPr>
          <a:lstStyle/>
          <a:p>
            <a:pPr algn="ctr">
              <a:lnSpc>
                <a:spcPts val="5181"/>
              </a:lnSpc>
            </a:pPr>
            <a:r>
              <a:rPr lang="en-US" sz="5631" spc="-467">
                <a:solidFill>
                  <a:srgbClr val="FFFFFF"/>
                </a:solidFill>
                <a:latin typeface="Genty Sans"/>
              </a:rPr>
              <a:t>EVIDENCIA FOTOGRÁFICA</a:t>
            </a:r>
          </a:p>
        </p:txBody>
      </p:sp>
      <p:sp>
        <p:nvSpPr>
          <p:cNvPr name="TextBox 23" id="23"/>
          <p:cNvSpPr txBox="true"/>
          <p:nvPr/>
        </p:nvSpPr>
        <p:spPr>
          <a:xfrm rot="0">
            <a:off x="6095893" y="9163050"/>
            <a:ext cx="7186163" cy="796291"/>
          </a:xfrm>
          <a:prstGeom prst="rect">
            <a:avLst/>
          </a:prstGeom>
        </p:spPr>
        <p:txBody>
          <a:bodyPr anchor="t" rtlCol="false" tIns="0" lIns="0" bIns="0" rIns="0">
            <a:spAutoFit/>
          </a:bodyPr>
          <a:lstStyle/>
          <a:p>
            <a:pPr algn="ctr">
              <a:lnSpc>
                <a:spcPts val="6509"/>
              </a:lnSpc>
            </a:pPr>
            <a:r>
              <a:rPr lang="en-US" sz="4649">
                <a:solidFill>
                  <a:srgbClr val="E52687"/>
                </a:solidFill>
                <a:latin typeface="Genty Sans"/>
              </a:rPr>
              <a:t>TOQUE DE CAMPANA</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sp>
        <p:nvSpPr>
          <p:cNvPr name="Freeform 2" id="2"/>
          <p:cNvSpPr/>
          <p:nvPr/>
        </p:nvSpPr>
        <p:spPr>
          <a:xfrm flipH="false" flipV="false" rot="0">
            <a:off x="3856326" y="301334"/>
            <a:ext cx="1696986" cy="1289710"/>
          </a:xfrm>
          <a:custGeom>
            <a:avLst/>
            <a:gdLst/>
            <a:ahLst/>
            <a:cxnLst/>
            <a:rect r="r" b="b" t="t" l="l"/>
            <a:pathLst>
              <a:path h="1289710" w="1696986">
                <a:moveTo>
                  <a:pt x="0" y="0"/>
                </a:moveTo>
                <a:lnTo>
                  <a:pt x="1696987" y="0"/>
                </a:lnTo>
                <a:lnTo>
                  <a:pt x="1696987" y="1289710"/>
                </a:lnTo>
                <a:lnTo>
                  <a:pt x="0" y="12897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444030">
            <a:off x="13499666" y="-5256432"/>
            <a:ext cx="7904237" cy="9471308"/>
          </a:xfrm>
          <a:custGeom>
            <a:avLst/>
            <a:gdLst/>
            <a:ahLst/>
            <a:cxnLst/>
            <a:rect r="r" b="b" t="t" l="l"/>
            <a:pathLst>
              <a:path h="9471308" w="7904237">
                <a:moveTo>
                  <a:pt x="0" y="0"/>
                </a:moveTo>
                <a:lnTo>
                  <a:pt x="7904237" y="0"/>
                </a:lnTo>
                <a:lnTo>
                  <a:pt x="7904237" y="9471307"/>
                </a:lnTo>
                <a:lnTo>
                  <a:pt x="0" y="94713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7084562">
            <a:off x="-5677384" y="3785529"/>
            <a:ext cx="7904237" cy="9471308"/>
          </a:xfrm>
          <a:custGeom>
            <a:avLst/>
            <a:gdLst/>
            <a:ahLst/>
            <a:cxnLst/>
            <a:rect r="r" b="b" t="t" l="l"/>
            <a:pathLst>
              <a:path h="9471308" w="7904237">
                <a:moveTo>
                  <a:pt x="0" y="0"/>
                </a:moveTo>
                <a:lnTo>
                  <a:pt x="7904237" y="0"/>
                </a:lnTo>
                <a:lnTo>
                  <a:pt x="7904237" y="9471308"/>
                </a:lnTo>
                <a:lnTo>
                  <a:pt x="0" y="94713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6700876" y="7073552"/>
            <a:ext cx="4369495" cy="4369495"/>
          </a:xfrm>
          <a:custGeom>
            <a:avLst/>
            <a:gdLst/>
            <a:ahLst/>
            <a:cxnLst/>
            <a:rect r="r" b="b" t="t" l="l"/>
            <a:pathLst>
              <a:path h="4369495" w="4369495">
                <a:moveTo>
                  <a:pt x="0" y="0"/>
                </a:moveTo>
                <a:lnTo>
                  <a:pt x="4369495" y="0"/>
                </a:lnTo>
                <a:lnTo>
                  <a:pt x="4369495" y="4369496"/>
                </a:lnTo>
                <a:lnTo>
                  <a:pt x="0" y="4369496"/>
                </a:lnTo>
                <a:lnTo>
                  <a:pt x="0" y="0"/>
                </a:lnTo>
                <a:close/>
              </a:path>
            </a:pathLst>
          </a:custGeom>
          <a:blipFill>
            <a:blip r:embed="rId8"/>
            <a:stretch>
              <a:fillRect l="0" t="0" r="0" b="0"/>
            </a:stretch>
          </a:blipFill>
        </p:spPr>
      </p:sp>
      <p:sp>
        <p:nvSpPr>
          <p:cNvPr name="Freeform 6" id="6"/>
          <p:cNvSpPr/>
          <p:nvPr/>
        </p:nvSpPr>
        <p:spPr>
          <a:xfrm flipH="false" flipV="false" rot="0">
            <a:off x="216715" y="2046734"/>
            <a:ext cx="17899617" cy="5736287"/>
          </a:xfrm>
          <a:custGeom>
            <a:avLst/>
            <a:gdLst/>
            <a:ahLst/>
            <a:cxnLst/>
            <a:rect r="r" b="b" t="t" l="l"/>
            <a:pathLst>
              <a:path h="5736287" w="17899617">
                <a:moveTo>
                  <a:pt x="0" y="0"/>
                </a:moveTo>
                <a:lnTo>
                  <a:pt x="17899617" y="0"/>
                </a:lnTo>
                <a:lnTo>
                  <a:pt x="17899617" y="5736286"/>
                </a:lnTo>
                <a:lnTo>
                  <a:pt x="0" y="5736286"/>
                </a:lnTo>
                <a:lnTo>
                  <a:pt x="0" y="0"/>
                </a:lnTo>
                <a:close/>
              </a:path>
            </a:pathLst>
          </a:custGeom>
          <a:blipFill>
            <a:blip r:embed="rId9"/>
            <a:stretch>
              <a:fillRect l="0" t="0" r="0" b="0"/>
            </a:stretch>
          </a:blipFill>
        </p:spPr>
      </p:sp>
      <p:sp>
        <p:nvSpPr>
          <p:cNvPr name="TextBox 7" id="7"/>
          <p:cNvSpPr txBox="true"/>
          <p:nvPr/>
        </p:nvSpPr>
        <p:spPr>
          <a:xfrm rot="0">
            <a:off x="6528499" y="491834"/>
            <a:ext cx="6221671" cy="934714"/>
          </a:xfrm>
          <a:prstGeom prst="rect">
            <a:avLst/>
          </a:prstGeom>
        </p:spPr>
        <p:txBody>
          <a:bodyPr anchor="t" rtlCol="false" tIns="0" lIns="0" bIns="0" rIns="0">
            <a:spAutoFit/>
          </a:bodyPr>
          <a:lstStyle/>
          <a:p>
            <a:pPr algn="ctr">
              <a:lnSpc>
                <a:spcPts val="6804"/>
              </a:lnSpc>
            </a:pPr>
            <a:r>
              <a:rPr lang="en-US" sz="7396" spc="-613">
                <a:solidFill>
                  <a:srgbClr val="FFFFFF"/>
                </a:solidFill>
                <a:latin typeface="Genty Sans"/>
              </a:rPr>
              <a:t>QUIMIOTERAPIA</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393063" y="1685724"/>
            <a:ext cx="5663712" cy="6579591"/>
            <a:chOff x="0" y="0"/>
            <a:chExt cx="5466080" cy="6350000"/>
          </a:xfrm>
        </p:grpSpPr>
        <p:sp>
          <p:nvSpPr>
            <p:cNvPr name="Freeform 3" id="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4" id="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a:stretch>
                <a:fillRect l="-19828" t="0" r="-50812" b="0"/>
              </a:stretch>
            </a:blipFill>
          </p:spPr>
        </p:sp>
        <p:sp>
          <p:nvSpPr>
            <p:cNvPr name="Freeform 5" id="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6" id="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7" id="7"/>
          <p:cNvGrpSpPr>
            <a:grpSpLocks noChangeAspect="true"/>
          </p:cNvGrpSpPr>
          <p:nvPr/>
        </p:nvGrpSpPr>
        <p:grpSpPr>
          <a:xfrm rot="0">
            <a:off x="6361910" y="1685429"/>
            <a:ext cx="5663712" cy="6579591"/>
            <a:chOff x="0" y="0"/>
            <a:chExt cx="5466080" cy="6350000"/>
          </a:xfrm>
        </p:grpSpPr>
        <p:sp>
          <p:nvSpPr>
            <p:cNvPr name="Freeform 8" id="8"/>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9" id="9"/>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56772" t="0" r="-56772" b="0"/>
              </a:stretch>
            </a:blipFill>
          </p:spPr>
        </p:sp>
        <p:sp>
          <p:nvSpPr>
            <p:cNvPr name="Freeform 10" id="10"/>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1" id="11"/>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2" id="12"/>
          <p:cNvGrpSpPr>
            <a:grpSpLocks noChangeAspect="true"/>
          </p:cNvGrpSpPr>
          <p:nvPr/>
        </p:nvGrpSpPr>
        <p:grpSpPr>
          <a:xfrm rot="0">
            <a:off x="407093" y="1621365"/>
            <a:ext cx="5718858" cy="6643655"/>
            <a:chOff x="0" y="0"/>
            <a:chExt cx="5466080" cy="6350000"/>
          </a:xfrm>
        </p:grpSpPr>
        <p:sp>
          <p:nvSpPr>
            <p:cNvPr name="Freeform 13" id="1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4" id="1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97101" t="0" r="-16142" b="0"/>
              </a:stretch>
            </a:blipFill>
          </p:spPr>
        </p:sp>
        <p:sp>
          <p:nvSpPr>
            <p:cNvPr name="Freeform 15" id="1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6" id="1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17" id="17"/>
          <p:cNvSpPr/>
          <p:nvPr/>
        </p:nvSpPr>
        <p:spPr>
          <a:xfrm flipH="false" flipV="false" rot="4829220">
            <a:off x="783662" y="-202921"/>
            <a:ext cx="1216359" cy="2211561"/>
          </a:xfrm>
          <a:custGeom>
            <a:avLst/>
            <a:gdLst/>
            <a:ahLst/>
            <a:cxnLst/>
            <a:rect r="r" b="b" t="t" l="l"/>
            <a:pathLst>
              <a:path h="2211561" w="1216359">
                <a:moveTo>
                  <a:pt x="0" y="0"/>
                </a:moveTo>
                <a:lnTo>
                  <a:pt x="1216359" y="0"/>
                </a:lnTo>
                <a:lnTo>
                  <a:pt x="1216359" y="2211561"/>
                </a:lnTo>
                <a:lnTo>
                  <a:pt x="0" y="22115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5628858" y="-707334"/>
            <a:ext cx="3260885" cy="3220388"/>
          </a:xfrm>
          <a:custGeom>
            <a:avLst/>
            <a:gdLst/>
            <a:ahLst/>
            <a:cxnLst/>
            <a:rect r="r" b="b" t="t" l="l"/>
            <a:pathLst>
              <a:path h="3220388" w="3260885">
                <a:moveTo>
                  <a:pt x="0" y="0"/>
                </a:moveTo>
                <a:lnTo>
                  <a:pt x="3260884" y="0"/>
                </a:lnTo>
                <a:lnTo>
                  <a:pt x="3260884" y="3220387"/>
                </a:lnTo>
                <a:lnTo>
                  <a:pt x="0" y="322038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0">
            <a:off x="8032719" y="9400321"/>
            <a:ext cx="2737777" cy="622844"/>
          </a:xfrm>
          <a:custGeom>
            <a:avLst/>
            <a:gdLst/>
            <a:ahLst/>
            <a:cxnLst/>
            <a:rect r="r" b="b" t="t" l="l"/>
            <a:pathLst>
              <a:path h="622844" w="2737777">
                <a:moveTo>
                  <a:pt x="0" y="0"/>
                </a:moveTo>
                <a:lnTo>
                  <a:pt x="2737777" y="0"/>
                </a:lnTo>
                <a:lnTo>
                  <a:pt x="2737777" y="622844"/>
                </a:lnTo>
                <a:lnTo>
                  <a:pt x="0" y="622844"/>
                </a:lnTo>
                <a:lnTo>
                  <a:pt x="0" y="0"/>
                </a:lnTo>
                <a:close/>
              </a:path>
            </a:pathLst>
          </a:custGeom>
          <a:blipFill>
            <a:blip r:embed="rId9"/>
            <a:stretch>
              <a:fillRect l="0" t="0" r="0" b="0"/>
            </a:stretch>
          </a:blipFill>
        </p:spPr>
      </p:sp>
      <p:sp>
        <p:nvSpPr>
          <p:cNvPr name="Freeform 20" id="20"/>
          <p:cNvSpPr/>
          <p:nvPr/>
        </p:nvSpPr>
        <p:spPr>
          <a:xfrm flipH="false" flipV="false" rot="0">
            <a:off x="12025622" y="8741270"/>
            <a:ext cx="7315200" cy="3511296"/>
          </a:xfrm>
          <a:custGeom>
            <a:avLst/>
            <a:gdLst/>
            <a:ahLst/>
            <a:cxnLst/>
            <a:rect r="r" b="b" t="t" l="l"/>
            <a:pathLst>
              <a:path h="3511296" w="7315200">
                <a:moveTo>
                  <a:pt x="0" y="0"/>
                </a:moveTo>
                <a:lnTo>
                  <a:pt x="7315200" y="0"/>
                </a:lnTo>
                <a:lnTo>
                  <a:pt x="7315200" y="3511296"/>
                </a:lnTo>
                <a:lnTo>
                  <a:pt x="0" y="351129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1" id="21"/>
          <p:cNvSpPr/>
          <p:nvPr/>
        </p:nvSpPr>
        <p:spPr>
          <a:xfrm flipH="false" flipV="false" rot="0">
            <a:off x="-1416946" y="8439518"/>
            <a:ext cx="4891293" cy="4114800"/>
          </a:xfrm>
          <a:custGeom>
            <a:avLst/>
            <a:gdLst/>
            <a:ahLst/>
            <a:cxnLst/>
            <a:rect r="r" b="b" t="t" l="l"/>
            <a:pathLst>
              <a:path h="4114800" w="4891293">
                <a:moveTo>
                  <a:pt x="0" y="0"/>
                </a:moveTo>
                <a:lnTo>
                  <a:pt x="4891292" y="0"/>
                </a:lnTo>
                <a:lnTo>
                  <a:pt x="489129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2" id="22"/>
          <p:cNvSpPr txBox="true"/>
          <p:nvPr/>
        </p:nvSpPr>
        <p:spPr>
          <a:xfrm rot="0">
            <a:off x="4189409" y="505335"/>
            <a:ext cx="9266052" cy="704435"/>
          </a:xfrm>
          <a:prstGeom prst="rect">
            <a:avLst/>
          </a:prstGeom>
        </p:spPr>
        <p:txBody>
          <a:bodyPr anchor="t" rtlCol="false" tIns="0" lIns="0" bIns="0" rIns="0">
            <a:spAutoFit/>
          </a:bodyPr>
          <a:lstStyle/>
          <a:p>
            <a:pPr algn="ctr">
              <a:lnSpc>
                <a:spcPts val="5181"/>
              </a:lnSpc>
            </a:pPr>
            <a:r>
              <a:rPr lang="en-US" sz="5631" spc="-467">
                <a:solidFill>
                  <a:srgbClr val="FFFFFF"/>
                </a:solidFill>
                <a:latin typeface="Genty Sans"/>
              </a:rPr>
              <a:t>EVIDENCIA FOTOGRÁFICA</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sp>
        <p:nvSpPr>
          <p:cNvPr name="Freeform 2" id="2"/>
          <p:cNvSpPr/>
          <p:nvPr/>
        </p:nvSpPr>
        <p:spPr>
          <a:xfrm flipH="false" flipV="false" rot="0">
            <a:off x="4324619" y="276174"/>
            <a:ext cx="1529723" cy="1162590"/>
          </a:xfrm>
          <a:custGeom>
            <a:avLst/>
            <a:gdLst/>
            <a:ahLst/>
            <a:cxnLst/>
            <a:rect r="r" b="b" t="t" l="l"/>
            <a:pathLst>
              <a:path h="1162590" w="1529723">
                <a:moveTo>
                  <a:pt x="0" y="0"/>
                </a:moveTo>
                <a:lnTo>
                  <a:pt x="1529724" y="0"/>
                </a:lnTo>
                <a:lnTo>
                  <a:pt x="1529724" y="1162590"/>
                </a:lnTo>
                <a:lnTo>
                  <a:pt x="0" y="11625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444030">
            <a:off x="13499666" y="-5256432"/>
            <a:ext cx="7904237" cy="9471308"/>
          </a:xfrm>
          <a:custGeom>
            <a:avLst/>
            <a:gdLst/>
            <a:ahLst/>
            <a:cxnLst/>
            <a:rect r="r" b="b" t="t" l="l"/>
            <a:pathLst>
              <a:path h="9471308" w="7904237">
                <a:moveTo>
                  <a:pt x="0" y="0"/>
                </a:moveTo>
                <a:lnTo>
                  <a:pt x="7904237" y="0"/>
                </a:lnTo>
                <a:lnTo>
                  <a:pt x="7904237" y="9471307"/>
                </a:lnTo>
                <a:lnTo>
                  <a:pt x="0" y="94713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7084562">
            <a:off x="-5677384" y="3785529"/>
            <a:ext cx="7904237" cy="9471308"/>
          </a:xfrm>
          <a:custGeom>
            <a:avLst/>
            <a:gdLst/>
            <a:ahLst/>
            <a:cxnLst/>
            <a:rect r="r" b="b" t="t" l="l"/>
            <a:pathLst>
              <a:path h="9471308" w="7904237">
                <a:moveTo>
                  <a:pt x="0" y="0"/>
                </a:moveTo>
                <a:lnTo>
                  <a:pt x="7904237" y="0"/>
                </a:lnTo>
                <a:lnTo>
                  <a:pt x="7904237" y="9471308"/>
                </a:lnTo>
                <a:lnTo>
                  <a:pt x="0" y="94713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17141" y="-1064992"/>
            <a:ext cx="3643166" cy="3643166"/>
          </a:xfrm>
          <a:custGeom>
            <a:avLst/>
            <a:gdLst/>
            <a:ahLst/>
            <a:cxnLst/>
            <a:rect r="r" b="b" t="t" l="l"/>
            <a:pathLst>
              <a:path h="3643166" w="3643166">
                <a:moveTo>
                  <a:pt x="0" y="0"/>
                </a:moveTo>
                <a:lnTo>
                  <a:pt x="3643166" y="0"/>
                </a:lnTo>
                <a:lnTo>
                  <a:pt x="3643166" y="3643167"/>
                </a:lnTo>
                <a:lnTo>
                  <a:pt x="0" y="3643167"/>
                </a:lnTo>
                <a:lnTo>
                  <a:pt x="0" y="0"/>
                </a:lnTo>
                <a:close/>
              </a:path>
            </a:pathLst>
          </a:custGeom>
          <a:blipFill>
            <a:blip r:embed="rId8"/>
            <a:stretch>
              <a:fillRect l="0" t="0" r="0" b="0"/>
            </a:stretch>
          </a:blipFill>
        </p:spPr>
      </p:sp>
      <p:sp>
        <p:nvSpPr>
          <p:cNvPr name="Freeform 6" id="6"/>
          <p:cNvSpPr/>
          <p:nvPr/>
        </p:nvSpPr>
        <p:spPr>
          <a:xfrm flipH="false" flipV="false" rot="0">
            <a:off x="1499274" y="1741903"/>
            <a:ext cx="14928021" cy="8344701"/>
          </a:xfrm>
          <a:custGeom>
            <a:avLst/>
            <a:gdLst/>
            <a:ahLst/>
            <a:cxnLst/>
            <a:rect r="r" b="b" t="t" l="l"/>
            <a:pathLst>
              <a:path h="8344701" w="14928021">
                <a:moveTo>
                  <a:pt x="0" y="0"/>
                </a:moveTo>
                <a:lnTo>
                  <a:pt x="14928021" y="0"/>
                </a:lnTo>
                <a:lnTo>
                  <a:pt x="14928021" y="8344701"/>
                </a:lnTo>
                <a:lnTo>
                  <a:pt x="0" y="8344701"/>
                </a:lnTo>
                <a:lnTo>
                  <a:pt x="0" y="0"/>
                </a:lnTo>
                <a:close/>
              </a:path>
            </a:pathLst>
          </a:custGeom>
          <a:blipFill>
            <a:blip r:embed="rId9"/>
            <a:stretch>
              <a:fillRect l="0" t="0" r="0" b="0"/>
            </a:stretch>
          </a:blipFill>
        </p:spPr>
      </p:sp>
      <p:sp>
        <p:nvSpPr>
          <p:cNvPr name="TextBox 7" id="7"/>
          <p:cNvSpPr txBox="true"/>
          <p:nvPr/>
        </p:nvSpPr>
        <p:spPr>
          <a:xfrm rot="0">
            <a:off x="6652937" y="428574"/>
            <a:ext cx="2941955" cy="808435"/>
          </a:xfrm>
          <a:prstGeom prst="rect">
            <a:avLst/>
          </a:prstGeom>
        </p:spPr>
        <p:txBody>
          <a:bodyPr anchor="t" rtlCol="false" tIns="0" lIns="0" bIns="0" rIns="0">
            <a:spAutoFit/>
          </a:bodyPr>
          <a:lstStyle/>
          <a:p>
            <a:pPr algn="ctr">
              <a:lnSpc>
                <a:spcPts val="5810"/>
              </a:lnSpc>
            </a:pPr>
            <a:r>
              <a:rPr lang="en-US" sz="6315" spc="-524">
                <a:solidFill>
                  <a:srgbClr val="FFFFFF"/>
                </a:solidFill>
                <a:latin typeface="Genty Sans"/>
              </a:rPr>
              <a:t>PITALITO</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59465" y="1685429"/>
            <a:ext cx="5663712" cy="6579591"/>
            <a:chOff x="0" y="0"/>
            <a:chExt cx="5466080" cy="6350000"/>
          </a:xfrm>
        </p:grpSpPr>
        <p:sp>
          <p:nvSpPr>
            <p:cNvPr name="Freeform 3" id="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4" id="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a:stretch>
                <a:fillRect l="-30594" t="0" r="-35868" b="0"/>
              </a:stretch>
            </a:blipFill>
          </p:spPr>
        </p:sp>
        <p:sp>
          <p:nvSpPr>
            <p:cNvPr name="Freeform 5" id="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6" id="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7" id="7"/>
          <p:cNvGrpSpPr>
            <a:grpSpLocks noChangeAspect="true"/>
          </p:cNvGrpSpPr>
          <p:nvPr/>
        </p:nvGrpSpPr>
        <p:grpSpPr>
          <a:xfrm rot="0">
            <a:off x="6361910" y="1685429"/>
            <a:ext cx="5663712" cy="6579591"/>
            <a:chOff x="0" y="0"/>
            <a:chExt cx="5466080" cy="6350000"/>
          </a:xfrm>
        </p:grpSpPr>
        <p:sp>
          <p:nvSpPr>
            <p:cNvPr name="Freeform 8" id="8"/>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9" id="9"/>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5294" t="0" r="-20457" b="0"/>
              </a:stretch>
            </a:blipFill>
          </p:spPr>
        </p:sp>
        <p:sp>
          <p:nvSpPr>
            <p:cNvPr name="Freeform 10" id="10"/>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1" id="11"/>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nvGrpSpPr>
          <p:cNvPr name="Group 12" id="12"/>
          <p:cNvGrpSpPr>
            <a:grpSpLocks noChangeAspect="true"/>
          </p:cNvGrpSpPr>
          <p:nvPr/>
        </p:nvGrpSpPr>
        <p:grpSpPr>
          <a:xfrm rot="0">
            <a:off x="407093" y="1621365"/>
            <a:ext cx="5718858" cy="6643655"/>
            <a:chOff x="0" y="0"/>
            <a:chExt cx="5466080" cy="6350000"/>
          </a:xfrm>
        </p:grpSpPr>
        <p:sp>
          <p:nvSpPr>
            <p:cNvPr name="Freeform 13" id="1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4" id="1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9778" t="0" r="-9778" b="0"/>
              </a:stretch>
            </a:blipFill>
          </p:spPr>
        </p:sp>
        <p:sp>
          <p:nvSpPr>
            <p:cNvPr name="Freeform 15" id="1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6" id="1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17" id="17"/>
          <p:cNvSpPr/>
          <p:nvPr/>
        </p:nvSpPr>
        <p:spPr>
          <a:xfrm flipH="false" flipV="false" rot="4829220">
            <a:off x="783662" y="-202921"/>
            <a:ext cx="1216359" cy="2211561"/>
          </a:xfrm>
          <a:custGeom>
            <a:avLst/>
            <a:gdLst/>
            <a:ahLst/>
            <a:cxnLst/>
            <a:rect r="r" b="b" t="t" l="l"/>
            <a:pathLst>
              <a:path h="2211561" w="1216359">
                <a:moveTo>
                  <a:pt x="0" y="0"/>
                </a:moveTo>
                <a:lnTo>
                  <a:pt x="1216359" y="0"/>
                </a:lnTo>
                <a:lnTo>
                  <a:pt x="1216359" y="2211561"/>
                </a:lnTo>
                <a:lnTo>
                  <a:pt x="0" y="22115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5628858" y="-707334"/>
            <a:ext cx="3260885" cy="3220388"/>
          </a:xfrm>
          <a:custGeom>
            <a:avLst/>
            <a:gdLst/>
            <a:ahLst/>
            <a:cxnLst/>
            <a:rect r="r" b="b" t="t" l="l"/>
            <a:pathLst>
              <a:path h="3220388" w="3260885">
                <a:moveTo>
                  <a:pt x="0" y="0"/>
                </a:moveTo>
                <a:lnTo>
                  <a:pt x="3260884" y="0"/>
                </a:lnTo>
                <a:lnTo>
                  <a:pt x="3260884" y="3220387"/>
                </a:lnTo>
                <a:lnTo>
                  <a:pt x="0" y="322038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0">
            <a:off x="8032719" y="9400321"/>
            <a:ext cx="2737777" cy="622844"/>
          </a:xfrm>
          <a:custGeom>
            <a:avLst/>
            <a:gdLst/>
            <a:ahLst/>
            <a:cxnLst/>
            <a:rect r="r" b="b" t="t" l="l"/>
            <a:pathLst>
              <a:path h="622844" w="2737777">
                <a:moveTo>
                  <a:pt x="0" y="0"/>
                </a:moveTo>
                <a:lnTo>
                  <a:pt x="2737777" y="0"/>
                </a:lnTo>
                <a:lnTo>
                  <a:pt x="2737777" y="622844"/>
                </a:lnTo>
                <a:lnTo>
                  <a:pt x="0" y="622844"/>
                </a:lnTo>
                <a:lnTo>
                  <a:pt x="0" y="0"/>
                </a:lnTo>
                <a:close/>
              </a:path>
            </a:pathLst>
          </a:custGeom>
          <a:blipFill>
            <a:blip r:embed="rId9"/>
            <a:stretch>
              <a:fillRect l="0" t="0" r="0" b="0"/>
            </a:stretch>
          </a:blipFill>
        </p:spPr>
      </p:sp>
      <p:sp>
        <p:nvSpPr>
          <p:cNvPr name="Freeform 20" id="20"/>
          <p:cNvSpPr/>
          <p:nvPr/>
        </p:nvSpPr>
        <p:spPr>
          <a:xfrm flipH="false" flipV="false" rot="0">
            <a:off x="12025622" y="8741270"/>
            <a:ext cx="7315200" cy="3511296"/>
          </a:xfrm>
          <a:custGeom>
            <a:avLst/>
            <a:gdLst/>
            <a:ahLst/>
            <a:cxnLst/>
            <a:rect r="r" b="b" t="t" l="l"/>
            <a:pathLst>
              <a:path h="3511296" w="7315200">
                <a:moveTo>
                  <a:pt x="0" y="0"/>
                </a:moveTo>
                <a:lnTo>
                  <a:pt x="7315200" y="0"/>
                </a:lnTo>
                <a:lnTo>
                  <a:pt x="7315200" y="3511296"/>
                </a:lnTo>
                <a:lnTo>
                  <a:pt x="0" y="351129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1" id="21"/>
          <p:cNvSpPr/>
          <p:nvPr/>
        </p:nvSpPr>
        <p:spPr>
          <a:xfrm flipH="false" flipV="false" rot="0">
            <a:off x="-1416946" y="8439518"/>
            <a:ext cx="4891293" cy="4114800"/>
          </a:xfrm>
          <a:custGeom>
            <a:avLst/>
            <a:gdLst/>
            <a:ahLst/>
            <a:cxnLst/>
            <a:rect r="r" b="b" t="t" l="l"/>
            <a:pathLst>
              <a:path h="4114800" w="4891293">
                <a:moveTo>
                  <a:pt x="0" y="0"/>
                </a:moveTo>
                <a:lnTo>
                  <a:pt x="4891292" y="0"/>
                </a:lnTo>
                <a:lnTo>
                  <a:pt x="489129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2" id="22"/>
          <p:cNvSpPr txBox="true"/>
          <p:nvPr/>
        </p:nvSpPr>
        <p:spPr>
          <a:xfrm rot="0">
            <a:off x="4189409" y="505335"/>
            <a:ext cx="9266052" cy="704435"/>
          </a:xfrm>
          <a:prstGeom prst="rect">
            <a:avLst/>
          </a:prstGeom>
        </p:spPr>
        <p:txBody>
          <a:bodyPr anchor="t" rtlCol="false" tIns="0" lIns="0" bIns="0" rIns="0">
            <a:spAutoFit/>
          </a:bodyPr>
          <a:lstStyle/>
          <a:p>
            <a:pPr algn="ctr">
              <a:lnSpc>
                <a:spcPts val="5181"/>
              </a:lnSpc>
            </a:pPr>
            <a:r>
              <a:rPr lang="en-US" sz="5631" spc="-467">
                <a:solidFill>
                  <a:srgbClr val="FFFFFF"/>
                </a:solidFill>
                <a:latin typeface="Genty Sans"/>
              </a:rPr>
              <a:t>EVIDENCIA FOTOGRÁFICA</a:t>
            </a:r>
          </a:p>
        </p:txBody>
      </p:sp>
      <p:sp>
        <p:nvSpPr>
          <p:cNvPr name="TextBox 23" id="23"/>
          <p:cNvSpPr txBox="true"/>
          <p:nvPr/>
        </p:nvSpPr>
        <p:spPr>
          <a:xfrm rot="0">
            <a:off x="5808526" y="8386900"/>
            <a:ext cx="7186163" cy="796291"/>
          </a:xfrm>
          <a:prstGeom prst="rect">
            <a:avLst/>
          </a:prstGeom>
        </p:spPr>
        <p:txBody>
          <a:bodyPr anchor="t" rtlCol="false" tIns="0" lIns="0" bIns="0" rIns="0">
            <a:spAutoFit/>
          </a:bodyPr>
          <a:lstStyle/>
          <a:p>
            <a:pPr algn="ctr">
              <a:lnSpc>
                <a:spcPts val="6509"/>
              </a:lnSpc>
            </a:pPr>
            <a:r>
              <a:rPr lang="en-US" sz="4649">
                <a:solidFill>
                  <a:srgbClr val="E52687"/>
                </a:solidFill>
                <a:latin typeface="Genty Sans"/>
              </a:rPr>
              <a:t>SEDE 4 </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A5C2E9"/>
        </a:solidFill>
      </p:bgPr>
    </p:bg>
    <p:spTree>
      <p:nvGrpSpPr>
        <p:cNvPr id="1" name=""/>
        <p:cNvGrpSpPr/>
        <p:nvPr/>
      </p:nvGrpSpPr>
      <p:grpSpPr>
        <a:xfrm>
          <a:off x="0" y="0"/>
          <a:ext cx="0" cy="0"/>
          <a:chOff x="0" y="0"/>
          <a:chExt cx="0" cy="0"/>
        </a:xfrm>
      </p:grpSpPr>
      <p:sp>
        <p:nvSpPr>
          <p:cNvPr name="TextBox 2" id="2"/>
          <p:cNvSpPr txBox="true"/>
          <p:nvPr/>
        </p:nvSpPr>
        <p:spPr>
          <a:xfrm rot="0">
            <a:off x="404415" y="444781"/>
            <a:ext cx="11405633" cy="3203185"/>
          </a:xfrm>
          <a:prstGeom prst="rect">
            <a:avLst/>
          </a:prstGeom>
        </p:spPr>
        <p:txBody>
          <a:bodyPr anchor="t" rtlCol="false" tIns="0" lIns="0" bIns="0" rIns="0">
            <a:spAutoFit/>
          </a:bodyPr>
          <a:lstStyle/>
          <a:p>
            <a:pPr algn="ctr">
              <a:lnSpc>
                <a:spcPts val="6772"/>
              </a:lnSpc>
            </a:pPr>
            <a:r>
              <a:rPr lang="en-US" sz="7361" spc="-610">
                <a:solidFill>
                  <a:srgbClr val="FFFFFF"/>
                </a:solidFill>
                <a:latin typeface="Genty Sans"/>
              </a:rPr>
              <a:t>CARTELERA INFORMATIVA SIAU</a:t>
            </a:r>
          </a:p>
        </p:txBody>
      </p:sp>
      <p:sp>
        <p:nvSpPr>
          <p:cNvPr name="Freeform 3" id="3"/>
          <p:cNvSpPr/>
          <p:nvPr/>
        </p:nvSpPr>
        <p:spPr>
          <a:xfrm flipH="false" flipV="false" rot="0">
            <a:off x="2743596" y="2393022"/>
            <a:ext cx="7315200" cy="824623"/>
          </a:xfrm>
          <a:custGeom>
            <a:avLst/>
            <a:gdLst/>
            <a:ahLst/>
            <a:cxnLst/>
            <a:rect r="r" b="b" t="t" l="l"/>
            <a:pathLst>
              <a:path h="824623" w="7315200">
                <a:moveTo>
                  <a:pt x="0" y="0"/>
                </a:moveTo>
                <a:lnTo>
                  <a:pt x="7315200" y="0"/>
                </a:lnTo>
                <a:lnTo>
                  <a:pt x="7315200" y="824622"/>
                </a:lnTo>
                <a:lnTo>
                  <a:pt x="0" y="8246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8444030">
            <a:off x="13499666" y="-5256432"/>
            <a:ext cx="7904237" cy="9471308"/>
          </a:xfrm>
          <a:custGeom>
            <a:avLst/>
            <a:gdLst/>
            <a:ahLst/>
            <a:cxnLst/>
            <a:rect r="r" b="b" t="t" l="l"/>
            <a:pathLst>
              <a:path h="9471308" w="7904237">
                <a:moveTo>
                  <a:pt x="0" y="0"/>
                </a:moveTo>
                <a:lnTo>
                  <a:pt x="7904237" y="0"/>
                </a:lnTo>
                <a:lnTo>
                  <a:pt x="7904237" y="9471307"/>
                </a:lnTo>
                <a:lnTo>
                  <a:pt x="0" y="94713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5123947" y="254281"/>
            <a:ext cx="2694255" cy="2337266"/>
          </a:xfrm>
          <a:custGeom>
            <a:avLst/>
            <a:gdLst/>
            <a:ahLst/>
            <a:cxnLst/>
            <a:rect r="r" b="b" t="t" l="l"/>
            <a:pathLst>
              <a:path h="2337266" w="2694255">
                <a:moveTo>
                  <a:pt x="0" y="0"/>
                </a:moveTo>
                <a:lnTo>
                  <a:pt x="2694255" y="0"/>
                </a:lnTo>
                <a:lnTo>
                  <a:pt x="2694255" y="2337266"/>
                </a:lnTo>
                <a:lnTo>
                  <a:pt x="0" y="233726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7084562">
            <a:off x="-5677384" y="3785529"/>
            <a:ext cx="7904237" cy="9471308"/>
          </a:xfrm>
          <a:custGeom>
            <a:avLst/>
            <a:gdLst/>
            <a:ahLst/>
            <a:cxnLst/>
            <a:rect r="r" b="b" t="t" l="l"/>
            <a:pathLst>
              <a:path h="9471308" w="7904237">
                <a:moveTo>
                  <a:pt x="0" y="0"/>
                </a:moveTo>
                <a:lnTo>
                  <a:pt x="7904237" y="0"/>
                </a:lnTo>
                <a:lnTo>
                  <a:pt x="7904237" y="9471308"/>
                </a:lnTo>
                <a:lnTo>
                  <a:pt x="0" y="94713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5400000">
            <a:off x="10252477" y="2849931"/>
            <a:ext cx="6090830" cy="8307785"/>
          </a:xfrm>
          <a:custGeom>
            <a:avLst/>
            <a:gdLst/>
            <a:ahLst/>
            <a:cxnLst/>
            <a:rect r="r" b="b" t="t" l="l"/>
            <a:pathLst>
              <a:path h="8307785" w="6090830">
                <a:moveTo>
                  <a:pt x="0" y="0"/>
                </a:moveTo>
                <a:lnTo>
                  <a:pt x="6090830" y="0"/>
                </a:lnTo>
                <a:lnTo>
                  <a:pt x="6090830" y="8307785"/>
                </a:lnTo>
                <a:lnTo>
                  <a:pt x="0" y="8307785"/>
                </a:lnTo>
                <a:lnTo>
                  <a:pt x="0" y="0"/>
                </a:lnTo>
                <a:close/>
              </a:path>
            </a:pathLst>
          </a:custGeom>
          <a:blipFill>
            <a:blip r:embed="rId10"/>
            <a:stretch>
              <a:fillRect l="0" t="-13003" r="0" b="-17526"/>
            </a:stretch>
          </a:blipFill>
        </p:spPr>
      </p:sp>
      <p:sp>
        <p:nvSpPr>
          <p:cNvPr name="TextBox 8" id="8"/>
          <p:cNvSpPr txBox="true"/>
          <p:nvPr/>
        </p:nvSpPr>
        <p:spPr>
          <a:xfrm rot="0">
            <a:off x="1639597" y="2658222"/>
            <a:ext cx="9523199" cy="295978"/>
          </a:xfrm>
          <a:prstGeom prst="rect">
            <a:avLst/>
          </a:prstGeom>
        </p:spPr>
        <p:txBody>
          <a:bodyPr anchor="t" rtlCol="false" tIns="0" lIns="0" bIns="0" rIns="0">
            <a:spAutoFit/>
          </a:bodyPr>
          <a:lstStyle/>
          <a:p>
            <a:pPr algn="ctr">
              <a:lnSpc>
                <a:spcPts val="2236"/>
              </a:lnSpc>
            </a:pPr>
            <a:r>
              <a:rPr lang="en-US" sz="2430" spc="136">
                <a:solidFill>
                  <a:srgbClr val="022033"/>
                </a:solidFill>
                <a:latin typeface="Genty Sans"/>
              </a:rPr>
              <a:t>SE PUBLICO INFORMACION REFERENTE A: </a:t>
            </a:r>
          </a:p>
        </p:txBody>
      </p:sp>
      <p:sp>
        <p:nvSpPr>
          <p:cNvPr name="TextBox 9" id="9"/>
          <p:cNvSpPr txBox="true"/>
          <p:nvPr/>
        </p:nvSpPr>
        <p:spPr>
          <a:xfrm rot="0">
            <a:off x="623477" y="4387443"/>
            <a:ext cx="8332908" cy="3888652"/>
          </a:xfrm>
          <a:prstGeom prst="rect">
            <a:avLst/>
          </a:prstGeom>
        </p:spPr>
        <p:txBody>
          <a:bodyPr anchor="t" rtlCol="false" tIns="0" lIns="0" bIns="0" rIns="0">
            <a:spAutoFit/>
          </a:bodyPr>
          <a:lstStyle/>
          <a:p>
            <a:pPr algn="l">
              <a:lnSpc>
                <a:spcPts val="2202"/>
              </a:lnSpc>
            </a:pPr>
            <a:r>
              <a:rPr lang="en-US" sz="2394" spc="134">
                <a:solidFill>
                  <a:srgbClr val="E52687"/>
                </a:solidFill>
                <a:latin typeface="Genty Sans"/>
              </a:rPr>
              <a:t>- SIGNOS Y SÍNTOMAS DEL DENGUE</a:t>
            </a:r>
          </a:p>
          <a:p>
            <a:pPr algn="l">
              <a:lnSpc>
                <a:spcPts val="2202"/>
              </a:lnSpc>
            </a:pPr>
            <a:r>
              <a:rPr lang="en-US" sz="2394" spc="134">
                <a:solidFill>
                  <a:srgbClr val="E52687"/>
                </a:solidFill>
                <a:latin typeface="Genty Sans"/>
              </a:rPr>
              <a:t>- Derechos y deberes de los usuarios</a:t>
            </a:r>
          </a:p>
          <a:p>
            <a:pPr algn="l">
              <a:lnSpc>
                <a:spcPts val="2202"/>
              </a:lnSpc>
            </a:pPr>
            <a:r>
              <a:rPr lang="en-US" sz="2394" spc="134">
                <a:solidFill>
                  <a:srgbClr val="E52687"/>
                </a:solidFill>
                <a:latin typeface="Genty Sans"/>
              </a:rPr>
              <a:t>- Información de la Asociación de usuarios</a:t>
            </a:r>
          </a:p>
          <a:p>
            <a:pPr algn="l">
              <a:lnSpc>
                <a:spcPts val="2202"/>
              </a:lnSpc>
            </a:pPr>
            <a:r>
              <a:rPr lang="en-US" sz="2394" spc="134">
                <a:solidFill>
                  <a:srgbClr val="E52687"/>
                </a:solidFill>
                <a:latin typeface="Genty Sans"/>
              </a:rPr>
              <a:t>- Directorio de Hogares de paso</a:t>
            </a:r>
          </a:p>
          <a:p>
            <a:pPr algn="l">
              <a:lnSpc>
                <a:spcPts val="2202"/>
              </a:lnSpc>
            </a:pPr>
            <a:r>
              <a:rPr lang="en-US" sz="2394" spc="134">
                <a:solidFill>
                  <a:srgbClr val="E52687"/>
                </a:solidFill>
                <a:latin typeface="Genty Sans"/>
              </a:rPr>
              <a:t>- Pasos para prevenir Caídas </a:t>
            </a:r>
          </a:p>
          <a:p>
            <a:pPr algn="l">
              <a:lnSpc>
                <a:spcPts val="2202"/>
              </a:lnSpc>
            </a:pPr>
            <a:r>
              <a:rPr lang="en-US" sz="2394" spc="134">
                <a:solidFill>
                  <a:srgbClr val="E52687"/>
                </a:solidFill>
                <a:latin typeface="Genty Sans"/>
              </a:rPr>
              <a:t>- Líneas de Atención</a:t>
            </a:r>
          </a:p>
          <a:p>
            <a:pPr algn="l">
              <a:lnSpc>
                <a:spcPts val="2202"/>
              </a:lnSpc>
            </a:pPr>
            <a:r>
              <a:rPr lang="en-US" sz="2394" spc="134">
                <a:solidFill>
                  <a:srgbClr val="E52687"/>
                </a:solidFill>
                <a:latin typeface="Genty Sans"/>
              </a:rPr>
              <a:t>- Indicadores del Sistema de   información y atención al Usuario de abril de 2024</a:t>
            </a:r>
          </a:p>
          <a:p>
            <a:pPr algn="l">
              <a:lnSpc>
                <a:spcPts val="2202"/>
              </a:lnSpc>
            </a:pPr>
            <a:r>
              <a:rPr lang="en-US" sz="2394" spc="134">
                <a:solidFill>
                  <a:srgbClr val="E52687"/>
                </a:solidFill>
                <a:latin typeface="Genty Sans"/>
              </a:rPr>
              <a:t>- el autocuidado.</a:t>
            </a:r>
          </a:p>
          <a:p>
            <a:pPr algn="l">
              <a:lnSpc>
                <a:spcPts val="2202"/>
              </a:lnSpc>
            </a:pPr>
            <a:r>
              <a:rPr lang="en-US" sz="2394" spc="134">
                <a:solidFill>
                  <a:srgbClr val="E52687"/>
                </a:solidFill>
                <a:latin typeface="Genty Sans"/>
              </a:rPr>
              <a:t>- lavado de manos</a:t>
            </a:r>
          </a:p>
          <a:p>
            <a:pPr algn="l">
              <a:lnSpc>
                <a:spcPts val="2202"/>
              </a:lnSpc>
            </a:pPr>
            <a:r>
              <a:rPr lang="en-US" sz="2394" spc="134">
                <a:solidFill>
                  <a:srgbClr val="E52687"/>
                </a:solidFill>
                <a:latin typeface="Genty Sans"/>
              </a:rPr>
              <a:t>- Mitos sobre el cáncer.</a:t>
            </a:r>
          </a:p>
          <a:p>
            <a:pPr algn="l">
              <a:lnSpc>
                <a:spcPts val="2202"/>
              </a:lnSpc>
            </a:pPr>
            <a:r>
              <a:rPr lang="en-US" sz="2394" spc="134">
                <a:solidFill>
                  <a:srgbClr val="E52687"/>
                </a:solidFill>
                <a:latin typeface="Genty Sans"/>
              </a:rPr>
              <a:t>- manejo del estrés. </a:t>
            </a:r>
          </a:p>
          <a:p>
            <a:pPr algn="l">
              <a:lnSpc>
                <a:spcPts val="2202"/>
              </a:lnSpc>
            </a:pPr>
          </a:p>
          <a:p>
            <a:pPr algn="ctr">
              <a:lnSpc>
                <a:spcPts val="2202"/>
              </a:lnSpc>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4478055">
            <a:off x="-3568452" y="-4200238"/>
            <a:ext cx="7904237" cy="9471308"/>
          </a:xfrm>
          <a:custGeom>
            <a:avLst/>
            <a:gdLst/>
            <a:ahLst/>
            <a:cxnLst/>
            <a:rect r="r" b="b" t="t" l="l"/>
            <a:pathLst>
              <a:path h="9471308" w="7904237">
                <a:moveTo>
                  <a:pt x="0" y="0"/>
                </a:moveTo>
                <a:lnTo>
                  <a:pt x="7904236" y="0"/>
                </a:lnTo>
                <a:lnTo>
                  <a:pt x="7904236" y="9471307"/>
                </a:lnTo>
                <a:lnTo>
                  <a:pt x="0" y="94713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7570525">
            <a:off x="14273726" y="4931350"/>
            <a:ext cx="5971148" cy="7856774"/>
          </a:xfrm>
          <a:custGeom>
            <a:avLst/>
            <a:gdLst/>
            <a:ahLst/>
            <a:cxnLst/>
            <a:rect r="r" b="b" t="t" l="l"/>
            <a:pathLst>
              <a:path h="7856774" w="5971148">
                <a:moveTo>
                  <a:pt x="0" y="0"/>
                </a:moveTo>
                <a:lnTo>
                  <a:pt x="5971148" y="0"/>
                </a:lnTo>
                <a:lnTo>
                  <a:pt x="5971148" y="7856774"/>
                </a:lnTo>
                <a:lnTo>
                  <a:pt x="0" y="78567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341863" y="2220793"/>
            <a:ext cx="16552869" cy="1711449"/>
          </a:xfrm>
          <a:prstGeom prst="rect">
            <a:avLst/>
          </a:prstGeom>
        </p:spPr>
        <p:txBody>
          <a:bodyPr anchor="t" rtlCol="false" tIns="0" lIns="0" bIns="0" rIns="0">
            <a:spAutoFit/>
          </a:bodyPr>
          <a:lstStyle/>
          <a:p>
            <a:pPr algn="ctr">
              <a:lnSpc>
                <a:spcPts val="12488"/>
              </a:lnSpc>
            </a:pPr>
            <a:r>
              <a:rPr lang="en-US" sz="13574" spc="-1126">
                <a:solidFill>
                  <a:srgbClr val="022033"/>
                </a:solidFill>
                <a:latin typeface="Genty Sans"/>
              </a:rPr>
              <a:t>¡MUCHAS GRACIAS!</a:t>
            </a:r>
          </a:p>
        </p:txBody>
      </p:sp>
      <p:sp>
        <p:nvSpPr>
          <p:cNvPr name="Freeform 5" id="5"/>
          <p:cNvSpPr/>
          <p:nvPr/>
        </p:nvSpPr>
        <p:spPr>
          <a:xfrm flipH="false" flipV="false" rot="9337228">
            <a:off x="13463742" y="-5536886"/>
            <a:ext cx="7904237" cy="9471308"/>
          </a:xfrm>
          <a:custGeom>
            <a:avLst/>
            <a:gdLst/>
            <a:ahLst/>
            <a:cxnLst/>
            <a:rect r="r" b="b" t="t" l="l"/>
            <a:pathLst>
              <a:path h="9471308" w="7904237">
                <a:moveTo>
                  <a:pt x="0" y="0"/>
                </a:moveTo>
                <a:lnTo>
                  <a:pt x="7904237" y="0"/>
                </a:lnTo>
                <a:lnTo>
                  <a:pt x="7904237" y="9471307"/>
                </a:lnTo>
                <a:lnTo>
                  <a:pt x="0" y="94713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9337228">
            <a:off x="-2278585" y="6810192"/>
            <a:ext cx="7904237" cy="9471308"/>
          </a:xfrm>
          <a:custGeom>
            <a:avLst/>
            <a:gdLst/>
            <a:ahLst/>
            <a:cxnLst/>
            <a:rect r="r" b="b" t="t" l="l"/>
            <a:pathLst>
              <a:path h="9471308" w="7904237">
                <a:moveTo>
                  <a:pt x="0" y="0"/>
                </a:moveTo>
                <a:lnTo>
                  <a:pt x="7904237" y="0"/>
                </a:lnTo>
                <a:lnTo>
                  <a:pt x="7904237" y="9471308"/>
                </a:lnTo>
                <a:lnTo>
                  <a:pt x="0" y="94713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7372392" y="189032"/>
            <a:ext cx="3543215" cy="1679336"/>
          </a:xfrm>
          <a:custGeom>
            <a:avLst/>
            <a:gdLst/>
            <a:ahLst/>
            <a:cxnLst/>
            <a:rect r="r" b="b" t="t" l="l"/>
            <a:pathLst>
              <a:path h="1679336" w="3543215">
                <a:moveTo>
                  <a:pt x="0" y="0"/>
                </a:moveTo>
                <a:lnTo>
                  <a:pt x="3543216" y="0"/>
                </a:lnTo>
                <a:lnTo>
                  <a:pt x="3543216" y="1679336"/>
                </a:lnTo>
                <a:lnTo>
                  <a:pt x="0" y="167933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271706" y="7021786"/>
            <a:ext cx="4524060" cy="4524060"/>
          </a:xfrm>
          <a:custGeom>
            <a:avLst/>
            <a:gdLst/>
            <a:ahLst/>
            <a:cxnLst/>
            <a:rect r="r" b="b" t="t" l="l"/>
            <a:pathLst>
              <a:path h="4524060" w="4524060">
                <a:moveTo>
                  <a:pt x="0" y="0"/>
                </a:moveTo>
                <a:lnTo>
                  <a:pt x="4524060" y="0"/>
                </a:lnTo>
                <a:lnTo>
                  <a:pt x="4524060" y="4524060"/>
                </a:lnTo>
                <a:lnTo>
                  <a:pt x="0" y="4524060"/>
                </a:lnTo>
                <a:lnTo>
                  <a:pt x="0" y="0"/>
                </a:lnTo>
                <a:close/>
              </a:path>
            </a:pathLst>
          </a:custGeom>
          <a:blipFill>
            <a:blip r:embed="rId12"/>
            <a:stretch>
              <a:fillRect l="0" t="0" r="0" b="0"/>
            </a:stretch>
          </a:blipFill>
        </p:spPr>
      </p:sp>
      <p:sp>
        <p:nvSpPr>
          <p:cNvPr name="Freeform 9" id="9"/>
          <p:cNvSpPr/>
          <p:nvPr/>
        </p:nvSpPr>
        <p:spPr>
          <a:xfrm flipH="false" flipV="false" rot="0">
            <a:off x="6948284" y="3573637"/>
            <a:ext cx="5377705" cy="7170274"/>
          </a:xfrm>
          <a:custGeom>
            <a:avLst/>
            <a:gdLst/>
            <a:ahLst/>
            <a:cxnLst/>
            <a:rect r="r" b="b" t="t" l="l"/>
            <a:pathLst>
              <a:path h="7170274" w="5377705">
                <a:moveTo>
                  <a:pt x="0" y="0"/>
                </a:moveTo>
                <a:lnTo>
                  <a:pt x="5377705" y="0"/>
                </a:lnTo>
                <a:lnTo>
                  <a:pt x="5377705" y="7170274"/>
                </a:lnTo>
                <a:lnTo>
                  <a:pt x="0" y="7170274"/>
                </a:lnTo>
                <a:lnTo>
                  <a:pt x="0" y="0"/>
                </a:lnTo>
                <a:close/>
              </a:path>
            </a:pathLst>
          </a:custGeom>
          <a:blipFill>
            <a:blip r:embed="rId13"/>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11560" y="1041505"/>
            <a:ext cx="14864881" cy="1452221"/>
          </a:xfrm>
          <a:prstGeom prst="rect">
            <a:avLst/>
          </a:prstGeom>
        </p:spPr>
        <p:txBody>
          <a:bodyPr anchor="t" rtlCol="false" tIns="0" lIns="0" bIns="0" rIns="0">
            <a:spAutoFit/>
          </a:bodyPr>
          <a:lstStyle/>
          <a:p>
            <a:pPr algn="ctr">
              <a:lnSpc>
                <a:spcPts val="10679"/>
              </a:lnSpc>
            </a:pPr>
            <a:r>
              <a:rPr lang="en-US" sz="11608" spc="-963">
                <a:solidFill>
                  <a:srgbClr val="022033"/>
                </a:solidFill>
                <a:latin typeface="Genty Sans"/>
              </a:rPr>
              <a:t>GRÁFICOS</a:t>
            </a:r>
          </a:p>
        </p:txBody>
      </p:sp>
      <p:sp>
        <p:nvSpPr>
          <p:cNvPr name="Freeform 3" id="3"/>
          <p:cNvSpPr/>
          <p:nvPr/>
        </p:nvSpPr>
        <p:spPr>
          <a:xfrm flipH="false" flipV="false" rot="8444030">
            <a:off x="13499666" y="-5256432"/>
            <a:ext cx="7904237" cy="9471308"/>
          </a:xfrm>
          <a:custGeom>
            <a:avLst/>
            <a:gdLst/>
            <a:ahLst/>
            <a:cxnLst/>
            <a:rect r="r" b="b" t="t" l="l"/>
            <a:pathLst>
              <a:path h="9471308" w="7904237">
                <a:moveTo>
                  <a:pt x="0" y="0"/>
                </a:moveTo>
                <a:lnTo>
                  <a:pt x="7904237" y="0"/>
                </a:lnTo>
                <a:lnTo>
                  <a:pt x="7904237" y="9471307"/>
                </a:lnTo>
                <a:lnTo>
                  <a:pt x="0" y="94713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4275815" y="7517970"/>
            <a:ext cx="3330535" cy="2579651"/>
          </a:xfrm>
          <a:custGeom>
            <a:avLst/>
            <a:gdLst/>
            <a:ahLst/>
            <a:cxnLst/>
            <a:rect r="r" b="b" t="t" l="l"/>
            <a:pathLst>
              <a:path h="2579651" w="3330535">
                <a:moveTo>
                  <a:pt x="0" y="0"/>
                </a:moveTo>
                <a:lnTo>
                  <a:pt x="3330534" y="0"/>
                </a:lnTo>
                <a:lnTo>
                  <a:pt x="3330534" y="2579651"/>
                </a:lnTo>
                <a:lnTo>
                  <a:pt x="0" y="25796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13997" y="-1593981"/>
            <a:ext cx="5245361" cy="5245361"/>
          </a:xfrm>
          <a:custGeom>
            <a:avLst/>
            <a:gdLst/>
            <a:ahLst/>
            <a:cxnLst/>
            <a:rect r="r" b="b" t="t" l="l"/>
            <a:pathLst>
              <a:path h="5245361" w="5245361">
                <a:moveTo>
                  <a:pt x="0" y="0"/>
                </a:moveTo>
                <a:lnTo>
                  <a:pt x="5245361" y="0"/>
                </a:lnTo>
                <a:lnTo>
                  <a:pt x="5245361" y="5245362"/>
                </a:lnTo>
                <a:lnTo>
                  <a:pt x="0" y="5245362"/>
                </a:lnTo>
                <a:lnTo>
                  <a:pt x="0" y="0"/>
                </a:lnTo>
                <a:close/>
              </a:path>
            </a:pathLst>
          </a:custGeom>
          <a:blipFill>
            <a:blip r:embed="rId6"/>
            <a:stretch>
              <a:fillRect l="0" t="0" r="0" b="0"/>
            </a:stretch>
          </a:blipFill>
        </p:spPr>
      </p:sp>
      <p:sp>
        <p:nvSpPr>
          <p:cNvPr name="Freeform 6" id="6"/>
          <p:cNvSpPr/>
          <p:nvPr/>
        </p:nvSpPr>
        <p:spPr>
          <a:xfrm flipH="false" flipV="false" rot="8444030">
            <a:off x="-3759377" y="5762760"/>
            <a:ext cx="7904237" cy="9471308"/>
          </a:xfrm>
          <a:custGeom>
            <a:avLst/>
            <a:gdLst/>
            <a:ahLst/>
            <a:cxnLst/>
            <a:rect r="r" b="b" t="t" l="l"/>
            <a:pathLst>
              <a:path h="9471308" w="7904237">
                <a:moveTo>
                  <a:pt x="0" y="0"/>
                </a:moveTo>
                <a:lnTo>
                  <a:pt x="7904237" y="0"/>
                </a:lnTo>
                <a:lnTo>
                  <a:pt x="7904237" y="9471307"/>
                </a:lnTo>
                <a:lnTo>
                  <a:pt x="0" y="94713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028700" y="7497799"/>
            <a:ext cx="2760739" cy="2509763"/>
          </a:xfrm>
          <a:custGeom>
            <a:avLst/>
            <a:gdLst/>
            <a:ahLst/>
            <a:cxnLst/>
            <a:rect r="r" b="b" t="t" l="l"/>
            <a:pathLst>
              <a:path h="2509763" w="2760739">
                <a:moveTo>
                  <a:pt x="0" y="0"/>
                </a:moveTo>
                <a:lnTo>
                  <a:pt x="2760739" y="0"/>
                </a:lnTo>
                <a:lnTo>
                  <a:pt x="2760739" y="2509763"/>
                </a:lnTo>
                <a:lnTo>
                  <a:pt x="0" y="250976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2285055">
            <a:off x="15238006" y="1011987"/>
            <a:ext cx="2952254" cy="2522836"/>
          </a:xfrm>
          <a:custGeom>
            <a:avLst/>
            <a:gdLst/>
            <a:ahLst/>
            <a:cxnLst/>
            <a:rect r="r" b="b" t="t" l="l"/>
            <a:pathLst>
              <a:path h="2522836" w="2952254">
                <a:moveTo>
                  <a:pt x="0" y="0"/>
                </a:moveTo>
                <a:lnTo>
                  <a:pt x="2952254" y="0"/>
                </a:lnTo>
                <a:lnTo>
                  <a:pt x="2952254" y="2522835"/>
                </a:lnTo>
                <a:lnTo>
                  <a:pt x="0" y="252283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192742" y="3906371"/>
            <a:ext cx="17850230" cy="3437434"/>
          </a:xfrm>
          <a:custGeom>
            <a:avLst/>
            <a:gdLst/>
            <a:ahLst/>
            <a:cxnLst/>
            <a:rect r="r" b="b" t="t" l="l"/>
            <a:pathLst>
              <a:path h="3437434" w="17850230">
                <a:moveTo>
                  <a:pt x="0" y="0"/>
                </a:moveTo>
                <a:lnTo>
                  <a:pt x="17850229" y="0"/>
                </a:lnTo>
                <a:lnTo>
                  <a:pt x="17850229" y="3437435"/>
                </a:lnTo>
                <a:lnTo>
                  <a:pt x="0" y="3437435"/>
                </a:lnTo>
                <a:lnTo>
                  <a:pt x="0" y="0"/>
                </a:lnTo>
                <a:close/>
              </a:path>
            </a:pathLst>
          </a:custGeom>
          <a:blipFill>
            <a:blip r:embed="rId13"/>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A5C2E9"/>
        </a:solidFill>
      </p:bgPr>
    </p:bg>
    <p:spTree>
      <p:nvGrpSpPr>
        <p:cNvPr id="1" name=""/>
        <p:cNvGrpSpPr/>
        <p:nvPr/>
      </p:nvGrpSpPr>
      <p:grpSpPr>
        <a:xfrm>
          <a:off x="0" y="0"/>
          <a:ext cx="0" cy="0"/>
          <a:chOff x="0" y="0"/>
          <a:chExt cx="0" cy="0"/>
        </a:xfrm>
      </p:grpSpPr>
      <p:sp>
        <p:nvSpPr>
          <p:cNvPr name="Freeform 2" id="2"/>
          <p:cNvSpPr/>
          <p:nvPr/>
        </p:nvSpPr>
        <p:spPr>
          <a:xfrm flipH="false" flipV="false" rot="0">
            <a:off x="5004786" y="375711"/>
            <a:ext cx="1002394" cy="869577"/>
          </a:xfrm>
          <a:custGeom>
            <a:avLst/>
            <a:gdLst/>
            <a:ahLst/>
            <a:cxnLst/>
            <a:rect r="r" b="b" t="t" l="l"/>
            <a:pathLst>
              <a:path h="869577" w="1002394">
                <a:moveTo>
                  <a:pt x="0" y="0"/>
                </a:moveTo>
                <a:lnTo>
                  <a:pt x="1002394" y="0"/>
                </a:lnTo>
                <a:lnTo>
                  <a:pt x="1002394" y="869577"/>
                </a:lnTo>
                <a:lnTo>
                  <a:pt x="0" y="8695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776061" y="8937842"/>
            <a:ext cx="8480102" cy="955939"/>
          </a:xfrm>
          <a:custGeom>
            <a:avLst/>
            <a:gdLst/>
            <a:ahLst/>
            <a:cxnLst/>
            <a:rect r="r" b="b" t="t" l="l"/>
            <a:pathLst>
              <a:path h="955939" w="8480102">
                <a:moveTo>
                  <a:pt x="0" y="0"/>
                </a:moveTo>
                <a:lnTo>
                  <a:pt x="8480101" y="0"/>
                </a:lnTo>
                <a:lnTo>
                  <a:pt x="8480101" y="955938"/>
                </a:lnTo>
                <a:lnTo>
                  <a:pt x="0" y="9559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8444030">
            <a:off x="13499666" y="-5256432"/>
            <a:ext cx="7904237" cy="9471308"/>
          </a:xfrm>
          <a:custGeom>
            <a:avLst/>
            <a:gdLst/>
            <a:ahLst/>
            <a:cxnLst/>
            <a:rect r="r" b="b" t="t" l="l"/>
            <a:pathLst>
              <a:path h="9471308" w="7904237">
                <a:moveTo>
                  <a:pt x="0" y="0"/>
                </a:moveTo>
                <a:lnTo>
                  <a:pt x="7904237" y="0"/>
                </a:lnTo>
                <a:lnTo>
                  <a:pt x="7904237" y="9471307"/>
                </a:lnTo>
                <a:lnTo>
                  <a:pt x="0" y="94713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7084562">
            <a:off x="-5677384" y="3785529"/>
            <a:ext cx="7904237" cy="9471308"/>
          </a:xfrm>
          <a:custGeom>
            <a:avLst/>
            <a:gdLst/>
            <a:ahLst/>
            <a:cxnLst/>
            <a:rect r="r" b="b" t="t" l="l"/>
            <a:pathLst>
              <a:path h="9471308" w="7904237">
                <a:moveTo>
                  <a:pt x="0" y="0"/>
                </a:moveTo>
                <a:lnTo>
                  <a:pt x="7904237" y="0"/>
                </a:lnTo>
                <a:lnTo>
                  <a:pt x="7904237" y="9471308"/>
                </a:lnTo>
                <a:lnTo>
                  <a:pt x="0" y="94713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2382105" y="8089422"/>
            <a:ext cx="13523790" cy="663413"/>
          </a:xfrm>
          <a:custGeom>
            <a:avLst/>
            <a:gdLst/>
            <a:ahLst/>
            <a:cxnLst/>
            <a:rect r="r" b="b" t="t" l="l"/>
            <a:pathLst>
              <a:path h="663413" w="13523790">
                <a:moveTo>
                  <a:pt x="0" y="0"/>
                </a:moveTo>
                <a:lnTo>
                  <a:pt x="13523790" y="0"/>
                </a:lnTo>
                <a:lnTo>
                  <a:pt x="13523790" y="663413"/>
                </a:lnTo>
                <a:lnTo>
                  <a:pt x="0" y="663413"/>
                </a:lnTo>
                <a:lnTo>
                  <a:pt x="0" y="0"/>
                </a:lnTo>
                <a:close/>
              </a:path>
            </a:pathLst>
          </a:custGeom>
          <a:blipFill>
            <a:blip r:embed="rId10"/>
            <a:stretch>
              <a:fillRect l="-13723" t="0" r="-13723" b="0"/>
            </a:stretch>
          </a:blipFill>
        </p:spPr>
      </p:sp>
      <p:sp>
        <p:nvSpPr>
          <p:cNvPr name="Freeform 7" id="7"/>
          <p:cNvSpPr/>
          <p:nvPr/>
        </p:nvSpPr>
        <p:spPr>
          <a:xfrm flipH="false" flipV="false" rot="-5400000">
            <a:off x="7018165" y="7139423"/>
            <a:ext cx="1652481" cy="910930"/>
          </a:xfrm>
          <a:custGeom>
            <a:avLst/>
            <a:gdLst/>
            <a:ahLst/>
            <a:cxnLst/>
            <a:rect r="r" b="b" t="t" l="l"/>
            <a:pathLst>
              <a:path h="910930" w="1652481">
                <a:moveTo>
                  <a:pt x="0" y="0"/>
                </a:moveTo>
                <a:lnTo>
                  <a:pt x="1652481" y="0"/>
                </a:lnTo>
                <a:lnTo>
                  <a:pt x="1652481" y="910930"/>
                </a:lnTo>
                <a:lnTo>
                  <a:pt x="0" y="910930"/>
                </a:lnTo>
                <a:lnTo>
                  <a:pt x="0" y="0"/>
                </a:lnTo>
                <a:close/>
              </a:path>
            </a:pathLst>
          </a:custGeom>
          <a:blipFill>
            <a:blip r:embed="rId11"/>
            <a:stretch>
              <a:fillRect l="0" t="0" r="0" b="0"/>
            </a:stretch>
          </a:blipFill>
        </p:spPr>
      </p:sp>
      <p:sp>
        <p:nvSpPr>
          <p:cNvPr name="Freeform 8" id="8"/>
          <p:cNvSpPr/>
          <p:nvPr/>
        </p:nvSpPr>
        <p:spPr>
          <a:xfrm flipH="false" flipV="false" rot="-5400000">
            <a:off x="9600832" y="7139423"/>
            <a:ext cx="1652481" cy="910930"/>
          </a:xfrm>
          <a:custGeom>
            <a:avLst/>
            <a:gdLst/>
            <a:ahLst/>
            <a:cxnLst/>
            <a:rect r="r" b="b" t="t" l="l"/>
            <a:pathLst>
              <a:path h="910930" w="1652481">
                <a:moveTo>
                  <a:pt x="0" y="0"/>
                </a:moveTo>
                <a:lnTo>
                  <a:pt x="1652480" y="0"/>
                </a:lnTo>
                <a:lnTo>
                  <a:pt x="1652480" y="910930"/>
                </a:lnTo>
                <a:lnTo>
                  <a:pt x="0" y="910930"/>
                </a:lnTo>
                <a:lnTo>
                  <a:pt x="0" y="0"/>
                </a:lnTo>
                <a:close/>
              </a:path>
            </a:pathLst>
          </a:custGeom>
          <a:blipFill>
            <a:blip r:embed="rId11"/>
            <a:stretch>
              <a:fillRect l="0" t="0" r="0" b="0"/>
            </a:stretch>
          </a:blipFill>
        </p:spPr>
      </p:sp>
      <p:sp>
        <p:nvSpPr>
          <p:cNvPr name="Freeform 9" id="9"/>
          <p:cNvSpPr/>
          <p:nvPr/>
        </p:nvSpPr>
        <p:spPr>
          <a:xfrm flipH="false" flipV="false" rot="0">
            <a:off x="123654" y="3674163"/>
            <a:ext cx="17902555" cy="3094485"/>
          </a:xfrm>
          <a:custGeom>
            <a:avLst/>
            <a:gdLst/>
            <a:ahLst/>
            <a:cxnLst/>
            <a:rect r="r" b="b" t="t" l="l"/>
            <a:pathLst>
              <a:path h="3094485" w="17902555">
                <a:moveTo>
                  <a:pt x="0" y="0"/>
                </a:moveTo>
                <a:lnTo>
                  <a:pt x="17902555" y="0"/>
                </a:lnTo>
                <a:lnTo>
                  <a:pt x="17902555" y="3094485"/>
                </a:lnTo>
                <a:lnTo>
                  <a:pt x="0" y="3094485"/>
                </a:lnTo>
                <a:lnTo>
                  <a:pt x="0" y="0"/>
                </a:lnTo>
                <a:close/>
              </a:path>
            </a:pathLst>
          </a:custGeom>
          <a:blipFill>
            <a:blip r:embed="rId12"/>
            <a:stretch>
              <a:fillRect l="0" t="0" r="0" b="0"/>
            </a:stretch>
          </a:blipFill>
        </p:spPr>
      </p:sp>
      <p:sp>
        <p:nvSpPr>
          <p:cNvPr name="Freeform 10" id="10"/>
          <p:cNvSpPr/>
          <p:nvPr/>
        </p:nvSpPr>
        <p:spPr>
          <a:xfrm flipH="false" flipV="false" rot="0">
            <a:off x="-240576" y="-1593981"/>
            <a:ext cx="5245361" cy="5245361"/>
          </a:xfrm>
          <a:custGeom>
            <a:avLst/>
            <a:gdLst/>
            <a:ahLst/>
            <a:cxnLst/>
            <a:rect r="r" b="b" t="t" l="l"/>
            <a:pathLst>
              <a:path h="5245361" w="5245361">
                <a:moveTo>
                  <a:pt x="0" y="0"/>
                </a:moveTo>
                <a:lnTo>
                  <a:pt x="5245362" y="0"/>
                </a:lnTo>
                <a:lnTo>
                  <a:pt x="5245362" y="5245362"/>
                </a:lnTo>
                <a:lnTo>
                  <a:pt x="0" y="5245362"/>
                </a:lnTo>
                <a:lnTo>
                  <a:pt x="0" y="0"/>
                </a:lnTo>
                <a:close/>
              </a:path>
            </a:pathLst>
          </a:custGeom>
          <a:blipFill>
            <a:blip r:embed="rId13"/>
            <a:stretch>
              <a:fillRect l="0" t="0" r="0" b="0"/>
            </a:stretch>
          </a:blipFill>
        </p:spPr>
      </p:sp>
      <p:sp>
        <p:nvSpPr>
          <p:cNvPr name="Freeform 11" id="11"/>
          <p:cNvSpPr/>
          <p:nvPr/>
        </p:nvSpPr>
        <p:spPr>
          <a:xfrm flipH="false" flipV="false" rot="0">
            <a:off x="12906663" y="5647021"/>
            <a:ext cx="457859" cy="973886"/>
          </a:xfrm>
          <a:custGeom>
            <a:avLst/>
            <a:gdLst/>
            <a:ahLst/>
            <a:cxnLst/>
            <a:rect r="r" b="b" t="t" l="l"/>
            <a:pathLst>
              <a:path h="973886" w="457859">
                <a:moveTo>
                  <a:pt x="0" y="0"/>
                </a:moveTo>
                <a:lnTo>
                  <a:pt x="457860" y="0"/>
                </a:lnTo>
                <a:lnTo>
                  <a:pt x="457860" y="973887"/>
                </a:lnTo>
                <a:lnTo>
                  <a:pt x="0" y="973887"/>
                </a:lnTo>
                <a:lnTo>
                  <a:pt x="0" y="0"/>
                </a:lnTo>
                <a:close/>
              </a:path>
            </a:pathLst>
          </a:custGeom>
          <a:blipFill>
            <a:blip r:embed="rId14"/>
            <a:stretch>
              <a:fillRect l="0" t="-1366" r="0" b="-1366"/>
            </a:stretch>
          </a:blipFill>
        </p:spPr>
      </p:sp>
      <p:sp>
        <p:nvSpPr>
          <p:cNvPr name="TextBox 12" id="12"/>
          <p:cNvSpPr txBox="true"/>
          <p:nvPr/>
        </p:nvSpPr>
        <p:spPr>
          <a:xfrm rot="0">
            <a:off x="5176524" y="9133835"/>
            <a:ext cx="7796814" cy="1144906"/>
          </a:xfrm>
          <a:prstGeom prst="rect">
            <a:avLst/>
          </a:prstGeom>
        </p:spPr>
        <p:txBody>
          <a:bodyPr anchor="t" rtlCol="false" tIns="0" lIns="0" bIns="0" rIns="0">
            <a:spAutoFit/>
          </a:bodyPr>
          <a:lstStyle/>
          <a:p>
            <a:pPr algn="ctr">
              <a:lnSpc>
                <a:spcPts val="4619"/>
              </a:lnSpc>
            </a:pPr>
            <a:r>
              <a:rPr lang="en-US" sz="3299">
                <a:solidFill>
                  <a:srgbClr val="000000"/>
                </a:solidFill>
                <a:latin typeface="Genty Sans"/>
              </a:rPr>
              <a:t>Identificación Correcta del paciente</a:t>
            </a:r>
          </a:p>
          <a:p>
            <a:pPr algn="ctr">
              <a:lnSpc>
                <a:spcPts val="4619"/>
              </a:lnSpc>
            </a:pPr>
          </a:p>
        </p:txBody>
      </p:sp>
      <p:sp>
        <p:nvSpPr>
          <p:cNvPr name="TextBox 13" id="13"/>
          <p:cNvSpPr txBox="true"/>
          <p:nvPr/>
        </p:nvSpPr>
        <p:spPr>
          <a:xfrm rot="0">
            <a:off x="192723" y="2150228"/>
            <a:ext cx="17902555" cy="1009585"/>
          </a:xfrm>
          <a:prstGeom prst="rect">
            <a:avLst/>
          </a:prstGeom>
        </p:spPr>
        <p:txBody>
          <a:bodyPr anchor="t" rtlCol="false" tIns="0" lIns="0" bIns="0" rIns="0">
            <a:spAutoFit/>
          </a:bodyPr>
          <a:lstStyle/>
          <a:p>
            <a:pPr algn="ctr">
              <a:lnSpc>
                <a:spcPts val="3848"/>
              </a:lnSpc>
            </a:pPr>
            <a:r>
              <a:rPr lang="en-US" sz="4183" spc="-347">
                <a:solidFill>
                  <a:srgbClr val="022033"/>
                </a:solidFill>
                <a:latin typeface="Genty Sans"/>
              </a:rPr>
              <a:t>EL TALENTO HUMANO DE LA UNIDAD ONCOLÓGICA SURCOLOMBIANA S.A.S LE PREGUNTA SU NOMBRE COMPLETO Y NUMERO DE IDENTIFICACIÓN DURANTE: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687357">
            <a:off x="9143117" y="-2504068"/>
            <a:ext cx="15122675" cy="15569918"/>
          </a:xfrm>
          <a:custGeom>
            <a:avLst/>
            <a:gdLst/>
            <a:ahLst/>
            <a:cxnLst/>
            <a:rect r="r" b="b" t="t" l="l"/>
            <a:pathLst>
              <a:path h="15569918" w="15122675">
                <a:moveTo>
                  <a:pt x="0" y="0"/>
                </a:moveTo>
                <a:lnTo>
                  <a:pt x="15122676" y="0"/>
                </a:lnTo>
                <a:lnTo>
                  <a:pt x="15122676" y="15569918"/>
                </a:lnTo>
                <a:lnTo>
                  <a:pt x="0" y="15569918"/>
                </a:lnTo>
                <a:lnTo>
                  <a:pt x="0" y="0"/>
                </a:lnTo>
                <a:close/>
              </a:path>
            </a:pathLst>
          </a:custGeom>
          <a:blipFill>
            <a:blip r:embed="rId2">
              <a:extLst>
                <a:ext uri="{96DAC541-7B7A-43D3-8B79-37D633B846F1}">
                  <asvg:svgBlip xmlns:asvg="http://schemas.microsoft.com/office/drawing/2016/SVG/main" r:embed="rId3"/>
                </a:ext>
              </a:extLst>
            </a:blip>
            <a:stretch>
              <a:fillRect l="-9430" t="-8981" r="-14382" b="-11274"/>
            </a:stretch>
          </a:blipFill>
        </p:spPr>
      </p:sp>
      <p:sp>
        <p:nvSpPr>
          <p:cNvPr name="Freeform 3" id="3"/>
          <p:cNvSpPr/>
          <p:nvPr/>
        </p:nvSpPr>
        <p:spPr>
          <a:xfrm flipH="false" flipV="false" rot="-579468">
            <a:off x="491809" y="251648"/>
            <a:ext cx="2061979" cy="2387555"/>
          </a:xfrm>
          <a:custGeom>
            <a:avLst/>
            <a:gdLst/>
            <a:ahLst/>
            <a:cxnLst/>
            <a:rect r="r" b="b" t="t" l="l"/>
            <a:pathLst>
              <a:path h="2387555" w="2061979">
                <a:moveTo>
                  <a:pt x="0" y="0"/>
                </a:moveTo>
                <a:lnTo>
                  <a:pt x="2061979" y="0"/>
                </a:lnTo>
                <a:lnTo>
                  <a:pt x="2061979" y="2387554"/>
                </a:lnTo>
                <a:lnTo>
                  <a:pt x="0" y="23875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356235" y="-1593981"/>
            <a:ext cx="5245361" cy="5245361"/>
          </a:xfrm>
          <a:custGeom>
            <a:avLst/>
            <a:gdLst/>
            <a:ahLst/>
            <a:cxnLst/>
            <a:rect r="r" b="b" t="t" l="l"/>
            <a:pathLst>
              <a:path h="5245361" w="5245361">
                <a:moveTo>
                  <a:pt x="0" y="0"/>
                </a:moveTo>
                <a:lnTo>
                  <a:pt x="5245361" y="0"/>
                </a:lnTo>
                <a:lnTo>
                  <a:pt x="5245361" y="5245362"/>
                </a:lnTo>
                <a:lnTo>
                  <a:pt x="0" y="5245362"/>
                </a:lnTo>
                <a:lnTo>
                  <a:pt x="0" y="0"/>
                </a:lnTo>
                <a:close/>
              </a:path>
            </a:pathLst>
          </a:custGeom>
          <a:blipFill>
            <a:blip r:embed="rId6"/>
            <a:stretch>
              <a:fillRect l="0" t="0" r="0" b="0"/>
            </a:stretch>
          </a:blipFill>
        </p:spPr>
      </p:sp>
      <p:sp>
        <p:nvSpPr>
          <p:cNvPr name="Freeform 5" id="5"/>
          <p:cNvSpPr/>
          <p:nvPr/>
        </p:nvSpPr>
        <p:spPr>
          <a:xfrm flipH="false" flipV="false" rot="0">
            <a:off x="558912" y="2660322"/>
            <a:ext cx="17265261" cy="7367869"/>
          </a:xfrm>
          <a:custGeom>
            <a:avLst/>
            <a:gdLst/>
            <a:ahLst/>
            <a:cxnLst/>
            <a:rect r="r" b="b" t="t" l="l"/>
            <a:pathLst>
              <a:path h="7367869" w="17265261">
                <a:moveTo>
                  <a:pt x="0" y="0"/>
                </a:moveTo>
                <a:lnTo>
                  <a:pt x="17265261" y="0"/>
                </a:lnTo>
                <a:lnTo>
                  <a:pt x="17265261" y="7367869"/>
                </a:lnTo>
                <a:lnTo>
                  <a:pt x="0" y="7367869"/>
                </a:lnTo>
                <a:lnTo>
                  <a:pt x="0" y="0"/>
                </a:lnTo>
                <a:close/>
              </a:path>
            </a:pathLst>
          </a:custGeom>
          <a:blipFill>
            <a:blip r:embed="rId7"/>
            <a:stretch>
              <a:fillRect l="0" t="0" r="0" b="0"/>
            </a:stretch>
          </a:blipFill>
        </p:spPr>
      </p:sp>
      <p:sp>
        <p:nvSpPr>
          <p:cNvPr name="Freeform 6" id="6"/>
          <p:cNvSpPr/>
          <p:nvPr/>
        </p:nvSpPr>
        <p:spPr>
          <a:xfrm flipH="false" flipV="false" rot="0">
            <a:off x="-86457" y="3157911"/>
            <a:ext cx="2825906" cy="2689909"/>
          </a:xfrm>
          <a:custGeom>
            <a:avLst/>
            <a:gdLst/>
            <a:ahLst/>
            <a:cxnLst/>
            <a:rect r="r" b="b" t="t" l="l"/>
            <a:pathLst>
              <a:path h="2689909" w="2825906">
                <a:moveTo>
                  <a:pt x="0" y="0"/>
                </a:moveTo>
                <a:lnTo>
                  <a:pt x="2825906" y="0"/>
                </a:lnTo>
                <a:lnTo>
                  <a:pt x="2825906" y="2689909"/>
                </a:lnTo>
                <a:lnTo>
                  <a:pt x="0" y="2689909"/>
                </a:lnTo>
                <a:lnTo>
                  <a:pt x="0" y="0"/>
                </a:lnTo>
                <a:close/>
              </a:path>
            </a:pathLst>
          </a:custGeom>
          <a:blipFill>
            <a:blip r:embed="rId8"/>
            <a:stretch>
              <a:fillRect l="0" t="0" r="0" b="0"/>
            </a:stretch>
          </a:blipFill>
        </p:spPr>
      </p:sp>
      <p:sp>
        <p:nvSpPr>
          <p:cNvPr name="Freeform 7" id="7"/>
          <p:cNvSpPr/>
          <p:nvPr/>
        </p:nvSpPr>
        <p:spPr>
          <a:xfrm flipH="false" flipV="false" rot="0">
            <a:off x="16002093" y="7301195"/>
            <a:ext cx="2285907" cy="3331013"/>
          </a:xfrm>
          <a:custGeom>
            <a:avLst/>
            <a:gdLst/>
            <a:ahLst/>
            <a:cxnLst/>
            <a:rect r="r" b="b" t="t" l="l"/>
            <a:pathLst>
              <a:path h="3331013" w="2285907">
                <a:moveTo>
                  <a:pt x="0" y="0"/>
                </a:moveTo>
                <a:lnTo>
                  <a:pt x="2285907" y="0"/>
                </a:lnTo>
                <a:lnTo>
                  <a:pt x="2285907" y="3331013"/>
                </a:lnTo>
                <a:lnTo>
                  <a:pt x="0" y="3331013"/>
                </a:lnTo>
                <a:lnTo>
                  <a:pt x="0" y="0"/>
                </a:lnTo>
                <a:close/>
              </a:path>
            </a:pathLst>
          </a:custGeom>
          <a:blipFill>
            <a:blip r:embed="rId9"/>
            <a:stretch>
              <a:fillRect l="0" t="0" r="0" b="0"/>
            </a:stretch>
          </a:blipFill>
        </p:spPr>
      </p:sp>
      <p:sp>
        <p:nvSpPr>
          <p:cNvPr name="Freeform 8" id="8"/>
          <p:cNvSpPr/>
          <p:nvPr/>
        </p:nvSpPr>
        <p:spPr>
          <a:xfrm flipH="false" flipV="false" rot="0">
            <a:off x="7031818" y="4422297"/>
            <a:ext cx="3164233" cy="2191231"/>
          </a:xfrm>
          <a:custGeom>
            <a:avLst/>
            <a:gdLst/>
            <a:ahLst/>
            <a:cxnLst/>
            <a:rect r="r" b="b" t="t" l="l"/>
            <a:pathLst>
              <a:path h="2191231" w="3164233">
                <a:moveTo>
                  <a:pt x="0" y="0"/>
                </a:moveTo>
                <a:lnTo>
                  <a:pt x="3164233" y="0"/>
                </a:lnTo>
                <a:lnTo>
                  <a:pt x="3164233" y="2191231"/>
                </a:lnTo>
                <a:lnTo>
                  <a:pt x="0" y="2191231"/>
                </a:lnTo>
                <a:lnTo>
                  <a:pt x="0" y="0"/>
                </a:lnTo>
                <a:close/>
              </a:path>
            </a:pathLst>
          </a:custGeom>
          <a:blipFill>
            <a:blip r:embed="rId10"/>
            <a:stretch>
              <a:fillRect l="0" t="0" r="0" b="0"/>
            </a:stretch>
          </a:blipFill>
        </p:spPr>
      </p:sp>
      <p:sp>
        <p:nvSpPr>
          <p:cNvPr name="TextBox 9" id="9"/>
          <p:cNvSpPr txBox="true"/>
          <p:nvPr/>
        </p:nvSpPr>
        <p:spPr>
          <a:xfrm rot="0">
            <a:off x="2192427" y="837426"/>
            <a:ext cx="10578542" cy="1047606"/>
          </a:xfrm>
          <a:prstGeom prst="rect">
            <a:avLst/>
          </a:prstGeom>
        </p:spPr>
        <p:txBody>
          <a:bodyPr anchor="t" rtlCol="false" tIns="0" lIns="0" bIns="0" rIns="0">
            <a:spAutoFit/>
          </a:bodyPr>
          <a:lstStyle/>
          <a:p>
            <a:pPr algn="ctr">
              <a:lnSpc>
                <a:spcPts val="7600"/>
              </a:lnSpc>
            </a:pPr>
            <a:r>
              <a:rPr lang="en-US" sz="8260" spc="-685">
                <a:solidFill>
                  <a:srgbClr val="022033"/>
                </a:solidFill>
                <a:latin typeface="Genty Sans"/>
              </a:rPr>
              <a:t>ATENCIÓN Y CAIDAS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EEDAA"/>
        </a:solidFill>
      </p:bgPr>
    </p:bg>
    <p:spTree>
      <p:nvGrpSpPr>
        <p:cNvPr id="1" name=""/>
        <p:cNvGrpSpPr/>
        <p:nvPr/>
      </p:nvGrpSpPr>
      <p:grpSpPr>
        <a:xfrm>
          <a:off x="0" y="0"/>
          <a:ext cx="0" cy="0"/>
          <a:chOff x="0" y="0"/>
          <a:chExt cx="0" cy="0"/>
        </a:xfrm>
      </p:grpSpPr>
      <p:sp>
        <p:nvSpPr>
          <p:cNvPr name="Freeform 2" id="2"/>
          <p:cNvSpPr/>
          <p:nvPr/>
        </p:nvSpPr>
        <p:spPr>
          <a:xfrm flipH="false" flipV="false" rot="2869869">
            <a:off x="-5702696" y="-2009556"/>
            <a:ext cx="8963034" cy="10740019"/>
          </a:xfrm>
          <a:custGeom>
            <a:avLst/>
            <a:gdLst/>
            <a:ahLst/>
            <a:cxnLst/>
            <a:rect r="r" b="b" t="t" l="l"/>
            <a:pathLst>
              <a:path h="10740019" w="8963034">
                <a:moveTo>
                  <a:pt x="0" y="0"/>
                </a:moveTo>
                <a:lnTo>
                  <a:pt x="8963034" y="0"/>
                </a:lnTo>
                <a:lnTo>
                  <a:pt x="8963034" y="10740019"/>
                </a:lnTo>
                <a:lnTo>
                  <a:pt x="0" y="107400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011269">
            <a:off x="15167659" y="3642054"/>
            <a:ext cx="8963034" cy="10740019"/>
          </a:xfrm>
          <a:custGeom>
            <a:avLst/>
            <a:gdLst/>
            <a:ahLst/>
            <a:cxnLst/>
            <a:rect r="r" b="b" t="t" l="l"/>
            <a:pathLst>
              <a:path h="10740019" w="8963034">
                <a:moveTo>
                  <a:pt x="0" y="0"/>
                </a:moveTo>
                <a:lnTo>
                  <a:pt x="8963034" y="0"/>
                </a:lnTo>
                <a:lnTo>
                  <a:pt x="8963034" y="10740019"/>
                </a:lnTo>
                <a:lnTo>
                  <a:pt x="0" y="107400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972947" y="-1028700"/>
            <a:ext cx="4461211" cy="4114800"/>
          </a:xfrm>
          <a:custGeom>
            <a:avLst/>
            <a:gdLst/>
            <a:ahLst/>
            <a:cxnLst/>
            <a:rect r="r" b="b" t="t" l="l"/>
            <a:pathLst>
              <a:path h="4114800" w="4461211">
                <a:moveTo>
                  <a:pt x="0" y="0"/>
                </a:moveTo>
                <a:lnTo>
                  <a:pt x="4461211" y="0"/>
                </a:lnTo>
                <a:lnTo>
                  <a:pt x="44612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904939">
            <a:off x="-36253" y="8807559"/>
            <a:ext cx="1660420" cy="1440415"/>
          </a:xfrm>
          <a:custGeom>
            <a:avLst/>
            <a:gdLst/>
            <a:ahLst/>
            <a:cxnLst/>
            <a:rect r="r" b="b" t="t" l="l"/>
            <a:pathLst>
              <a:path h="1440415" w="1660420">
                <a:moveTo>
                  <a:pt x="0" y="0"/>
                </a:moveTo>
                <a:lnTo>
                  <a:pt x="1660420" y="0"/>
                </a:lnTo>
                <a:lnTo>
                  <a:pt x="1660420" y="1440414"/>
                </a:lnTo>
                <a:lnTo>
                  <a:pt x="0" y="14404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290994" y="-1009042"/>
            <a:ext cx="3559870" cy="3559870"/>
          </a:xfrm>
          <a:custGeom>
            <a:avLst/>
            <a:gdLst/>
            <a:ahLst/>
            <a:cxnLst/>
            <a:rect r="r" b="b" t="t" l="l"/>
            <a:pathLst>
              <a:path h="3559870" w="3559870">
                <a:moveTo>
                  <a:pt x="0" y="0"/>
                </a:moveTo>
                <a:lnTo>
                  <a:pt x="3559870" y="0"/>
                </a:lnTo>
                <a:lnTo>
                  <a:pt x="3559870" y="3559870"/>
                </a:lnTo>
                <a:lnTo>
                  <a:pt x="0" y="3559870"/>
                </a:lnTo>
                <a:lnTo>
                  <a:pt x="0" y="0"/>
                </a:lnTo>
                <a:close/>
              </a:path>
            </a:pathLst>
          </a:custGeom>
          <a:blipFill>
            <a:blip r:embed="rId10"/>
            <a:stretch>
              <a:fillRect l="0" t="0" r="0" b="0"/>
            </a:stretch>
          </a:blipFill>
        </p:spPr>
      </p:sp>
      <p:sp>
        <p:nvSpPr>
          <p:cNvPr name="Freeform 7" id="7"/>
          <p:cNvSpPr/>
          <p:nvPr/>
        </p:nvSpPr>
        <p:spPr>
          <a:xfrm flipH="false" flipV="false" rot="0">
            <a:off x="15206223" y="0"/>
            <a:ext cx="2053077" cy="2084342"/>
          </a:xfrm>
          <a:custGeom>
            <a:avLst/>
            <a:gdLst/>
            <a:ahLst/>
            <a:cxnLst/>
            <a:rect r="r" b="b" t="t" l="l"/>
            <a:pathLst>
              <a:path h="2084342" w="2053077">
                <a:moveTo>
                  <a:pt x="0" y="0"/>
                </a:moveTo>
                <a:lnTo>
                  <a:pt x="2053077" y="0"/>
                </a:lnTo>
                <a:lnTo>
                  <a:pt x="2053077" y="2084342"/>
                </a:lnTo>
                <a:lnTo>
                  <a:pt x="0" y="2084342"/>
                </a:lnTo>
                <a:lnTo>
                  <a:pt x="0" y="0"/>
                </a:lnTo>
                <a:close/>
              </a:path>
            </a:pathLst>
          </a:custGeom>
          <a:blipFill>
            <a:blip r:embed="rId11"/>
            <a:stretch>
              <a:fillRect l="0" t="0" r="0" b="0"/>
            </a:stretch>
          </a:blipFill>
        </p:spPr>
      </p:sp>
      <p:sp>
        <p:nvSpPr>
          <p:cNvPr name="Freeform 8" id="8"/>
          <p:cNvSpPr/>
          <p:nvPr/>
        </p:nvSpPr>
        <p:spPr>
          <a:xfrm flipH="false" flipV="false" rot="0">
            <a:off x="3268876" y="512702"/>
            <a:ext cx="11073183" cy="4828423"/>
          </a:xfrm>
          <a:custGeom>
            <a:avLst/>
            <a:gdLst/>
            <a:ahLst/>
            <a:cxnLst/>
            <a:rect r="r" b="b" t="t" l="l"/>
            <a:pathLst>
              <a:path h="4828423" w="11073183">
                <a:moveTo>
                  <a:pt x="0" y="0"/>
                </a:moveTo>
                <a:lnTo>
                  <a:pt x="11073183" y="0"/>
                </a:lnTo>
                <a:lnTo>
                  <a:pt x="11073183" y="4828423"/>
                </a:lnTo>
                <a:lnTo>
                  <a:pt x="0" y="4828423"/>
                </a:lnTo>
                <a:lnTo>
                  <a:pt x="0" y="0"/>
                </a:lnTo>
                <a:close/>
              </a:path>
            </a:pathLst>
          </a:custGeom>
          <a:blipFill>
            <a:blip r:embed="rId12"/>
            <a:stretch>
              <a:fillRect l="0" t="0" r="0" b="0"/>
            </a:stretch>
          </a:blipFill>
        </p:spPr>
      </p:sp>
      <p:sp>
        <p:nvSpPr>
          <p:cNvPr name="Freeform 9" id="9"/>
          <p:cNvSpPr/>
          <p:nvPr/>
        </p:nvSpPr>
        <p:spPr>
          <a:xfrm flipH="false" flipV="false" rot="0">
            <a:off x="3268876" y="5341125"/>
            <a:ext cx="11073183" cy="4773675"/>
          </a:xfrm>
          <a:custGeom>
            <a:avLst/>
            <a:gdLst/>
            <a:ahLst/>
            <a:cxnLst/>
            <a:rect r="r" b="b" t="t" l="l"/>
            <a:pathLst>
              <a:path h="4773675" w="11073183">
                <a:moveTo>
                  <a:pt x="0" y="0"/>
                </a:moveTo>
                <a:lnTo>
                  <a:pt x="11073183" y="0"/>
                </a:lnTo>
                <a:lnTo>
                  <a:pt x="11073183" y="4773675"/>
                </a:lnTo>
                <a:lnTo>
                  <a:pt x="0" y="4773675"/>
                </a:lnTo>
                <a:lnTo>
                  <a:pt x="0" y="0"/>
                </a:lnTo>
                <a:close/>
              </a:path>
            </a:pathLst>
          </a:custGeom>
          <a:blipFill>
            <a:blip r:embed="rId13"/>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A5C2E9"/>
        </a:solidFill>
      </p:bgPr>
    </p:bg>
    <p:spTree>
      <p:nvGrpSpPr>
        <p:cNvPr id="1" name=""/>
        <p:cNvGrpSpPr/>
        <p:nvPr/>
      </p:nvGrpSpPr>
      <p:grpSpPr>
        <a:xfrm>
          <a:off x="0" y="0"/>
          <a:ext cx="0" cy="0"/>
          <a:chOff x="0" y="0"/>
          <a:chExt cx="0" cy="0"/>
        </a:xfrm>
      </p:grpSpPr>
      <p:grpSp>
        <p:nvGrpSpPr>
          <p:cNvPr name="Group 2" id="2"/>
          <p:cNvGrpSpPr/>
          <p:nvPr/>
        </p:nvGrpSpPr>
        <p:grpSpPr>
          <a:xfrm rot="0">
            <a:off x="-145446" y="-181399"/>
            <a:ext cx="9289446" cy="11051733"/>
            <a:chOff x="0" y="0"/>
            <a:chExt cx="2446603" cy="2910745"/>
          </a:xfrm>
        </p:grpSpPr>
        <p:sp>
          <p:nvSpPr>
            <p:cNvPr name="Freeform 3" id="3"/>
            <p:cNvSpPr/>
            <p:nvPr/>
          </p:nvSpPr>
          <p:spPr>
            <a:xfrm flipH="false" flipV="false" rot="0">
              <a:off x="0" y="0"/>
              <a:ext cx="2446603" cy="2910745"/>
            </a:xfrm>
            <a:custGeom>
              <a:avLst/>
              <a:gdLst/>
              <a:ahLst/>
              <a:cxnLst/>
              <a:rect r="r" b="b" t="t" l="l"/>
              <a:pathLst>
                <a:path h="2910745" w="2446603">
                  <a:moveTo>
                    <a:pt x="0" y="0"/>
                  </a:moveTo>
                  <a:lnTo>
                    <a:pt x="2446603" y="0"/>
                  </a:lnTo>
                  <a:lnTo>
                    <a:pt x="2446603" y="2910745"/>
                  </a:lnTo>
                  <a:lnTo>
                    <a:pt x="0" y="2910745"/>
                  </a:lnTo>
                  <a:close/>
                </a:path>
              </a:pathLst>
            </a:custGeom>
            <a:solidFill>
              <a:srgbClr val="FFFFFF"/>
            </a:solidFill>
          </p:spPr>
        </p:sp>
        <p:sp>
          <p:nvSpPr>
            <p:cNvPr name="TextBox 4" id="4"/>
            <p:cNvSpPr txBox="true"/>
            <p:nvPr/>
          </p:nvSpPr>
          <p:spPr>
            <a:xfrm>
              <a:off x="0" y="-38100"/>
              <a:ext cx="2446603" cy="2948845"/>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307900" y="1567138"/>
            <a:ext cx="1418604" cy="2167311"/>
          </a:xfrm>
          <a:custGeom>
            <a:avLst/>
            <a:gdLst/>
            <a:ahLst/>
            <a:cxnLst/>
            <a:rect r="r" b="b" t="t" l="l"/>
            <a:pathLst>
              <a:path h="2167311" w="1418604">
                <a:moveTo>
                  <a:pt x="0" y="0"/>
                </a:moveTo>
                <a:lnTo>
                  <a:pt x="1418604" y="0"/>
                </a:lnTo>
                <a:lnTo>
                  <a:pt x="1418604" y="2167311"/>
                </a:lnTo>
                <a:lnTo>
                  <a:pt x="0" y="21673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4113766" y="6918837"/>
            <a:ext cx="5534660" cy="3687467"/>
          </a:xfrm>
          <a:custGeom>
            <a:avLst/>
            <a:gdLst/>
            <a:ahLst/>
            <a:cxnLst/>
            <a:rect r="r" b="b" t="t" l="l"/>
            <a:pathLst>
              <a:path h="3687467" w="5534660">
                <a:moveTo>
                  <a:pt x="0" y="0"/>
                </a:moveTo>
                <a:lnTo>
                  <a:pt x="5534660" y="0"/>
                </a:lnTo>
                <a:lnTo>
                  <a:pt x="5534660" y="3687467"/>
                </a:lnTo>
                <a:lnTo>
                  <a:pt x="0" y="3687467"/>
                </a:lnTo>
                <a:lnTo>
                  <a:pt x="0" y="0"/>
                </a:lnTo>
                <a:close/>
              </a:path>
            </a:pathLst>
          </a:custGeom>
          <a:blipFill>
            <a:blip r:embed="rId4"/>
            <a:stretch>
              <a:fillRect l="0" t="0" r="0" b="0"/>
            </a:stretch>
          </a:blipFill>
        </p:spPr>
      </p:sp>
      <p:sp>
        <p:nvSpPr>
          <p:cNvPr name="Freeform 7" id="7"/>
          <p:cNvSpPr/>
          <p:nvPr/>
        </p:nvSpPr>
        <p:spPr>
          <a:xfrm flipH="false" flipV="false" rot="0">
            <a:off x="-1847085" y="7721119"/>
            <a:ext cx="6157244" cy="2686098"/>
          </a:xfrm>
          <a:custGeom>
            <a:avLst/>
            <a:gdLst/>
            <a:ahLst/>
            <a:cxnLst/>
            <a:rect r="r" b="b" t="t" l="l"/>
            <a:pathLst>
              <a:path h="2686098" w="6157244">
                <a:moveTo>
                  <a:pt x="0" y="0"/>
                </a:moveTo>
                <a:lnTo>
                  <a:pt x="6157244" y="0"/>
                </a:lnTo>
                <a:lnTo>
                  <a:pt x="6157244" y="2686098"/>
                </a:lnTo>
                <a:lnTo>
                  <a:pt x="0" y="2686098"/>
                </a:lnTo>
                <a:lnTo>
                  <a:pt x="0" y="0"/>
                </a:lnTo>
                <a:close/>
              </a:path>
            </a:pathLst>
          </a:custGeom>
          <a:blipFill>
            <a:blip r:embed="rId5"/>
            <a:stretch>
              <a:fillRect l="0" t="0" r="0" b="0"/>
            </a:stretch>
          </a:blipFill>
        </p:spPr>
      </p:sp>
      <p:sp>
        <p:nvSpPr>
          <p:cNvPr name="Freeform 8" id="8"/>
          <p:cNvSpPr/>
          <p:nvPr/>
        </p:nvSpPr>
        <p:spPr>
          <a:xfrm flipH="false" flipV="false" rot="0">
            <a:off x="6959252" y="7182883"/>
            <a:ext cx="4369495" cy="4369495"/>
          </a:xfrm>
          <a:custGeom>
            <a:avLst/>
            <a:gdLst/>
            <a:ahLst/>
            <a:cxnLst/>
            <a:rect r="r" b="b" t="t" l="l"/>
            <a:pathLst>
              <a:path h="4369495" w="4369495">
                <a:moveTo>
                  <a:pt x="0" y="0"/>
                </a:moveTo>
                <a:lnTo>
                  <a:pt x="4369496" y="0"/>
                </a:lnTo>
                <a:lnTo>
                  <a:pt x="4369496" y="4369495"/>
                </a:lnTo>
                <a:lnTo>
                  <a:pt x="0" y="4369495"/>
                </a:lnTo>
                <a:lnTo>
                  <a:pt x="0" y="0"/>
                </a:lnTo>
                <a:close/>
              </a:path>
            </a:pathLst>
          </a:custGeom>
          <a:blipFill>
            <a:blip r:embed="rId6"/>
            <a:stretch>
              <a:fillRect l="0" t="0" r="0" b="0"/>
            </a:stretch>
          </a:blipFill>
        </p:spPr>
      </p:sp>
      <p:sp>
        <p:nvSpPr>
          <p:cNvPr name="Freeform 9" id="9"/>
          <p:cNvSpPr/>
          <p:nvPr/>
        </p:nvSpPr>
        <p:spPr>
          <a:xfrm flipH="false" flipV="false" rot="0">
            <a:off x="2612768" y="2463987"/>
            <a:ext cx="13062465" cy="4557440"/>
          </a:xfrm>
          <a:custGeom>
            <a:avLst/>
            <a:gdLst/>
            <a:ahLst/>
            <a:cxnLst/>
            <a:rect r="r" b="b" t="t" l="l"/>
            <a:pathLst>
              <a:path h="4557440" w="13062465">
                <a:moveTo>
                  <a:pt x="0" y="0"/>
                </a:moveTo>
                <a:lnTo>
                  <a:pt x="13062464" y="0"/>
                </a:lnTo>
                <a:lnTo>
                  <a:pt x="13062464" y="4557440"/>
                </a:lnTo>
                <a:lnTo>
                  <a:pt x="0" y="4557440"/>
                </a:lnTo>
                <a:lnTo>
                  <a:pt x="0" y="0"/>
                </a:lnTo>
                <a:close/>
              </a:path>
            </a:pathLst>
          </a:custGeom>
          <a:blipFill>
            <a:blip r:embed="rId7"/>
            <a:stretch>
              <a:fillRect l="0" t="0" r="0" b="0"/>
            </a:stretch>
          </a:blipFill>
        </p:spPr>
      </p:sp>
      <p:sp>
        <p:nvSpPr>
          <p:cNvPr name="TextBox 10" id="10"/>
          <p:cNvSpPr txBox="true"/>
          <p:nvPr/>
        </p:nvSpPr>
        <p:spPr>
          <a:xfrm rot="0">
            <a:off x="1356058" y="826154"/>
            <a:ext cx="16375243" cy="2338152"/>
          </a:xfrm>
          <a:prstGeom prst="rect">
            <a:avLst/>
          </a:prstGeom>
        </p:spPr>
        <p:txBody>
          <a:bodyPr anchor="t" rtlCol="false" tIns="0" lIns="0" bIns="0" rIns="0">
            <a:spAutoFit/>
          </a:bodyPr>
          <a:lstStyle/>
          <a:p>
            <a:pPr algn="ctr">
              <a:lnSpc>
                <a:spcPts val="3024"/>
              </a:lnSpc>
            </a:pPr>
            <a:r>
              <a:rPr lang="en-US" sz="3287" spc="-272">
                <a:solidFill>
                  <a:srgbClr val="022033"/>
                </a:solidFill>
                <a:latin typeface="Genty Sans"/>
              </a:rPr>
              <a:t>MEDIOS DE COMUNICACIÓN POR LOS CUALES EL PACIENTE CONOCE LA INFORMACIÓN REFERIDA EN LA ENCUESTA</a:t>
            </a:r>
          </a:p>
          <a:p>
            <a:pPr algn="ctr">
              <a:lnSpc>
                <a:spcPts val="11012"/>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AE4B"/>
        </a:solidFill>
      </p:bgPr>
    </p:bg>
    <p:spTree>
      <p:nvGrpSpPr>
        <p:cNvPr id="1" name=""/>
        <p:cNvGrpSpPr/>
        <p:nvPr/>
      </p:nvGrpSpPr>
      <p:grpSpPr>
        <a:xfrm>
          <a:off x="0" y="0"/>
          <a:ext cx="0" cy="0"/>
          <a:chOff x="0" y="0"/>
          <a:chExt cx="0" cy="0"/>
        </a:xfrm>
      </p:grpSpPr>
      <p:sp>
        <p:nvSpPr>
          <p:cNvPr name="Freeform 2" id="2"/>
          <p:cNvSpPr/>
          <p:nvPr/>
        </p:nvSpPr>
        <p:spPr>
          <a:xfrm flipH="false" flipV="false" rot="0">
            <a:off x="214029" y="204077"/>
            <a:ext cx="7315200" cy="824623"/>
          </a:xfrm>
          <a:custGeom>
            <a:avLst/>
            <a:gdLst/>
            <a:ahLst/>
            <a:cxnLst/>
            <a:rect r="r" b="b" t="t" l="l"/>
            <a:pathLst>
              <a:path h="824623" w="7315200">
                <a:moveTo>
                  <a:pt x="0" y="0"/>
                </a:moveTo>
                <a:lnTo>
                  <a:pt x="7315200" y="0"/>
                </a:lnTo>
                <a:lnTo>
                  <a:pt x="7315200" y="824623"/>
                </a:lnTo>
                <a:lnTo>
                  <a:pt x="0" y="8246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637633" y="2256755"/>
            <a:ext cx="11740902" cy="6307613"/>
          </a:xfrm>
          <a:prstGeom prst="rect">
            <a:avLst/>
          </a:prstGeom>
        </p:spPr>
        <p:txBody>
          <a:bodyPr anchor="t" rtlCol="false" tIns="0" lIns="0" bIns="0" rIns="0">
            <a:spAutoFit/>
          </a:bodyPr>
          <a:lstStyle/>
          <a:p>
            <a:pPr algn="ctr">
              <a:lnSpc>
                <a:spcPts val="2271"/>
              </a:lnSpc>
            </a:pPr>
          </a:p>
          <a:p>
            <a:pPr algn="ctr">
              <a:lnSpc>
                <a:spcPts val="2271"/>
              </a:lnSpc>
            </a:pPr>
          </a:p>
          <a:p>
            <a:pPr algn="l" marL="532996" indent="-266498" lvl="1">
              <a:lnSpc>
                <a:spcPts val="2271"/>
              </a:lnSpc>
              <a:buFont typeface="Arial"/>
              <a:buChar char="•"/>
            </a:pPr>
            <a:r>
              <a:rPr lang="en-US" sz="2468" spc="138">
                <a:solidFill>
                  <a:srgbClr val="1A1E2D"/>
                </a:solidFill>
                <a:latin typeface="Genty Sans"/>
              </a:rPr>
              <a:t>DERECHOS Y DEBERES, QUE PASARON DEL 96% AL 92%.</a:t>
            </a:r>
          </a:p>
          <a:p>
            <a:pPr algn="l" marL="532996" indent="-266498" lvl="1">
              <a:lnSpc>
                <a:spcPts val="2271"/>
              </a:lnSpc>
              <a:buFont typeface="Arial"/>
              <a:buChar char="•"/>
            </a:pPr>
            <a:r>
              <a:rPr lang="en-US" sz="2468" spc="138">
                <a:solidFill>
                  <a:srgbClr val="1A1E2D"/>
                </a:solidFill>
                <a:latin typeface="Genty Sans"/>
              </a:rPr>
              <a:t>INFORMACIÓN SOBRE PREVENCIÓN DE CAÍDAS, QUE DISMINUYÓ DEL 97% AL 90%.</a:t>
            </a:r>
          </a:p>
          <a:p>
            <a:pPr algn="l" marL="532996" indent="-266498" lvl="1">
              <a:lnSpc>
                <a:spcPts val="2271"/>
              </a:lnSpc>
              <a:buFont typeface="Arial"/>
              <a:buChar char="•"/>
            </a:pPr>
            <a:r>
              <a:rPr lang="en-US" sz="2468" spc="138">
                <a:solidFill>
                  <a:srgbClr val="1A1E2D"/>
                </a:solidFill>
                <a:latin typeface="Genty Sans"/>
              </a:rPr>
              <a:t>LAVADO DE MANOS, QUE BAJÓ DEL 99% AL 93%.</a:t>
            </a:r>
          </a:p>
          <a:p>
            <a:pPr algn="ctr">
              <a:lnSpc>
                <a:spcPts val="2271"/>
              </a:lnSpc>
            </a:pPr>
          </a:p>
          <a:p>
            <a:pPr algn="l">
              <a:lnSpc>
                <a:spcPts val="2271"/>
              </a:lnSpc>
            </a:pPr>
            <a:r>
              <a:rPr lang="en-US" sz="2468" spc="138">
                <a:solidFill>
                  <a:srgbClr val="1A1E2D"/>
                </a:solidFill>
                <a:latin typeface="Genty Sans"/>
              </a:rPr>
              <a:t>AUNQUE ESTOS ASPECTOS SE MANTIENEN EN UN PORCENTAJE POSITIVO, ES NECESARIO FORTALECERLOS PARA ASEGURAR SU MANTENIMIENTO Y BUSCAR OPORTUNIDADES DE MEJORA EN CADA UNO. </a:t>
            </a:r>
          </a:p>
          <a:p>
            <a:pPr algn="l">
              <a:lnSpc>
                <a:spcPts val="2271"/>
              </a:lnSpc>
            </a:pPr>
          </a:p>
          <a:p>
            <a:pPr algn="l" marL="532996" indent="-266498" lvl="1">
              <a:lnSpc>
                <a:spcPts val="2271"/>
              </a:lnSpc>
              <a:buFont typeface="Arial"/>
              <a:buChar char="•"/>
            </a:pPr>
            <a:r>
              <a:rPr lang="en-US" sz="2468" spc="138">
                <a:solidFill>
                  <a:srgbClr val="1A1E2D"/>
                </a:solidFill>
                <a:latin typeface="Genty Sans"/>
              </a:rPr>
              <a:t>ADEMÁS, LA IDENTIFICACIÓN CORRECTA DEL PACIENTE EN SALAS DE TRATAMIENTO AUMENTÓ DEL 91% AL 100%, </a:t>
            </a:r>
          </a:p>
          <a:p>
            <a:pPr algn="l">
              <a:lnSpc>
                <a:spcPts val="2271"/>
              </a:lnSpc>
            </a:pPr>
          </a:p>
          <a:p>
            <a:pPr algn="l" marL="532996" indent="-266498" lvl="1">
              <a:lnSpc>
                <a:spcPts val="2271"/>
              </a:lnSpc>
              <a:buFont typeface="Arial"/>
              <a:buChar char="•"/>
            </a:pPr>
            <a:r>
              <a:rPr lang="en-US" sz="2468" spc="138">
                <a:solidFill>
                  <a:srgbClr val="1A1E2D"/>
                </a:solidFill>
                <a:latin typeface="Genty Sans"/>
              </a:rPr>
              <a:t>FARMACIA DISMINUYÓ DEL 75% AL 73%.</a:t>
            </a:r>
          </a:p>
          <a:p>
            <a:pPr algn="l">
              <a:lnSpc>
                <a:spcPts val="2271"/>
              </a:lnSpc>
            </a:pPr>
          </a:p>
          <a:p>
            <a:pPr algn="l" marL="532996" indent="-266498" lvl="1">
              <a:lnSpc>
                <a:spcPts val="2271"/>
              </a:lnSpc>
              <a:buFont typeface="Arial"/>
              <a:buChar char="•"/>
            </a:pPr>
            <a:r>
              <a:rPr lang="en-US" sz="2468" spc="138">
                <a:solidFill>
                  <a:srgbClr val="1A1E2D"/>
                </a:solidFill>
                <a:latin typeface="Genty Sans"/>
              </a:rPr>
              <a:t>EN LAS RECOMENDACIONES SOBRE EL CUIDADO DE LA VENA CANALIZADA DE 96% PASO A 95%.</a:t>
            </a:r>
          </a:p>
          <a:p>
            <a:pPr algn="ctr">
              <a:lnSpc>
                <a:spcPts val="2271"/>
              </a:lnSpc>
            </a:pPr>
          </a:p>
          <a:p>
            <a:pPr algn="ctr">
              <a:lnSpc>
                <a:spcPts val="2271"/>
              </a:lnSpc>
            </a:pPr>
          </a:p>
          <a:p>
            <a:pPr algn="ctr">
              <a:lnSpc>
                <a:spcPts val="2271"/>
              </a:lnSpc>
            </a:pPr>
          </a:p>
          <a:p>
            <a:pPr algn="ctr">
              <a:lnSpc>
                <a:spcPts val="2271"/>
              </a:lnSpc>
            </a:pPr>
          </a:p>
        </p:txBody>
      </p:sp>
      <p:sp>
        <p:nvSpPr>
          <p:cNvPr name="Freeform 4" id="4"/>
          <p:cNvSpPr/>
          <p:nvPr/>
        </p:nvSpPr>
        <p:spPr>
          <a:xfrm flipH="false" flipV="false" rot="10144272">
            <a:off x="13307182" y="-4076383"/>
            <a:ext cx="7904237" cy="9471308"/>
          </a:xfrm>
          <a:custGeom>
            <a:avLst/>
            <a:gdLst/>
            <a:ahLst/>
            <a:cxnLst/>
            <a:rect r="r" b="b" t="t" l="l"/>
            <a:pathLst>
              <a:path h="9471308" w="7904237">
                <a:moveTo>
                  <a:pt x="0" y="0"/>
                </a:moveTo>
                <a:lnTo>
                  <a:pt x="7904236" y="0"/>
                </a:lnTo>
                <a:lnTo>
                  <a:pt x="7904236" y="9471307"/>
                </a:lnTo>
                <a:lnTo>
                  <a:pt x="0" y="94713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7084562">
            <a:off x="-4077646" y="2791066"/>
            <a:ext cx="7904237" cy="9471308"/>
          </a:xfrm>
          <a:custGeom>
            <a:avLst/>
            <a:gdLst/>
            <a:ahLst/>
            <a:cxnLst/>
            <a:rect r="r" b="b" t="t" l="l"/>
            <a:pathLst>
              <a:path h="9471308" w="7904237">
                <a:moveTo>
                  <a:pt x="0" y="0"/>
                </a:moveTo>
                <a:lnTo>
                  <a:pt x="7904237" y="0"/>
                </a:lnTo>
                <a:lnTo>
                  <a:pt x="7904237" y="9471307"/>
                </a:lnTo>
                <a:lnTo>
                  <a:pt x="0" y="94713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378536" y="338038"/>
            <a:ext cx="2751566" cy="2386983"/>
          </a:xfrm>
          <a:custGeom>
            <a:avLst/>
            <a:gdLst/>
            <a:ahLst/>
            <a:cxnLst/>
            <a:rect r="r" b="b" t="t" l="l"/>
            <a:pathLst>
              <a:path h="2386983" w="2751566">
                <a:moveTo>
                  <a:pt x="0" y="0"/>
                </a:moveTo>
                <a:lnTo>
                  <a:pt x="2751565" y="0"/>
                </a:lnTo>
                <a:lnTo>
                  <a:pt x="2751565" y="2386983"/>
                </a:lnTo>
                <a:lnTo>
                  <a:pt x="0" y="238698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25527" y="7073552"/>
            <a:ext cx="4369495" cy="4369495"/>
          </a:xfrm>
          <a:custGeom>
            <a:avLst/>
            <a:gdLst/>
            <a:ahLst/>
            <a:cxnLst/>
            <a:rect r="r" b="b" t="t" l="l"/>
            <a:pathLst>
              <a:path h="4369495" w="4369495">
                <a:moveTo>
                  <a:pt x="0" y="0"/>
                </a:moveTo>
                <a:lnTo>
                  <a:pt x="4369495" y="0"/>
                </a:lnTo>
                <a:lnTo>
                  <a:pt x="4369495" y="4369496"/>
                </a:lnTo>
                <a:lnTo>
                  <a:pt x="0" y="4369496"/>
                </a:lnTo>
                <a:lnTo>
                  <a:pt x="0" y="0"/>
                </a:lnTo>
                <a:close/>
              </a:path>
            </a:pathLst>
          </a:custGeom>
          <a:blipFill>
            <a:blip r:embed="rId10"/>
            <a:stretch>
              <a:fillRect l="0" t="0" r="0" b="0"/>
            </a:stretch>
          </a:blipFill>
        </p:spPr>
      </p:sp>
      <p:sp>
        <p:nvSpPr>
          <p:cNvPr name="Freeform 8" id="8"/>
          <p:cNvSpPr/>
          <p:nvPr/>
        </p:nvSpPr>
        <p:spPr>
          <a:xfrm flipH="false" flipV="false" rot="0">
            <a:off x="14708932" y="5143500"/>
            <a:ext cx="5594078" cy="4321425"/>
          </a:xfrm>
          <a:custGeom>
            <a:avLst/>
            <a:gdLst/>
            <a:ahLst/>
            <a:cxnLst/>
            <a:rect r="r" b="b" t="t" l="l"/>
            <a:pathLst>
              <a:path h="4321425" w="5594078">
                <a:moveTo>
                  <a:pt x="0" y="0"/>
                </a:moveTo>
                <a:lnTo>
                  <a:pt x="5594078" y="0"/>
                </a:lnTo>
                <a:lnTo>
                  <a:pt x="5594078" y="4321425"/>
                </a:lnTo>
                <a:lnTo>
                  <a:pt x="0" y="4321425"/>
                </a:lnTo>
                <a:lnTo>
                  <a:pt x="0" y="0"/>
                </a:lnTo>
                <a:close/>
              </a:path>
            </a:pathLst>
          </a:custGeom>
          <a:blipFill>
            <a:blip r:embed="rId11"/>
            <a:stretch>
              <a:fillRect l="0" t="0" r="0" b="0"/>
            </a:stretch>
          </a:blipFill>
        </p:spPr>
      </p:sp>
      <p:sp>
        <p:nvSpPr>
          <p:cNvPr name="TextBox 9" id="9"/>
          <p:cNvSpPr txBox="true"/>
          <p:nvPr/>
        </p:nvSpPr>
        <p:spPr>
          <a:xfrm rot="0">
            <a:off x="1281868" y="99302"/>
            <a:ext cx="5179523" cy="1854836"/>
          </a:xfrm>
          <a:prstGeom prst="rect">
            <a:avLst/>
          </a:prstGeom>
        </p:spPr>
        <p:txBody>
          <a:bodyPr anchor="t" rtlCol="false" tIns="0" lIns="0" bIns="0" rIns="0">
            <a:spAutoFit/>
          </a:bodyPr>
          <a:lstStyle/>
          <a:p>
            <a:pPr algn="ctr">
              <a:lnSpc>
                <a:spcPts val="7489"/>
              </a:lnSpc>
            </a:pPr>
            <a:r>
              <a:rPr lang="en-US" sz="5349">
                <a:solidFill>
                  <a:srgbClr val="1A1E2D"/>
                </a:solidFill>
                <a:latin typeface="Genty Sans"/>
              </a:rPr>
              <a:t>conclusiónes</a:t>
            </a:r>
          </a:p>
          <a:p>
            <a:pPr algn="ctr">
              <a:lnSpc>
                <a:spcPts val="7489"/>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A5C2E9"/>
        </a:solidFill>
      </p:bgPr>
    </p:bg>
    <p:spTree>
      <p:nvGrpSpPr>
        <p:cNvPr id="1" name=""/>
        <p:cNvGrpSpPr/>
        <p:nvPr/>
      </p:nvGrpSpPr>
      <p:grpSpPr>
        <a:xfrm>
          <a:off x="0" y="0"/>
          <a:ext cx="0" cy="0"/>
          <a:chOff x="0" y="0"/>
          <a:chExt cx="0" cy="0"/>
        </a:xfrm>
      </p:grpSpPr>
      <p:grpSp>
        <p:nvGrpSpPr>
          <p:cNvPr name="Group 2" id="2"/>
          <p:cNvGrpSpPr/>
          <p:nvPr/>
        </p:nvGrpSpPr>
        <p:grpSpPr>
          <a:xfrm rot="0">
            <a:off x="2566430" y="3312558"/>
            <a:ext cx="15395267" cy="3661883"/>
            <a:chOff x="0" y="0"/>
            <a:chExt cx="4054721" cy="964447"/>
          </a:xfrm>
        </p:grpSpPr>
        <p:sp>
          <p:nvSpPr>
            <p:cNvPr name="Freeform 3" id="3"/>
            <p:cNvSpPr/>
            <p:nvPr/>
          </p:nvSpPr>
          <p:spPr>
            <a:xfrm flipH="false" flipV="false" rot="0">
              <a:off x="0" y="0"/>
              <a:ext cx="4054721" cy="964447"/>
            </a:xfrm>
            <a:custGeom>
              <a:avLst/>
              <a:gdLst/>
              <a:ahLst/>
              <a:cxnLst/>
              <a:rect r="r" b="b" t="t" l="l"/>
              <a:pathLst>
                <a:path h="964447" w="4054721">
                  <a:moveTo>
                    <a:pt x="0" y="0"/>
                  </a:moveTo>
                  <a:lnTo>
                    <a:pt x="4054721" y="0"/>
                  </a:lnTo>
                  <a:lnTo>
                    <a:pt x="4054721" y="964447"/>
                  </a:lnTo>
                  <a:lnTo>
                    <a:pt x="0" y="964447"/>
                  </a:lnTo>
                  <a:close/>
                </a:path>
              </a:pathLst>
            </a:custGeom>
            <a:solidFill>
              <a:srgbClr val="FFFFFF"/>
            </a:solidFill>
          </p:spPr>
        </p:sp>
        <p:sp>
          <p:nvSpPr>
            <p:cNvPr name="TextBox 4" id="4"/>
            <p:cNvSpPr txBox="true"/>
            <p:nvPr/>
          </p:nvSpPr>
          <p:spPr>
            <a:xfrm>
              <a:off x="0" y="-38100"/>
              <a:ext cx="4054721" cy="1002547"/>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548320" y="2101404"/>
            <a:ext cx="3059915" cy="4114800"/>
          </a:xfrm>
          <a:custGeom>
            <a:avLst/>
            <a:gdLst/>
            <a:ahLst/>
            <a:cxnLst/>
            <a:rect r="r" b="b" t="t" l="l"/>
            <a:pathLst>
              <a:path h="4114800" w="3059915">
                <a:moveTo>
                  <a:pt x="0" y="0"/>
                </a:moveTo>
                <a:lnTo>
                  <a:pt x="3059915" y="0"/>
                </a:lnTo>
                <a:lnTo>
                  <a:pt x="305991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2018962">
            <a:off x="13480359" y="6682155"/>
            <a:ext cx="2630964" cy="3138895"/>
          </a:xfrm>
          <a:custGeom>
            <a:avLst/>
            <a:gdLst/>
            <a:ahLst/>
            <a:cxnLst/>
            <a:rect r="r" b="b" t="t" l="l"/>
            <a:pathLst>
              <a:path h="3138895" w="2630964">
                <a:moveTo>
                  <a:pt x="0" y="0"/>
                </a:moveTo>
                <a:lnTo>
                  <a:pt x="2630965" y="0"/>
                </a:lnTo>
                <a:lnTo>
                  <a:pt x="2630965" y="3138895"/>
                </a:lnTo>
                <a:lnTo>
                  <a:pt x="0" y="31388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4174271" y="2411468"/>
            <a:ext cx="11212462" cy="5454995"/>
          </a:xfrm>
          <a:prstGeom prst="rect">
            <a:avLst/>
          </a:prstGeom>
        </p:spPr>
        <p:txBody>
          <a:bodyPr anchor="t" rtlCol="false" tIns="0" lIns="0" bIns="0" rIns="0">
            <a:spAutoFit/>
          </a:bodyPr>
          <a:lstStyle/>
          <a:p>
            <a:pPr algn="just">
              <a:lnSpc>
                <a:spcPts val="3912"/>
              </a:lnSpc>
            </a:pPr>
          </a:p>
          <a:p>
            <a:pPr algn="just">
              <a:lnSpc>
                <a:spcPts val="3912"/>
              </a:lnSpc>
            </a:pPr>
          </a:p>
          <a:p>
            <a:pPr algn="just">
              <a:lnSpc>
                <a:spcPts val="3912"/>
              </a:lnSpc>
            </a:pPr>
            <a:r>
              <a:rPr lang="en-US" sz="2794" spc="156">
                <a:solidFill>
                  <a:srgbClr val="0C5FDB"/>
                </a:solidFill>
                <a:latin typeface="Genty Sans"/>
              </a:rPr>
              <a:t>•EN EL SERVICIO DE FARMACIA, LA INFORMACION SOBRE NOMBRE, CANTIDAD DE MEDICAMENTO EN CASA SE MANTIENE EN 100%, TAMBIEN ALMACENAMIENTO EN CASA Y LA IMPORTANCIA DE VERIFICAR LA FECHA DE VENCIMIENTO MEJORO DEL 96% AL 100%.</a:t>
            </a:r>
          </a:p>
          <a:p>
            <a:pPr algn="just">
              <a:lnSpc>
                <a:spcPts val="3912"/>
              </a:lnSpc>
            </a:pPr>
          </a:p>
          <a:p>
            <a:pPr algn="just">
              <a:lnSpc>
                <a:spcPts val="3912"/>
              </a:lnSpc>
            </a:pPr>
          </a:p>
          <a:p>
            <a:pPr algn="just">
              <a:lnSpc>
                <a:spcPts val="3912"/>
              </a:lnSpc>
            </a:pPr>
          </a:p>
          <a:p>
            <a:pPr algn="ctr">
              <a:lnSpc>
                <a:spcPts val="3912"/>
              </a:lnSpc>
              <a:spcBef>
                <a:spcPct val="0"/>
              </a:spcBef>
            </a:pPr>
          </a:p>
        </p:txBody>
      </p:sp>
      <p:sp>
        <p:nvSpPr>
          <p:cNvPr name="TextBox 8" id="8"/>
          <p:cNvSpPr txBox="true"/>
          <p:nvPr/>
        </p:nvSpPr>
        <p:spPr>
          <a:xfrm rot="0">
            <a:off x="548320" y="6945867"/>
            <a:ext cx="12282811" cy="2700186"/>
          </a:xfrm>
          <a:prstGeom prst="rect">
            <a:avLst/>
          </a:prstGeom>
        </p:spPr>
        <p:txBody>
          <a:bodyPr anchor="t" rtlCol="false" tIns="0" lIns="0" bIns="0" rIns="0">
            <a:spAutoFit/>
          </a:bodyPr>
          <a:lstStyle/>
          <a:p>
            <a:pPr algn="just" marL="552509" indent="-276255" lvl="1">
              <a:lnSpc>
                <a:spcPts val="3582"/>
              </a:lnSpc>
              <a:buFont typeface="Arial"/>
              <a:buChar char="•"/>
            </a:pPr>
            <a:r>
              <a:rPr lang="en-US" sz="2559" spc="143">
                <a:solidFill>
                  <a:srgbClr val="000000"/>
                </a:solidFill>
                <a:latin typeface="Genty Sans"/>
              </a:rPr>
              <a:t>SE DEBE CONTINUAR FORTALECIENDO LOS DIFERENTES MEDIOS DE COMUNICACIÓN POR MEDIO DE LOS CUALES SE DIVULGA LA INFORMACIÓN, ESPECIALMENTE EN WHATSAPP, CARTELERA EN SALA DE ESPERA, RECORDATORIO DE CITA ASIGNADA, ORDENES MÉDICAS, CORREO ELECTRÓNICO Y PÁGINA WEB</a:t>
            </a:r>
          </a:p>
          <a:p>
            <a:pPr algn="just">
              <a:lnSpc>
                <a:spcPts val="3582"/>
              </a:lnSpc>
            </a:pPr>
          </a:p>
        </p:txBody>
      </p:sp>
      <p:sp>
        <p:nvSpPr>
          <p:cNvPr name="Freeform 9" id="9"/>
          <p:cNvSpPr/>
          <p:nvPr/>
        </p:nvSpPr>
        <p:spPr>
          <a:xfrm flipH="false" flipV="false" rot="0">
            <a:off x="-356806" y="-1276377"/>
            <a:ext cx="4369495" cy="4369495"/>
          </a:xfrm>
          <a:custGeom>
            <a:avLst/>
            <a:gdLst/>
            <a:ahLst/>
            <a:cxnLst/>
            <a:rect r="r" b="b" t="t" l="l"/>
            <a:pathLst>
              <a:path h="4369495" w="4369495">
                <a:moveTo>
                  <a:pt x="0" y="0"/>
                </a:moveTo>
                <a:lnTo>
                  <a:pt x="4369495" y="0"/>
                </a:lnTo>
                <a:lnTo>
                  <a:pt x="4369495" y="4369495"/>
                </a:lnTo>
                <a:lnTo>
                  <a:pt x="0" y="4369495"/>
                </a:lnTo>
                <a:lnTo>
                  <a:pt x="0" y="0"/>
                </a:lnTo>
                <a:close/>
              </a:path>
            </a:pathLst>
          </a:custGeom>
          <a:blipFill>
            <a:blip r:embed="rId6"/>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DAGEdlYMovc</dc:identifier>
  <dcterms:modified xsi:type="dcterms:W3CDTF">2011-08-01T06:04:30Z</dcterms:modified>
  <cp:revision>1</cp:revision>
  <dc:title>Presentación Proyecto Trabajo Doodle Orgánico Multicolor</dc:title>
</cp:coreProperties>
</file>