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Lst>
  <p:sldSz cx="18288000" cy="10287000"/>
  <p:notesSz cx="6858000" cy="9144000"/>
  <p:embeddedFontLst>
    <p:embeddedFont>
      <p:font typeface="Abril Fatface" panose="02000503000000020003" pitchFamily="2" charset="0"/>
      <p:regular r:id="rId41"/>
    </p:embeddedFont>
    <p:embeddedFont>
      <p:font typeface="Be Vietnam" panose="020B0604020202020204" charset="0"/>
      <p:regular r:id="rId42"/>
    </p:embeddedFont>
    <p:embeddedFont>
      <p:font typeface="Genty Sans" panose="020B0604020202020204" charset="0"/>
      <p:regular r:id="rId43"/>
    </p:embeddedFont>
    <p:embeddedFont>
      <p:font typeface="Trocchi" panose="020B0604020202020204" charset="0"/>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9" d="100"/>
          <a:sy n="69" d="100"/>
        </p:scale>
        <p:origin x="83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1.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‹Nº›</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18" Type="http://schemas.openxmlformats.org/officeDocument/2006/relationships/image" Target="../media/image11.png"/><Relationship Id="rId3" Type="http://schemas.openxmlformats.org/officeDocument/2006/relationships/image" Target="../media/image13.svg"/><Relationship Id="rId7" Type="http://schemas.openxmlformats.org/officeDocument/2006/relationships/image" Target="../media/image17.svg"/><Relationship Id="rId12" Type="http://schemas.openxmlformats.org/officeDocument/2006/relationships/image" Target="../media/image22.png"/><Relationship Id="rId17" Type="http://schemas.openxmlformats.org/officeDocument/2006/relationships/image" Target="../media/image25.svg"/><Relationship Id="rId2" Type="http://schemas.openxmlformats.org/officeDocument/2006/relationships/image" Target="../media/image12.png"/><Relationship Id="rId16"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5" Type="http://schemas.openxmlformats.org/officeDocument/2006/relationships/image" Target="../media/image2.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32.svg"/><Relationship Id="rId3" Type="http://schemas.openxmlformats.org/officeDocument/2006/relationships/image" Target="../media/image8.svg"/><Relationship Id="rId7" Type="http://schemas.openxmlformats.org/officeDocument/2006/relationships/image" Target="../media/image1.png"/><Relationship Id="rId12" Type="http://schemas.openxmlformats.org/officeDocument/2006/relationships/image" Target="../media/image31.png"/><Relationship Id="rId17" Type="http://schemas.openxmlformats.org/officeDocument/2006/relationships/image" Target="../media/image36.svg"/><Relationship Id="rId2" Type="http://schemas.openxmlformats.org/officeDocument/2006/relationships/image" Target="../media/image7.png"/><Relationship Id="rId16"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30.png"/><Relationship Id="rId5" Type="http://schemas.openxmlformats.org/officeDocument/2006/relationships/image" Target="../media/image27.svg"/><Relationship Id="rId15" Type="http://schemas.openxmlformats.org/officeDocument/2006/relationships/image" Target="../media/image34.png"/><Relationship Id="rId10" Type="http://schemas.openxmlformats.org/officeDocument/2006/relationships/image" Target="../media/image29.svg"/><Relationship Id="rId4" Type="http://schemas.openxmlformats.org/officeDocument/2006/relationships/image" Target="../media/image26.png"/><Relationship Id="rId9" Type="http://schemas.openxmlformats.org/officeDocument/2006/relationships/image" Target="../media/image28.png"/><Relationship Id="rId14" Type="http://schemas.openxmlformats.org/officeDocument/2006/relationships/image" Target="../media/image33.png"/></Relationships>
</file>

<file path=ppt/slides/_rels/slide4.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3.png"/><Relationship Id="rId18" Type="http://schemas.openxmlformats.org/officeDocument/2006/relationships/image" Target="../media/image46.svg"/><Relationship Id="rId3" Type="http://schemas.openxmlformats.org/officeDocument/2006/relationships/image" Target="../media/image38.svg"/><Relationship Id="rId21" Type="http://schemas.openxmlformats.org/officeDocument/2006/relationships/image" Target="../media/image36.svg"/><Relationship Id="rId7" Type="http://schemas.openxmlformats.org/officeDocument/2006/relationships/image" Target="../media/image2.svg"/><Relationship Id="rId12" Type="http://schemas.openxmlformats.org/officeDocument/2006/relationships/image" Target="../media/image42.png"/><Relationship Id="rId17" Type="http://schemas.openxmlformats.org/officeDocument/2006/relationships/image" Target="../media/image45.png"/><Relationship Id="rId2" Type="http://schemas.openxmlformats.org/officeDocument/2006/relationships/image" Target="../media/image37.png"/><Relationship Id="rId16" Type="http://schemas.openxmlformats.org/officeDocument/2006/relationships/image" Target="../media/image32.svg"/><Relationship Id="rId20"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11.png"/><Relationship Id="rId5" Type="http://schemas.openxmlformats.org/officeDocument/2006/relationships/image" Target="../media/image8.svg"/><Relationship Id="rId15" Type="http://schemas.openxmlformats.org/officeDocument/2006/relationships/image" Target="../media/image31.png"/><Relationship Id="rId10" Type="http://schemas.openxmlformats.org/officeDocument/2006/relationships/image" Target="../media/image41.png"/><Relationship Id="rId19" Type="http://schemas.openxmlformats.org/officeDocument/2006/relationships/image" Target="../media/image47.png"/><Relationship Id="rId4" Type="http://schemas.openxmlformats.org/officeDocument/2006/relationships/image" Target="../media/image7.png"/><Relationship Id="rId9" Type="http://schemas.openxmlformats.org/officeDocument/2006/relationships/image" Target="../media/image40.png"/><Relationship Id="rId14" Type="http://schemas.openxmlformats.org/officeDocument/2006/relationships/image" Target="../media/image44.svg"/><Relationship Id="rId22" Type="http://schemas.openxmlformats.org/officeDocument/2006/relationships/image" Target="../media/image48.png"/></Relationships>
</file>

<file path=ppt/slides/_rels/slide5.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46.svg"/><Relationship Id="rId3" Type="http://schemas.openxmlformats.org/officeDocument/2006/relationships/image" Target="../media/image50.svg"/><Relationship Id="rId7" Type="http://schemas.openxmlformats.org/officeDocument/2006/relationships/image" Target="../media/image53.png"/><Relationship Id="rId12" Type="http://schemas.openxmlformats.org/officeDocument/2006/relationships/image" Target="../media/image45.pn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32.svg"/><Relationship Id="rId5" Type="http://schemas.openxmlformats.org/officeDocument/2006/relationships/image" Target="../media/image52.svg"/><Relationship Id="rId10" Type="http://schemas.openxmlformats.org/officeDocument/2006/relationships/image" Target="../media/image31.png"/><Relationship Id="rId4" Type="http://schemas.openxmlformats.org/officeDocument/2006/relationships/image" Target="../media/image51.png"/><Relationship Id="rId9" Type="http://schemas.openxmlformats.org/officeDocument/2006/relationships/image" Target="../media/image55.png"/></Relationships>
</file>

<file path=ppt/slides/_rels/slide6.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62.png"/><Relationship Id="rId18" Type="http://schemas.openxmlformats.org/officeDocument/2006/relationships/image" Target="../media/image65.png"/><Relationship Id="rId3" Type="http://schemas.openxmlformats.org/officeDocument/2006/relationships/image" Target="../media/image2.svg"/><Relationship Id="rId7" Type="http://schemas.openxmlformats.org/officeDocument/2006/relationships/image" Target="../media/image59.svg"/><Relationship Id="rId12" Type="http://schemas.openxmlformats.org/officeDocument/2006/relationships/image" Target="../media/image32.svg"/><Relationship Id="rId17" Type="http://schemas.openxmlformats.org/officeDocument/2006/relationships/image" Target="../media/image44.svg"/><Relationship Id="rId2" Type="http://schemas.openxmlformats.org/officeDocument/2006/relationships/image" Target="../media/image1.png"/><Relationship Id="rId16" Type="http://schemas.openxmlformats.org/officeDocument/2006/relationships/image" Target="../media/image43.png"/><Relationship Id="rId20" Type="http://schemas.openxmlformats.org/officeDocument/2006/relationships/image" Target="../media/image67.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31.png"/><Relationship Id="rId5" Type="http://schemas.openxmlformats.org/officeDocument/2006/relationships/image" Target="../media/image57.svg"/><Relationship Id="rId15" Type="http://schemas.openxmlformats.org/officeDocument/2006/relationships/image" Target="../media/image64.png"/><Relationship Id="rId10" Type="http://schemas.openxmlformats.org/officeDocument/2006/relationships/image" Target="../media/image11.png"/><Relationship Id="rId19" Type="http://schemas.openxmlformats.org/officeDocument/2006/relationships/image" Target="../media/image66.svg"/><Relationship Id="rId4" Type="http://schemas.openxmlformats.org/officeDocument/2006/relationships/image" Target="../media/image56.png"/><Relationship Id="rId9" Type="http://schemas.openxmlformats.org/officeDocument/2006/relationships/image" Target="../media/image61.svg"/><Relationship Id="rId14" Type="http://schemas.openxmlformats.org/officeDocument/2006/relationships/image" Target="../media/image63.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72.svg"/><Relationship Id="rId18" Type="http://schemas.openxmlformats.org/officeDocument/2006/relationships/image" Target="../media/image77.png"/><Relationship Id="rId3" Type="http://schemas.openxmlformats.org/officeDocument/2006/relationships/image" Target="../media/image2.svg"/><Relationship Id="rId21" Type="http://schemas.openxmlformats.org/officeDocument/2006/relationships/image" Target="../media/image78.png"/><Relationship Id="rId7" Type="http://schemas.openxmlformats.org/officeDocument/2006/relationships/image" Target="../media/image59.svg"/><Relationship Id="rId12" Type="http://schemas.openxmlformats.org/officeDocument/2006/relationships/image" Target="../media/image71.png"/><Relationship Id="rId17" Type="http://schemas.openxmlformats.org/officeDocument/2006/relationships/image" Target="../media/image76.png"/><Relationship Id="rId2" Type="http://schemas.openxmlformats.org/officeDocument/2006/relationships/image" Target="../media/image1.png"/><Relationship Id="rId16" Type="http://schemas.openxmlformats.org/officeDocument/2006/relationships/image" Target="../media/image75.png"/><Relationship Id="rId20" Type="http://schemas.openxmlformats.org/officeDocument/2006/relationships/image" Target="../media/image44.sv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70.svg"/><Relationship Id="rId5" Type="http://schemas.openxmlformats.org/officeDocument/2006/relationships/image" Target="../media/image57.svg"/><Relationship Id="rId15" Type="http://schemas.openxmlformats.org/officeDocument/2006/relationships/image" Target="../media/image74.png"/><Relationship Id="rId10" Type="http://schemas.openxmlformats.org/officeDocument/2006/relationships/image" Target="../media/image69.png"/><Relationship Id="rId19" Type="http://schemas.openxmlformats.org/officeDocument/2006/relationships/image" Target="../media/image43.png"/><Relationship Id="rId4" Type="http://schemas.openxmlformats.org/officeDocument/2006/relationships/image" Target="../media/image56.png"/><Relationship Id="rId9" Type="http://schemas.openxmlformats.org/officeDocument/2006/relationships/image" Target="../media/image68.png"/><Relationship Id="rId14" Type="http://schemas.openxmlformats.org/officeDocument/2006/relationships/image" Target="../media/image73.png"/></Relationships>
</file>

<file path=ppt/slides/_rels/slide8.xml.rels><?xml version="1.0" encoding="UTF-8" standalone="yes"?>
<Relationships xmlns="http://schemas.openxmlformats.org/package/2006/relationships"><Relationship Id="rId3" Type="http://schemas.openxmlformats.org/officeDocument/2006/relationships/image" Target="../media/image80.svg"/><Relationship Id="rId7" Type="http://schemas.openxmlformats.org/officeDocument/2006/relationships/image" Target="../media/image83.png"/><Relationship Id="rId2" Type="http://schemas.openxmlformats.org/officeDocument/2006/relationships/image" Target="../media/image79.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82.png"/><Relationship Id="rId4" Type="http://schemas.openxmlformats.org/officeDocument/2006/relationships/image" Target="../media/image81.png"/></Relationships>
</file>

<file path=ppt/slides/_rels/slide9.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5.svg"/><Relationship Id="rId7" Type="http://schemas.openxmlformats.org/officeDocument/2006/relationships/image" Target="../media/image2.sv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88.png"/><Relationship Id="rId5" Type="http://schemas.openxmlformats.org/officeDocument/2006/relationships/image" Target="../media/image57.svg"/><Relationship Id="rId10" Type="http://schemas.openxmlformats.org/officeDocument/2006/relationships/image" Target="../media/image11.png"/><Relationship Id="rId4" Type="http://schemas.openxmlformats.org/officeDocument/2006/relationships/image" Target="../media/image56.png"/><Relationship Id="rId9" Type="http://schemas.openxmlformats.org/officeDocument/2006/relationships/image" Target="../media/image87.svg"/></Relationships>
</file>

<file path=ppt/slides/_rels/slide10.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5.svg"/><Relationship Id="rId7" Type="http://schemas.openxmlformats.org/officeDocument/2006/relationships/image" Target="../media/image2.svg"/><Relationship Id="rId12"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88.png"/><Relationship Id="rId5" Type="http://schemas.openxmlformats.org/officeDocument/2006/relationships/image" Target="../media/image57.svg"/><Relationship Id="rId10" Type="http://schemas.openxmlformats.org/officeDocument/2006/relationships/image" Target="../media/image11.png"/><Relationship Id="rId4" Type="http://schemas.openxmlformats.org/officeDocument/2006/relationships/image" Target="../media/image56.png"/><Relationship Id="rId9" Type="http://schemas.openxmlformats.org/officeDocument/2006/relationships/image" Target="../media/image87.svg"/></Relationships>
</file>

<file path=ppt/slides/_rels/slide11.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90.png"/><Relationship Id="rId3" Type="http://schemas.openxmlformats.org/officeDocument/2006/relationships/image" Target="../media/image2.svg"/><Relationship Id="rId7" Type="http://schemas.openxmlformats.org/officeDocument/2006/relationships/image" Target="../media/image59.svg"/><Relationship Id="rId12" Type="http://schemas.openxmlformats.org/officeDocument/2006/relationships/image" Target="../media/image36.svg"/><Relationship Id="rId2" Type="http://schemas.openxmlformats.org/officeDocument/2006/relationships/image" Target="../media/image1.png"/><Relationship Id="rId16" Type="http://schemas.openxmlformats.org/officeDocument/2006/relationships/image" Target="../media/image93.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35.png"/><Relationship Id="rId5" Type="http://schemas.openxmlformats.org/officeDocument/2006/relationships/image" Target="../media/image57.svg"/><Relationship Id="rId15" Type="http://schemas.openxmlformats.org/officeDocument/2006/relationships/image" Target="../media/image92.png"/><Relationship Id="rId10" Type="http://schemas.openxmlformats.org/officeDocument/2006/relationships/image" Target="../media/image11.png"/><Relationship Id="rId4" Type="http://schemas.openxmlformats.org/officeDocument/2006/relationships/image" Target="../media/image56.png"/><Relationship Id="rId9" Type="http://schemas.openxmlformats.org/officeDocument/2006/relationships/image" Target="../media/image61.svg"/><Relationship Id="rId14" Type="http://schemas.openxmlformats.org/officeDocument/2006/relationships/image" Target="../media/image91.png"/></Relationships>
</file>

<file path=ppt/slides/_rels/slide12.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94.png"/><Relationship Id="rId3" Type="http://schemas.openxmlformats.org/officeDocument/2006/relationships/image" Target="../media/image38.svg"/><Relationship Id="rId7" Type="http://schemas.openxmlformats.org/officeDocument/2006/relationships/image" Target="../media/image2.svg"/><Relationship Id="rId12" Type="http://schemas.openxmlformats.org/officeDocument/2006/relationships/image" Target="../media/image36.svg"/><Relationship Id="rId17" Type="http://schemas.openxmlformats.org/officeDocument/2006/relationships/image" Target="../media/image96.png"/><Relationship Id="rId2" Type="http://schemas.openxmlformats.org/officeDocument/2006/relationships/image" Target="../media/image37.png"/><Relationship Id="rId16" Type="http://schemas.openxmlformats.org/officeDocument/2006/relationships/image" Target="../media/image44.svg"/><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35.png"/><Relationship Id="rId5" Type="http://schemas.openxmlformats.org/officeDocument/2006/relationships/image" Target="../media/image8.svg"/><Relationship Id="rId15" Type="http://schemas.openxmlformats.org/officeDocument/2006/relationships/image" Target="../media/image43.png"/><Relationship Id="rId10" Type="http://schemas.openxmlformats.org/officeDocument/2006/relationships/image" Target="../media/image11.png"/><Relationship Id="rId4" Type="http://schemas.openxmlformats.org/officeDocument/2006/relationships/image" Target="../media/image7.png"/><Relationship Id="rId9" Type="http://schemas.openxmlformats.org/officeDocument/2006/relationships/image" Target="../media/image40.png"/><Relationship Id="rId14" Type="http://schemas.openxmlformats.org/officeDocument/2006/relationships/image" Target="../media/image95.png"/></Relationships>
</file>

<file path=ppt/slides/_rels/slide13.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99.svg"/><Relationship Id="rId3" Type="http://schemas.openxmlformats.org/officeDocument/2006/relationships/image" Target="../media/image2.svg"/><Relationship Id="rId7" Type="http://schemas.openxmlformats.org/officeDocument/2006/relationships/image" Target="../media/image59.svg"/><Relationship Id="rId12" Type="http://schemas.openxmlformats.org/officeDocument/2006/relationships/image" Target="../media/image98.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97.png"/><Relationship Id="rId5" Type="http://schemas.openxmlformats.org/officeDocument/2006/relationships/image" Target="../media/image57.svg"/><Relationship Id="rId15" Type="http://schemas.openxmlformats.org/officeDocument/2006/relationships/image" Target="../media/image101.png"/><Relationship Id="rId10" Type="http://schemas.openxmlformats.org/officeDocument/2006/relationships/image" Target="../media/image11.png"/><Relationship Id="rId4" Type="http://schemas.openxmlformats.org/officeDocument/2006/relationships/image" Target="../media/image56.png"/><Relationship Id="rId9" Type="http://schemas.openxmlformats.org/officeDocument/2006/relationships/image" Target="../media/image61.svg"/><Relationship Id="rId14" Type="http://schemas.openxmlformats.org/officeDocument/2006/relationships/image" Target="../media/image100.png"/></Relationships>
</file>

<file path=ppt/slides/_rels/slide14.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104.png"/><Relationship Id="rId3" Type="http://schemas.openxmlformats.org/officeDocument/2006/relationships/image" Target="../media/image2.svg"/><Relationship Id="rId7" Type="http://schemas.openxmlformats.org/officeDocument/2006/relationships/image" Target="../media/image59.svg"/><Relationship Id="rId12" Type="http://schemas.openxmlformats.org/officeDocument/2006/relationships/image" Target="../media/image103.svg"/><Relationship Id="rId2" Type="http://schemas.openxmlformats.org/officeDocument/2006/relationships/image" Target="../media/image1.png"/><Relationship Id="rId16" Type="http://schemas.openxmlformats.org/officeDocument/2006/relationships/image" Target="../media/image36.sv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102.png"/><Relationship Id="rId5" Type="http://schemas.openxmlformats.org/officeDocument/2006/relationships/image" Target="../media/image57.svg"/><Relationship Id="rId15" Type="http://schemas.openxmlformats.org/officeDocument/2006/relationships/image" Target="../media/image35.png"/><Relationship Id="rId10" Type="http://schemas.openxmlformats.org/officeDocument/2006/relationships/image" Target="../media/image11.png"/><Relationship Id="rId4" Type="http://schemas.openxmlformats.org/officeDocument/2006/relationships/image" Target="../media/image56.png"/><Relationship Id="rId9" Type="http://schemas.openxmlformats.org/officeDocument/2006/relationships/image" Target="../media/image61.svg"/><Relationship Id="rId14" Type="http://schemas.openxmlformats.org/officeDocument/2006/relationships/image" Target="../media/image105.png"/></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72.svg"/><Relationship Id="rId18" Type="http://schemas.openxmlformats.org/officeDocument/2006/relationships/image" Target="../media/image44.svg"/><Relationship Id="rId3" Type="http://schemas.openxmlformats.org/officeDocument/2006/relationships/image" Target="../media/image2.svg"/><Relationship Id="rId21" Type="http://schemas.openxmlformats.org/officeDocument/2006/relationships/image" Target="../media/image110.png"/><Relationship Id="rId7" Type="http://schemas.openxmlformats.org/officeDocument/2006/relationships/image" Target="../media/image59.svg"/><Relationship Id="rId12" Type="http://schemas.openxmlformats.org/officeDocument/2006/relationships/image" Target="../media/image71.png"/><Relationship Id="rId17" Type="http://schemas.openxmlformats.org/officeDocument/2006/relationships/image" Target="../media/image43.png"/><Relationship Id="rId2" Type="http://schemas.openxmlformats.org/officeDocument/2006/relationships/image" Target="../media/image1.png"/><Relationship Id="rId16" Type="http://schemas.openxmlformats.org/officeDocument/2006/relationships/image" Target="../media/image107.png"/><Relationship Id="rId20" Type="http://schemas.openxmlformats.org/officeDocument/2006/relationships/image" Target="../media/image109.sv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70.svg"/><Relationship Id="rId5" Type="http://schemas.openxmlformats.org/officeDocument/2006/relationships/image" Target="../media/image57.svg"/><Relationship Id="rId15" Type="http://schemas.openxmlformats.org/officeDocument/2006/relationships/image" Target="../media/image106.png"/><Relationship Id="rId10" Type="http://schemas.openxmlformats.org/officeDocument/2006/relationships/image" Target="../media/image69.png"/><Relationship Id="rId19" Type="http://schemas.openxmlformats.org/officeDocument/2006/relationships/image" Target="../media/image108.png"/><Relationship Id="rId4" Type="http://schemas.openxmlformats.org/officeDocument/2006/relationships/image" Target="../media/image56.png"/><Relationship Id="rId9" Type="http://schemas.openxmlformats.org/officeDocument/2006/relationships/image" Target="../media/image68.png"/><Relationship Id="rId14" Type="http://schemas.openxmlformats.org/officeDocument/2006/relationships/image" Target="../media/image74.png"/><Relationship Id="rId22" Type="http://schemas.openxmlformats.org/officeDocument/2006/relationships/image" Target="../media/image111.png"/></Relationships>
</file>

<file path=ppt/slides/_rels/slide16.xml.rels><?xml version="1.0" encoding="UTF-8" standalone="yes"?>
<Relationships xmlns="http://schemas.openxmlformats.org/package/2006/relationships"><Relationship Id="rId3" Type="http://schemas.openxmlformats.org/officeDocument/2006/relationships/image" Target="../media/image80.svg"/><Relationship Id="rId7" Type="http://schemas.openxmlformats.org/officeDocument/2006/relationships/image" Target="../media/image112.png"/><Relationship Id="rId2" Type="http://schemas.openxmlformats.org/officeDocument/2006/relationships/image" Target="../media/image79.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82.png"/><Relationship Id="rId4" Type="http://schemas.openxmlformats.org/officeDocument/2006/relationships/image" Target="../media/image81.png"/></Relationships>
</file>

<file path=ppt/slides/_rels/slide17.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2.svg"/><Relationship Id="rId7" Type="http://schemas.openxmlformats.org/officeDocument/2006/relationships/image" Target="../media/image5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svg"/><Relationship Id="rId10" Type="http://schemas.openxmlformats.org/officeDocument/2006/relationships/image" Target="../media/image11.png"/><Relationship Id="rId4" Type="http://schemas.openxmlformats.org/officeDocument/2006/relationships/image" Target="../media/image56.png"/><Relationship Id="rId9" Type="http://schemas.openxmlformats.org/officeDocument/2006/relationships/image" Target="../media/image61.svg"/></Relationships>
</file>

<file path=ppt/slides/_rels/slide18.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4.svg"/><Relationship Id="rId7" Type="http://schemas.openxmlformats.org/officeDocument/2006/relationships/image" Target="../media/image118.svg"/><Relationship Id="rId2" Type="http://schemas.openxmlformats.org/officeDocument/2006/relationships/image" Target="../media/image113.png"/><Relationship Id="rId1" Type="http://schemas.openxmlformats.org/officeDocument/2006/relationships/slideLayout" Target="../slideLayouts/slideLayout7.xml"/><Relationship Id="rId6" Type="http://schemas.openxmlformats.org/officeDocument/2006/relationships/image" Target="../media/image117.png"/><Relationship Id="rId11" Type="http://schemas.openxmlformats.org/officeDocument/2006/relationships/image" Target="../media/image11.png"/><Relationship Id="rId5" Type="http://schemas.openxmlformats.org/officeDocument/2006/relationships/image" Target="../media/image116.svg"/><Relationship Id="rId10" Type="http://schemas.openxmlformats.org/officeDocument/2006/relationships/image" Target="../media/image121.png"/><Relationship Id="rId4" Type="http://schemas.openxmlformats.org/officeDocument/2006/relationships/image" Target="../media/image115.png"/><Relationship Id="rId9" Type="http://schemas.openxmlformats.org/officeDocument/2006/relationships/image" Target="../media/image120.svg"/></Relationships>
</file>

<file path=ppt/slides/_rels/slide1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3.svg"/><Relationship Id="rId7" Type="http://schemas.openxmlformats.org/officeDocument/2006/relationships/image" Target="../media/image125.svg"/><Relationship Id="rId2" Type="http://schemas.openxmlformats.org/officeDocument/2006/relationships/image" Target="../media/image122.pn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126.png"/></Relationships>
</file>

<file path=ppt/slides/_rels/slide20.xml.rels><?xml version="1.0" encoding="UTF-8" standalone="yes"?>
<Relationships xmlns="http://schemas.openxmlformats.org/package/2006/relationships"><Relationship Id="rId8" Type="http://schemas.openxmlformats.org/officeDocument/2006/relationships/image" Target="../media/image132.png"/><Relationship Id="rId3" Type="http://schemas.openxmlformats.org/officeDocument/2006/relationships/image" Target="../media/image127.png"/><Relationship Id="rId7" Type="http://schemas.openxmlformats.org/officeDocument/2006/relationships/image" Target="../media/image131.svg"/><Relationship Id="rId12" Type="http://schemas.openxmlformats.org/officeDocument/2006/relationships/image" Target="../media/image136.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0.png"/><Relationship Id="rId11" Type="http://schemas.openxmlformats.org/officeDocument/2006/relationships/image" Target="../media/image135.svg"/><Relationship Id="rId5" Type="http://schemas.openxmlformats.org/officeDocument/2006/relationships/image" Target="../media/image129.png"/><Relationship Id="rId10" Type="http://schemas.openxmlformats.org/officeDocument/2006/relationships/image" Target="../media/image134.png"/><Relationship Id="rId4" Type="http://schemas.openxmlformats.org/officeDocument/2006/relationships/image" Target="../media/image128.png"/><Relationship Id="rId9" Type="http://schemas.openxmlformats.org/officeDocument/2006/relationships/image" Target="../media/image133.svg"/></Relationships>
</file>

<file path=ppt/slides/_rels/slide21.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39.png"/><Relationship Id="rId3" Type="http://schemas.openxmlformats.org/officeDocument/2006/relationships/image" Target="../media/image123.svg"/><Relationship Id="rId7" Type="http://schemas.openxmlformats.org/officeDocument/2006/relationships/image" Target="../media/image125.svg"/><Relationship Id="rId12" Type="http://schemas.openxmlformats.org/officeDocument/2006/relationships/image" Target="../media/image138.svg"/><Relationship Id="rId2" Type="http://schemas.openxmlformats.org/officeDocument/2006/relationships/image" Target="../media/image122.png"/><Relationship Id="rId1" Type="http://schemas.openxmlformats.org/officeDocument/2006/relationships/slideLayout" Target="../slideLayouts/slideLayout7.xml"/><Relationship Id="rId6" Type="http://schemas.openxmlformats.org/officeDocument/2006/relationships/image" Target="../media/image124.png"/><Relationship Id="rId11" Type="http://schemas.openxmlformats.org/officeDocument/2006/relationships/image" Target="../media/image137.png"/><Relationship Id="rId5" Type="http://schemas.openxmlformats.org/officeDocument/2006/relationships/image" Target="../media/image57.svg"/><Relationship Id="rId10" Type="http://schemas.openxmlformats.org/officeDocument/2006/relationships/image" Target="../media/image131.svg"/><Relationship Id="rId4" Type="http://schemas.openxmlformats.org/officeDocument/2006/relationships/image" Target="../media/image56.png"/><Relationship Id="rId9" Type="http://schemas.openxmlformats.org/officeDocument/2006/relationships/image" Target="../media/image130.png"/></Relationships>
</file>

<file path=ppt/slides/_rels/slide22.xml.rels><?xml version="1.0" encoding="UTF-8" standalone="yes"?>
<Relationships xmlns="http://schemas.openxmlformats.org/package/2006/relationships"><Relationship Id="rId8" Type="http://schemas.openxmlformats.org/officeDocument/2006/relationships/image" Target="../media/image146.svg"/><Relationship Id="rId13" Type="http://schemas.openxmlformats.org/officeDocument/2006/relationships/image" Target="../media/image136.png"/><Relationship Id="rId3" Type="http://schemas.openxmlformats.org/officeDocument/2006/relationships/image" Target="../media/image141.png"/><Relationship Id="rId7" Type="http://schemas.openxmlformats.org/officeDocument/2006/relationships/image" Target="../media/image145.png"/><Relationship Id="rId12" Type="http://schemas.openxmlformats.org/officeDocument/2006/relationships/image" Target="../media/image150.svg"/><Relationship Id="rId2" Type="http://schemas.openxmlformats.org/officeDocument/2006/relationships/image" Target="../media/image140.png"/><Relationship Id="rId1" Type="http://schemas.openxmlformats.org/officeDocument/2006/relationships/slideLayout" Target="../slideLayouts/slideLayout7.xml"/><Relationship Id="rId6" Type="http://schemas.openxmlformats.org/officeDocument/2006/relationships/image" Target="../media/image144.svg"/><Relationship Id="rId11" Type="http://schemas.openxmlformats.org/officeDocument/2006/relationships/image" Target="../media/image149.png"/><Relationship Id="rId5" Type="http://schemas.openxmlformats.org/officeDocument/2006/relationships/image" Target="../media/image143.png"/><Relationship Id="rId10" Type="http://schemas.openxmlformats.org/officeDocument/2006/relationships/image" Target="../media/image148.svg"/><Relationship Id="rId4" Type="http://schemas.openxmlformats.org/officeDocument/2006/relationships/image" Target="../media/image142.png"/><Relationship Id="rId9" Type="http://schemas.openxmlformats.org/officeDocument/2006/relationships/image" Target="../media/image147.png"/></Relationships>
</file>

<file path=ppt/slides/_rels/slide2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3.svg"/><Relationship Id="rId7" Type="http://schemas.openxmlformats.org/officeDocument/2006/relationships/image" Target="../media/image125.svg"/><Relationship Id="rId2" Type="http://schemas.openxmlformats.org/officeDocument/2006/relationships/image" Target="../media/image122.pn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151.png"/></Relationships>
</file>

<file path=ppt/slides/_rels/slide24.xml.rels><?xml version="1.0" encoding="UTF-8" standalone="yes"?>
<Relationships xmlns="http://schemas.openxmlformats.org/package/2006/relationships"><Relationship Id="rId8" Type="http://schemas.openxmlformats.org/officeDocument/2006/relationships/image" Target="../media/image148.svg"/><Relationship Id="rId13" Type="http://schemas.openxmlformats.org/officeDocument/2006/relationships/image" Target="../media/image136.png"/><Relationship Id="rId3" Type="http://schemas.openxmlformats.org/officeDocument/2006/relationships/image" Target="../media/image153.png"/><Relationship Id="rId7" Type="http://schemas.openxmlformats.org/officeDocument/2006/relationships/image" Target="../media/image147.png"/><Relationship Id="rId12" Type="http://schemas.openxmlformats.org/officeDocument/2006/relationships/image" Target="../media/image156.svg"/><Relationship Id="rId2" Type="http://schemas.openxmlformats.org/officeDocument/2006/relationships/image" Target="../media/image152.png"/><Relationship Id="rId1" Type="http://schemas.openxmlformats.org/officeDocument/2006/relationships/slideLayout" Target="../slideLayouts/slideLayout7.xml"/><Relationship Id="rId6" Type="http://schemas.openxmlformats.org/officeDocument/2006/relationships/image" Target="../media/image144.svg"/><Relationship Id="rId11" Type="http://schemas.openxmlformats.org/officeDocument/2006/relationships/image" Target="../media/image155.png"/><Relationship Id="rId5" Type="http://schemas.openxmlformats.org/officeDocument/2006/relationships/image" Target="../media/image143.png"/><Relationship Id="rId10" Type="http://schemas.openxmlformats.org/officeDocument/2006/relationships/image" Target="../media/image150.svg"/><Relationship Id="rId4" Type="http://schemas.openxmlformats.org/officeDocument/2006/relationships/image" Target="../media/image154.png"/><Relationship Id="rId9" Type="http://schemas.openxmlformats.org/officeDocument/2006/relationships/image" Target="../media/image149.png"/></Relationships>
</file>

<file path=ppt/slides/_rels/slide25.xml.rels><?xml version="1.0" encoding="UTF-8" standalone="yes"?>
<Relationships xmlns="http://schemas.openxmlformats.org/package/2006/relationships"><Relationship Id="rId8" Type="http://schemas.openxmlformats.org/officeDocument/2006/relationships/image" Target="../media/image146.svg"/><Relationship Id="rId13" Type="http://schemas.openxmlformats.org/officeDocument/2006/relationships/image" Target="../media/image136.png"/><Relationship Id="rId3" Type="http://schemas.openxmlformats.org/officeDocument/2006/relationships/image" Target="../media/image158.png"/><Relationship Id="rId7" Type="http://schemas.openxmlformats.org/officeDocument/2006/relationships/image" Target="../media/image145.png"/><Relationship Id="rId12" Type="http://schemas.openxmlformats.org/officeDocument/2006/relationships/image" Target="../media/image150.svg"/><Relationship Id="rId2" Type="http://schemas.openxmlformats.org/officeDocument/2006/relationships/image" Target="../media/image157.png"/><Relationship Id="rId1" Type="http://schemas.openxmlformats.org/officeDocument/2006/relationships/slideLayout" Target="../slideLayouts/slideLayout7.xml"/><Relationship Id="rId6" Type="http://schemas.openxmlformats.org/officeDocument/2006/relationships/image" Target="../media/image144.svg"/><Relationship Id="rId11" Type="http://schemas.openxmlformats.org/officeDocument/2006/relationships/image" Target="../media/image149.png"/><Relationship Id="rId5" Type="http://schemas.openxmlformats.org/officeDocument/2006/relationships/image" Target="../media/image143.png"/><Relationship Id="rId10" Type="http://schemas.openxmlformats.org/officeDocument/2006/relationships/image" Target="../media/image148.svg"/><Relationship Id="rId4" Type="http://schemas.openxmlformats.org/officeDocument/2006/relationships/image" Target="../media/image159.png"/><Relationship Id="rId9" Type="http://schemas.openxmlformats.org/officeDocument/2006/relationships/image" Target="../media/image147.png"/></Relationships>
</file>

<file path=ppt/slides/_rels/slide26.xml.rels><?xml version="1.0" encoding="UTF-8" standalone="yes"?>
<Relationships xmlns="http://schemas.openxmlformats.org/package/2006/relationships"><Relationship Id="rId8" Type="http://schemas.openxmlformats.org/officeDocument/2006/relationships/image" Target="../media/image147.png"/><Relationship Id="rId13" Type="http://schemas.openxmlformats.org/officeDocument/2006/relationships/image" Target="../media/image161.svg"/><Relationship Id="rId3" Type="http://schemas.openxmlformats.org/officeDocument/2006/relationships/slideLayout" Target="../slideLayouts/slideLayout7.xml"/><Relationship Id="rId7" Type="http://schemas.openxmlformats.org/officeDocument/2006/relationships/image" Target="../media/image146.svg"/><Relationship Id="rId12" Type="http://schemas.openxmlformats.org/officeDocument/2006/relationships/image" Target="../media/image160.png"/><Relationship Id="rId17" Type="http://schemas.openxmlformats.org/officeDocument/2006/relationships/image" Target="../media/image165.svg"/><Relationship Id="rId2" Type="http://schemas.openxmlformats.org/officeDocument/2006/relationships/video" Target="../media/media1.mp4"/><Relationship Id="rId16" Type="http://schemas.openxmlformats.org/officeDocument/2006/relationships/image" Target="../media/image164.png"/><Relationship Id="rId1" Type="http://schemas.microsoft.com/office/2007/relationships/media" Target="../media/media1.mp4"/><Relationship Id="rId6" Type="http://schemas.openxmlformats.org/officeDocument/2006/relationships/image" Target="../media/image145.png"/><Relationship Id="rId11" Type="http://schemas.openxmlformats.org/officeDocument/2006/relationships/image" Target="../media/image150.svg"/><Relationship Id="rId5" Type="http://schemas.openxmlformats.org/officeDocument/2006/relationships/image" Target="../media/image144.svg"/><Relationship Id="rId15" Type="http://schemas.openxmlformats.org/officeDocument/2006/relationships/image" Target="../media/image163.gif"/><Relationship Id="rId10" Type="http://schemas.openxmlformats.org/officeDocument/2006/relationships/image" Target="../media/image149.png"/><Relationship Id="rId4" Type="http://schemas.openxmlformats.org/officeDocument/2006/relationships/image" Target="../media/image143.png"/><Relationship Id="rId9" Type="http://schemas.openxmlformats.org/officeDocument/2006/relationships/image" Target="../media/image148.svg"/><Relationship Id="rId14" Type="http://schemas.openxmlformats.org/officeDocument/2006/relationships/image" Target="../media/image162.jpeg"/></Relationships>
</file>

<file path=ppt/slides/_rels/slide27.xml.rels><?xml version="1.0" encoding="UTF-8" standalone="yes"?>
<Relationships xmlns="http://schemas.openxmlformats.org/package/2006/relationships"><Relationship Id="rId8" Type="http://schemas.openxmlformats.org/officeDocument/2006/relationships/image" Target="../media/image149.png"/><Relationship Id="rId13" Type="http://schemas.openxmlformats.org/officeDocument/2006/relationships/image" Target="../media/image169.png"/><Relationship Id="rId3" Type="http://schemas.openxmlformats.org/officeDocument/2006/relationships/image" Target="../media/image144.svg"/><Relationship Id="rId7" Type="http://schemas.openxmlformats.org/officeDocument/2006/relationships/image" Target="../media/image148.svg"/><Relationship Id="rId12" Type="http://schemas.openxmlformats.org/officeDocument/2006/relationships/image" Target="../media/image168.png"/><Relationship Id="rId2" Type="http://schemas.openxmlformats.org/officeDocument/2006/relationships/image" Target="../media/image143.png"/><Relationship Id="rId16" Type="http://schemas.openxmlformats.org/officeDocument/2006/relationships/image" Target="../media/image172.png"/><Relationship Id="rId1" Type="http://schemas.openxmlformats.org/officeDocument/2006/relationships/slideLayout" Target="../slideLayouts/slideLayout7.xml"/><Relationship Id="rId6" Type="http://schemas.openxmlformats.org/officeDocument/2006/relationships/image" Target="../media/image147.png"/><Relationship Id="rId11" Type="http://schemas.openxmlformats.org/officeDocument/2006/relationships/image" Target="../media/image167.svg"/><Relationship Id="rId5" Type="http://schemas.openxmlformats.org/officeDocument/2006/relationships/image" Target="../media/image146.svg"/><Relationship Id="rId15" Type="http://schemas.openxmlformats.org/officeDocument/2006/relationships/image" Target="../media/image171.png"/><Relationship Id="rId10" Type="http://schemas.openxmlformats.org/officeDocument/2006/relationships/image" Target="../media/image166.png"/><Relationship Id="rId4" Type="http://schemas.openxmlformats.org/officeDocument/2006/relationships/image" Target="../media/image145.png"/><Relationship Id="rId9" Type="http://schemas.openxmlformats.org/officeDocument/2006/relationships/image" Target="../media/image150.svg"/><Relationship Id="rId14" Type="http://schemas.openxmlformats.org/officeDocument/2006/relationships/image" Target="../media/image170.png"/></Relationships>
</file>

<file path=ppt/slides/_rels/slide28.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slideLayout" Target="../slideLayouts/slideLayout7.xml"/><Relationship Id="rId7" Type="http://schemas.openxmlformats.org/officeDocument/2006/relationships/image" Target="../media/image176.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75.png"/><Relationship Id="rId11" Type="http://schemas.openxmlformats.org/officeDocument/2006/relationships/image" Target="../media/image180.jpeg"/><Relationship Id="rId5" Type="http://schemas.openxmlformats.org/officeDocument/2006/relationships/image" Target="../media/image174.svg"/><Relationship Id="rId10" Type="http://schemas.openxmlformats.org/officeDocument/2006/relationships/image" Target="../media/image179.png"/><Relationship Id="rId4" Type="http://schemas.openxmlformats.org/officeDocument/2006/relationships/image" Target="../media/image173.png"/><Relationship Id="rId9" Type="http://schemas.openxmlformats.org/officeDocument/2006/relationships/image" Target="../media/image178.png"/></Relationships>
</file>

<file path=ppt/slides/_rels/slide29.xml.rels><?xml version="1.0" encoding="UTF-8" standalone="yes"?>
<Relationships xmlns="http://schemas.openxmlformats.org/package/2006/relationships"><Relationship Id="rId8" Type="http://schemas.openxmlformats.org/officeDocument/2006/relationships/image" Target="../media/image181.png"/><Relationship Id="rId13" Type="http://schemas.openxmlformats.org/officeDocument/2006/relationships/image" Target="../media/image184.svg"/><Relationship Id="rId18" Type="http://schemas.openxmlformats.org/officeDocument/2006/relationships/image" Target="../media/image189.svg"/><Relationship Id="rId3" Type="http://schemas.openxmlformats.org/officeDocument/2006/relationships/slideLayout" Target="../slideLayouts/slideLayout7.xml"/><Relationship Id="rId7" Type="http://schemas.openxmlformats.org/officeDocument/2006/relationships/image" Target="../media/image146.svg"/><Relationship Id="rId12" Type="http://schemas.openxmlformats.org/officeDocument/2006/relationships/image" Target="../media/image183.png"/><Relationship Id="rId17" Type="http://schemas.openxmlformats.org/officeDocument/2006/relationships/image" Target="../media/image188.png"/><Relationship Id="rId2" Type="http://schemas.openxmlformats.org/officeDocument/2006/relationships/video" Target="../media/media3.mp4"/><Relationship Id="rId16" Type="http://schemas.openxmlformats.org/officeDocument/2006/relationships/image" Target="../media/image187.png"/><Relationship Id="rId1" Type="http://schemas.microsoft.com/office/2007/relationships/media" Target="../media/media3.mp4"/><Relationship Id="rId6" Type="http://schemas.openxmlformats.org/officeDocument/2006/relationships/image" Target="../media/image145.png"/><Relationship Id="rId11" Type="http://schemas.openxmlformats.org/officeDocument/2006/relationships/image" Target="../media/image150.svg"/><Relationship Id="rId5" Type="http://schemas.openxmlformats.org/officeDocument/2006/relationships/image" Target="../media/image144.svg"/><Relationship Id="rId15" Type="http://schemas.openxmlformats.org/officeDocument/2006/relationships/image" Target="../media/image186.svg"/><Relationship Id="rId10" Type="http://schemas.openxmlformats.org/officeDocument/2006/relationships/image" Target="../media/image149.png"/><Relationship Id="rId19" Type="http://schemas.openxmlformats.org/officeDocument/2006/relationships/image" Target="../media/image190.jpeg"/><Relationship Id="rId4" Type="http://schemas.openxmlformats.org/officeDocument/2006/relationships/image" Target="../media/image143.png"/><Relationship Id="rId9" Type="http://schemas.openxmlformats.org/officeDocument/2006/relationships/image" Target="../media/image182.svg"/><Relationship Id="rId14" Type="http://schemas.openxmlformats.org/officeDocument/2006/relationships/image" Target="../media/image185.png"/></Relationships>
</file>

<file path=ppt/slides/_rels/slide30.xml.rels><?xml version="1.0" encoding="UTF-8" standalone="yes"?>
<Relationships xmlns="http://schemas.openxmlformats.org/package/2006/relationships"><Relationship Id="rId8" Type="http://schemas.openxmlformats.org/officeDocument/2006/relationships/image" Target="../media/image149.png"/><Relationship Id="rId13" Type="http://schemas.openxmlformats.org/officeDocument/2006/relationships/image" Target="../media/image194.png"/><Relationship Id="rId3" Type="http://schemas.openxmlformats.org/officeDocument/2006/relationships/slideLayout" Target="../slideLayouts/slideLayout7.xml"/><Relationship Id="rId7" Type="http://schemas.openxmlformats.org/officeDocument/2006/relationships/image" Target="../media/image146.svg"/><Relationship Id="rId12" Type="http://schemas.openxmlformats.org/officeDocument/2006/relationships/image" Target="../media/image19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45.png"/><Relationship Id="rId11" Type="http://schemas.openxmlformats.org/officeDocument/2006/relationships/image" Target="../media/image192.png"/><Relationship Id="rId5" Type="http://schemas.openxmlformats.org/officeDocument/2006/relationships/image" Target="../media/image144.svg"/><Relationship Id="rId10" Type="http://schemas.openxmlformats.org/officeDocument/2006/relationships/image" Target="../media/image191.png"/><Relationship Id="rId4" Type="http://schemas.openxmlformats.org/officeDocument/2006/relationships/image" Target="../media/image143.png"/><Relationship Id="rId9" Type="http://schemas.openxmlformats.org/officeDocument/2006/relationships/image" Target="../media/image150.svg"/><Relationship Id="rId14" Type="http://schemas.openxmlformats.org/officeDocument/2006/relationships/image" Target="../media/image195.jpeg"/></Relationships>
</file>

<file path=ppt/slides/_rels/slide31.xml.rels><?xml version="1.0" encoding="UTF-8" standalone="yes"?>
<Relationships xmlns="http://schemas.openxmlformats.org/package/2006/relationships"><Relationship Id="rId8" Type="http://schemas.openxmlformats.org/officeDocument/2006/relationships/image" Target="../media/image145.png"/><Relationship Id="rId13" Type="http://schemas.openxmlformats.org/officeDocument/2006/relationships/image" Target="../media/image197.svg"/><Relationship Id="rId18" Type="http://schemas.openxmlformats.org/officeDocument/2006/relationships/image" Target="../media/image202.jpeg"/><Relationship Id="rId3" Type="http://schemas.microsoft.com/office/2007/relationships/media" Target="../media/media6.mp4"/><Relationship Id="rId21" Type="http://schemas.openxmlformats.org/officeDocument/2006/relationships/image" Target="../media/image205.svg"/><Relationship Id="rId7" Type="http://schemas.openxmlformats.org/officeDocument/2006/relationships/image" Target="../media/image144.svg"/><Relationship Id="rId12" Type="http://schemas.openxmlformats.org/officeDocument/2006/relationships/image" Target="../media/image196.png"/><Relationship Id="rId17" Type="http://schemas.openxmlformats.org/officeDocument/2006/relationships/image" Target="../media/image201.svg"/><Relationship Id="rId2" Type="http://schemas.openxmlformats.org/officeDocument/2006/relationships/video" Target="../media/media5.mp4"/><Relationship Id="rId16" Type="http://schemas.openxmlformats.org/officeDocument/2006/relationships/image" Target="../media/image200.png"/><Relationship Id="rId20" Type="http://schemas.openxmlformats.org/officeDocument/2006/relationships/image" Target="../media/image204.png"/><Relationship Id="rId1" Type="http://schemas.microsoft.com/office/2007/relationships/media" Target="../media/media5.mp4"/><Relationship Id="rId6" Type="http://schemas.openxmlformats.org/officeDocument/2006/relationships/image" Target="../media/image143.png"/><Relationship Id="rId11" Type="http://schemas.openxmlformats.org/officeDocument/2006/relationships/image" Target="../media/image150.svg"/><Relationship Id="rId5" Type="http://schemas.openxmlformats.org/officeDocument/2006/relationships/slideLayout" Target="../slideLayouts/slideLayout7.xml"/><Relationship Id="rId15" Type="http://schemas.openxmlformats.org/officeDocument/2006/relationships/image" Target="../media/image199.png"/><Relationship Id="rId23" Type="http://schemas.openxmlformats.org/officeDocument/2006/relationships/image" Target="../media/image207.svg"/><Relationship Id="rId10" Type="http://schemas.openxmlformats.org/officeDocument/2006/relationships/image" Target="../media/image149.png"/><Relationship Id="rId19" Type="http://schemas.openxmlformats.org/officeDocument/2006/relationships/image" Target="../media/image203.jpeg"/><Relationship Id="rId4" Type="http://schemas.openxmlformats.org/officeDocument/2006/relationships/video" Target="../media/media6.mp4"/><Relationship Id="rId9" Type="http://schemas.openxmlformats.org/officeDocument/2006/relationships/image" Target="../media/image146.svg"/><Relationship Id="rId14" Type="http://schemas.openxmlformats.org/officeDocument/2006/relationships/image" Target="../media/image198.png"/><Relationship Id="rId22" Type="http://schemas.openxmlformats.org/officeDocument/2006/relationships/image" Target="../media/image206.png"/></Relationships>
</file>

<file path=ppt/slides/_rels/slide3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3.svg"/><Relationship Id="rId7" Type="http://schemas.openxmlformats.org/officeDocument/2006/relationships/image" Target="../media/image125.svg"/><Relationship Id="rId2" Type="http://schemas.openxmlformats.org/officeDocument/2006/relationships/image" Target="../media/image122.pn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208.png"/></Relationships>
</file>

<file path=ppt/slides/_rels/slide33.xml.rels><?xml version="1.0" encoding="UTF-8" standalone="yes"?>
<Relationships xmlns="http://schemas.openxmlformats.org/package/2006/relationships"><Relationship Id="rId8" Type="http://schemas.openxmlformats.org/officeDocument/2006/relationships/image" Target="../media/image215.svg"/><Relationship Id="rId13" Type="http://schemas.openxmlformats.org/officeDocument/2006/relationships/image" Target="../media/image219.svg"/><Relationship Id="rId3" Type="http://schemas.openxmlformats.org/officeDocument/2006/relationships/image" Target="../media/image210.png"/><Relationship Id="rId7" Type="http://schemas.openxmlformats.org/officeDocument/2006/relationships/image" Target="../media/image214.png"/><Relationship Id="rId12" Type="http://schemas.openxmlformats.org/officeDocument/2006/relationships/image" Target="../media/image218.png"/><Relationship Id="rId2" Type="http://schemas.openxmlformats.org/officeDocument/2006/relationships/image" Target="../media/image209.png"/><Relationship Id="rId1" Type="http://schemas.openxmlformats.org/officeDocument/2006/relationships/slideLayout" Target="../slideLayouts/slideLayout7.xml"/><Relationship Id="rId6" Type="http://schemas.openxmlformats.org/officeDocument/2006/relationships/image" Target="../media/image213.svg"/><Relationship Id="rId11" Type="http://schemas.openxmlformats.org/officeDocument/2006/relationships/image" Target="../media/image217.svg"/><Relationship Id="rId5" Type="http://schemas.openxmlformats.org/officeDocument/2006/relationships/image" Target="../media/image212.png"/><Relationship Id="rId10" Type="http://schemas.openxmlformats.org/officeDocument/2006/relationships/image" Target="../media/image216.png"/><Relationship Id="rId4" Type="http://schemas.openxmlformats.org/officeDocument/2006/relationships/image" Target="../media/image211.png"/><Relationship Id="rId9" Type="http://schemas.openxmlformats.org/officeDocument/2006/relationships/image" Target="../media/image136.png"/></Relationships>
</file>

<file path=ppt/slides/_rels/slide34.xml.rels><?xml version="1.0" encoding="UTF-8" standalone="yes"?>
<Relationships xmlns="http://schemas.openxmlformats.org/package/2006/relationships"><Relationship Id="rId8" Type="http://schemas.openxmlformats.org/officeDocument/2006/relationships/image" Target="../media/image215.svg"/><Relationship Id="rId13" Type="http://schemas.openxmlformats.org/officeDocument/2006/relationships/image" Target="../media/image219.svg"/><Relationship Id="rId3" Type="http://schemas.openxmlformats.org/officeDocument/2006/relationships/image" Target="../media/image221.png"/><Relationship Id="rId7" Type="http://schemas.openxmlformats.org/officeDocument/2006/relationships/image" Target="../media/image214.png"/><Relationship Id="rId12" Type="http://schemas.openxmlformats.org/officeDocument/2006/relationships/image" Target="../media/image218.png"/><Relationship Id="rId2" Type="http://schemas.openxmlformats.org/officeDocument/2006/relationships/image" Target="../media/image220.png"/><Relationship Id="rId1" Type="http://schemas.openxmlformats.org/officeDocument/2006/relationships/slideLayout" Target="../slideLayouts/slideLayout7.xml"/><Relationship Id="rId6" Type="http://schemas.openxmlformats.org/officeDocument/2006/relationships/image" Target="../media/image213.svg"/><Relationship Id="rId11" Type="http://schemas.openxmlformats.org/officeDocument/2006/relationships/image" Target="../media/image217.svg"/><Relationship Id="rId5" Type="http://schemas.openxmlformats.org/officeDocument/2006/relationships/image" Target="../media/image212.png"/><Relationship Id="rId10" Type="http://schemas.openxmlformats.org/officeDocument/2006/relationships/image" Target="../media/image216.png"/><Relationship Id="rId4" Type="http://schemas.openxmlformats.org/officeDocument/2006/relationships/image" Target="../media/image222.png"/><Relationship Id="rId9" Type="http://schemas.openxmlformats.org/officeDocument/2006/relationships/image" Target="../media/image136.png"/></Relationships>
</file>

<file path=ppt/slides/_rels/slide3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3.svg"/><Relationship Id="rId7" Type="http://schemas.openxmlformats.org/officeDocument/2006/relationships/image" Target="../media/image125.svg"/><Relationship Id="rId2" Type="http://schemas.openxmlformats.org/officeDocument/2006/relationships/image" Target="../media/image122.pn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223.png"/></Relationships>
</file>

<file path=ppt/slides/_rels/slide3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3.svg"/><Relationship Id="rId7" Type="http://schemas.openxmlformats.org/officeDocument/2006/relationships/image" Target="../media/image125.svg"/><Relationship Id="rId2" Type="http://schemas.openxmlformats.org/officeDocument/2006/relationships/image" Target="../media/image122.pn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224.png"/></Relationships>
</file>

<file path=ppt/slides/_rels/slide37.xml.rels><?xml version="1.0" encoding="UTF-8" standalone="yes"?>
<Relationships xmlns="http://schemas.openxmlformats.org/package/2006/relationships"><Relationship Id="rId8" Type="http://schemas.openxmlformats.org/officeDocument/2006/relationships/image" Target="../media/image215.svg"/><Relationship Id="rId13" Type="http://schemas.openxmlformats.org/officeDocument/2006/relationships/image" Target="../media/image219.svg"/><Relationship Id="rId3" Type="http://schemas.openxmlformats.org/officeDocument/2006/relationships/image" Target="../media/image226.png"/><Relationship Id="rId7" Type="http://schemas.openxmlformats.org/officeDocument/2006/relationships/image" Target="../media/image214.png"/><Relationship Id="rId12" Type="http://schemas.openxmlformats.org/officeDocument/2006/relationships/image" Target="../media/image218.png"/><Relationship Id="rId2" Type="http://schemas.openxmlformats.org/officeDocument/2006/relationships/image" Target="../media/image225.png"/><Relationship Id="rId1" Type="http://schemas.openxmlformats.org/officeDocument/2006/relationships/slideLayout" Target="../slideLayouts/slideLayout7.xml"/><Relationship Id="rId6" Type="http://schemas.openxmlformats.org/officeDocument/2006/relationships/image" Target="../media/image213.svg"/><Relationship Id="rId11" Type="http://schemas.openxmlformats.org/officeDocument/2006/relationships/image" Target="../media/image217.svg"/><Relationship Id="rId5" Type="http://schemas.openxmlformats.org/officeDocument/2006/relationships/image" Target="../media/image212.png"/><Relationship Id="rId10" Type="http://schemas.openxmlformats.org/officeDocument/2006/relationships/image" Target="../media/image216.png"/><Relationship Id="rId4" Type="http://schemas.openxmlformats.org/officeDocument/2006/relationships/image" Target="../media/image227.png"/><Relationship Id="rId9" Type="http://schemas.openxmlformats.org/officeDocument/2006/relationships/image" Target="../media/image136.png"/></Relationships>
</file>

<file path=ppt/slides/_rels/slide38.xml.rels><?xml version="1.0" encoding="UTF-8" standalone="yes"?>
<Relationships xmlns="http://schemas.openxmlformats.org/package/2006/relationships"><Relationship Id="rId8" Type="http://schemas.openxmlformats.org/officeDocument/2006/relationships/image" Target="../media/image228.png"/><Relationship Id="rId3" Type="http://schemas.openxmlformats.org/officeDocument/2006/relationships/image" Target="../media/image38.svg"/><Relationship Id="rId7" Type="http://schemas.openxmlformats.org/officeDocument/2006/relationships/image" Target="../media/image2.sv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229.png"/></Relationships>
</file>

<file path=ppt/slides/_rels/slide39.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230.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478055">
            <a:off x="-3568452" y="-4200238"/>
            <a:ext cx="7904237" cy="9471308"/>
          </a:xfrm>
          <a:custGeom>
            <a:avLst/>
            <a:gdLst/>
            <a:ahLst/>
            <a:cxnLst/>
            <a:rect l="l" t="t" r="r" b="b"/>
            <a:pathLst>
              <a:path w="7904237" h="9471308">
                <a:moveTo>
                  <a:pt x="0" y="0"/>
                </a:moveTo>
                <a:lnTo>
                  <a:pt x="7904236" y="0"/>
                </a:lnTo>
                <a:lnTo>
                  <a:pt x="7904236" y="9471307"/>
                </a:lnTo>
                <a:lnTo>
                  <a:pt x="0" y="94713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7570525">
            <a:off x="14273726" y="4931350"/>
            <a:ext cx="5971148" cy="7856774"/>
          </a:xfrm>
          <a:custGeom>
            <a:avLst/>
            <a:gdLst/>
            <a:ahLst/>
            <a:cxnLst/>
            <a:rect l="l" t="t" r="r" b="b"/>
            <a:pathLst>
              <a:path w="5971148" h="7856774">
                <a:moveTo>
                  <a:pt x="0" y="0"/>
                </a:moveTo>
                <a:lnTo>
                  <a:pt x="5971148" y="0"/>
                </a:lnTo>
                <a:lnTo>
                  <a:pt x="5971148" y="7856774"/>
                </a:lnTo>
                <a:lnTo>
                  <a:pt x="0" y="78567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TextBox 4"/>
          <p:cNvSpPr txBox="1"/>
          <p:nvPr/>
        </p:nvSpPr>
        <p:spPr>
          <a:xfrm>
            <a:off x="867565" y="4597698"/>
            <a:ext cx="16552869" cy="2268578"/>
          </a:xfrm>
          <a:prstGeom prst="rect">
            <a:avLst/>
          </a:prstGeom>
        </p:spPr>
        <p:txBody>
          <a:bodyPr lIns="0" tIns="0" rIns="0" bIns="0" rtlCol="0" anchor="t">
            <a:spAutoFit/>
          </a:bodyPr>
          <a:lstStyle/>
          <a:p>
            <a:pPr algn="ctr">
              <a:lnSpc>
                <a:spcPts val="16536"/>
              </a:lnSpc>
            </a:pPr>
            <a:r>
              <a:rPr lang="en-US" sz="17973" spc="-1491">
                <a:solidFill>
                  <a:srgbClr val="022033"/>
                </a:solidFill>
                <a:latin typeface="Genty Sans"/>
                <a:ea typeface="Genty Sans"/>
                <a:cs typeface="Genty Sans"/>
                <a:sym typeface="Genty Sans"/>
              </a:rPr>
              <a:t>ENCUESTA IEC</a:t>
            </a:r>
          </a:p>
        </p:txBody>
      </p:sp>
      <p:sp>
        <p:nvSpPr>
          <p:cNvPr id="5" name="Freeform 5"/>
          <p:cNvSpPr/>
          <p:nvPr/>
        </p:nvSpPr>
        <p:spPr>
          <a:xfrm rot="9337228">
            <a:off x="13463742" y="-5536886"/>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6" name="Freeform 6"/>
          <p:cNvSpPr/>
          <p:nvPr/>
        </p:nvSpPr>
        <p:spPr>
          <a:xfrm rot="9337228">
            <a:off x="-2278585" y="6810192"/>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7" name="Freeform 7"/>
          <p:cNvSpPr/>
          <p:nvPr/>
        </p:nvSpPr>
        <p:spPr>
          <a:xfrm>
            <a:off x="6997259" y="141217"/>
            <a:ext cx="2901275" cy="1375084"/>
          </a:xfrm>
          <a:custGeom>
            <a:avLst/>
            <a:gdLst/>
            <a:ahLst/>
            <a:cxnLst/>
            <a:rect l="l" t="t" r="r" b="b"/>
            <a:pathLst>
              <a:path w="2901275" h="1375084">
                <a:moveTo>
                  <a:pt x="0" y="0"/>
                </a:moveTo>
                <a:lnTo>
                  <a:pt x="2901275" y="0"/>
                </a:lnTo>
                <a:lnTo>
                  <a:pt x="2901275" y="1375084"/>
                </a:lnTo>
                <a:lnTo>
                  <a:pt x="0" y="137508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8" name="TextBox 8"/>
          <p:cNvSpPr txBox="1"/>
          <p:nvPr/>
        </p:nvSpPr>
        <p:spPr>
          <a:xfrm>
            <a:off x="5146629" y="6684310"/>
            <a:ext cx="7565381" cy="2199197"/>
          </a:xfrm>
          <a:prstGeom prst="rect">
            <a:avLst/>
          </a:prstGeom>
        </p:spPr>
        <p:txBody>
          <a:bodyPr lIns="0" tIns="0" rIns="0" bIns="0" rtlCol="0" anchor="t">
            <a:spAutoFit/>
          </a:bodyPr>
          <a:lstStyle/>
          <a:p>
            <a:pPr algn="ctr">
              <a:lnSpc>
                <a:spcPts val="5639"/>
              </a:lnSpc>
            </a:pPr>
            <a:r>
              <a:rPr lang="en-US" sz="6130" spc="343">
                <a:solidFill>
                  <a:srgbClr val="022033"/>
                </a:solidFill>
                <a:latin typeface="Genty Sans"/>
                <a:ea typeface="Genty Sans"/>
                <a:cs typeface="Genty Sans"/>
                <a:sym typeface="Genty Sans"/>
              </a:rPr>
              <a:t>OCTUBRE</a:t>
            </a:r>
          </a:p>
          <a:p>
            <a:pPr algn="ctr">
              <a:lnSpc>
                <a:spcPts val="5639"/>
              </a:lnSpc>
            </a:pPr>
            <a:r>
              <a:rPr lang="en-US" sz="6130" spc="343">
                <a:solidFill>
                  <a:srgbClr val="022033"/>
                </a:solidFill>
                <a:latin typeface="Genty Sans"/>
                <a:ea typeface="Genty Sans"/>
                <a:cs typeface="Genty Sans"/>
                <a:sym typeface="Genty Sans"/>
              </a:rPr>
              <a:t>NEIVA/PITALITO</a:t>
            </a:r>
          </a:p>
          <a:p>
            <a:pPr algn="ctr">
              <a:lnSpc>
                <a:spcPts val="5639"/>
              </a:lnSpc>
            </a:pPr>
            <a:endParaRPr lang="en-US" sz="6130" spc="343">
              <a:solidFill>
                <a:srgbClr val="022033"/>
              </a:solidFill>
              <a:latin typeface="Genty Sans"/>
              <a:ea typeface="Genty Sans"/>
              <a:cs typeface="Genty Sans"/>
              <a:sym typeface="Genty Sans"/>
            </a:endParaRPr>
          </a:p>
        </p:txBody>
      </p:sp>
      <p:sp>
        <p:nvSpPr>
          <p:cNvPr id="9" name="TextBox 9"/>
          <p:cNvSpPr txBox="1"/>
          <p:nvPr/>
        </p:nvSpPr>
        <p:spPr>
          <a:xfrm>
            <a:off x="6240827" y="1611551"/>
            <a:ext cx="4814189" cy="2519422"/>
          </a:xfrm>
          <a:prstGeom prst="rect">
            <a:avLst/>
          </a:prstGeom>
        </p:spPr>
        <p:txBody>
          <a:bodyPr lIns="0" tIns="0" rIns="0" bIns="0" rtlCol="0" anchor="t">
            <a:spAutoFit/>
          </a:bodyPr>
          <a:lstStyle/>
          <a:p>
            <a:pPr algn="ctr">
              <a:lnSpc>
                <a:spcPts val="1558"/>
              </a:lnSpc>
            </a:pPr>
            <a:r>
              <a:rPr lang="en-US" sz="1067" spc="109">
                <a:solidFill>
                  <a:srgbClr val="022033"/>
                </a:solidFill>
                <a:latin typeface="Be Vietnam"/>
                <a:ea typeface="Be Vietnam"/>
                <a:cs typeface="Be Vietnam"/>
                <a:sym typeface="Be Vietnam"/>
              </a:rPr>
              <a:t>INFORMACIÓN, EDUCACIÓN Y COMUNICACIÓN.</a:t>
            </a:r>
          </a:p>
          <a:p>
            <a:pPr algn="ctr">
              <a:lnSpc>
                <a:spcPts val="3164"/>
              </a:lnSpc>
            </a:pPr>
            <a:endParaRPr lang="en-US" sz="1067" spc="109">
              <a:solidFill>
                <a:srgbClr val="022033"/>
              </a:solidFill>
              <a:latin typeface="Be Vietnam"/>
              <a:ea typeface="Be Vietnam"/>
              <a:cs typeface="Be Vietnam"/>
              <a:sym typeface="Be Vietnam"/>
            </a:endParaRPr>
          </a:p>
        </p:txBody>
      </p:sp>
      <p:sp>
        <p:nvSpPr>
          <p:cNvPr id="10" name="Freeform 10"/>
          <p:cNvSpPr/>
          <p:nvPr/>
        </p:nvSpPr>
        <p:spPr>
          <a:xfrm>
            <a:off x="-314147" y="7132057"/>
            <a:ext cx="4635690" cy="4635690"/>
          </a:xfrm>
          <a:custGeom>
            <a:avLst/>
            <a:gdLst/>
            <a:ahLst/>
            <a:cxnLst/>
            <a:rect l="l" t="t" r="r" b="b"/>
            <a:pathLst>
              <a:path w="4635690" h="4635690">
                <a:moveTo>
                  <a:pt x="0" y="0"/>
                </a:moveTo>
                <a:lnTo>
                  <a:pt x="4635690" y="0"/>
                </a:lnTo>
                <a:lnTo>
                  <a:pt x="4635690" y="4635690"/>
                </a:lnTo>
                <a:lnTo>
                  <a:pt x="0" y="4635690"/>
                </a:lnTo>
                <a:lnTo>
                  <a:pt x="0" y="0"/>
                </a:lnTo>
                <a:close/>
              </a:path>
            </a:pathLst>
          </a:custGeom>
          <a:blipFill>
            <a:blip r:embed="rId12"/>
            <a:stretch>
              <a:fillRect/>
            </a:stretch>
          </a:blipFill>
        </p:spPr>
        <p:txBody>
          <a:bodyPr/>
          <a:lstStyle/>
          <a:p>
            <a:endParaRPr lang="es-CO"/>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486400" y="3817699"/>
            <a:ext cx="7315200" cy="824623"/>
          </a:xfrm>
          <a:custGeom>
            <a:avLst/>
            <a:gdLst/>
            <a:ahLst/>
            <a:cxnLst/>
            <a:rect l="l" t="t" r="r" b="b"/>
            <a:pathLst>
              <a:path w="7315200" h="824623">
                <a:moveTo>
                  <a:pt x="0" y="0"/>
                </a:moveTo>
                <a:lnTo>
                  <a:pt x="7315200" y="0"/>
                </a:lnTo>
                <a:lnTo>
                  <a:pt x="7315200" y="824622"/>
                </a:lnTo>
                <a:lnTo>
                  <a:pt x="0" y="824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a:off x="5486400" y="5029747"/>
            <a:ext cx="7315200" cy="824623"/>
          </a:xfrm>
          <a:custGeom>
            <a:avLst/>
            <a:gdLst/>
            <a:ahLst/>
            <a:cxnLst/>
            <a:rect l="l" t="t" r="r" b="b"/>
            <a:pathLst>
              <a:path w="7315200" h="824623">
                <a:moveTo>
                  <a:pt x="0" y="0"/>
                </a:moveTo>
                <a:lnTo>
                  <a:pt x="7315200" y="0"/>
                </a:lnTo>
                <a:lnTo>
                  <a:pt x="7315200" y="824623"/>
                </a:lnTo>
                <a:lnTo>
                  <a:pt x="0" y="8246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4" name="Freeform 4"/>
          <p:cNvSpPr/>
          <p:nvPr/>
        </p:nvSpPr>
        <p:spPr>
          <a:xfrm>
            <a:off x="5486400" y="6244895"/>
            <a:ext cx="7315200" cy="824623"/>
          </a:xfrm>
          <a:custGeom>
            <a:avLst/>
            <a:gdLst/>
            <a:ahLst/>
            <a:cxnLst/>
            <a:rect l="l" t="t" r="r" b="b"/>
            <a:pathLst>
              <a:path w="7315200" h="824623">
                <a:moveTo>
                  <a:pt x="0" y="0"/>
                </a:moveTo>
                <a:lnTo>
                  <a:pt x="7315200" y="0"/>
                </a:lnTo>
                <a:lnTo>
                  <a:pt x="7315200" y="824622"/>
                </a:lnTo>
                <a:lnTo>
                  <a:pt x="0" y="824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5" name="Freeform 5"/>
          <p:cNvSpPr/>
          <p:nvPr/>
        </p:nvSpPr>
        <p:spPr>
          <a:xfrm>
            <a:off x="5486400" y="7460042"/>
            <a:ext cx="7315200" cy="824623"/>
          </a:xfrm>
          <a:custGeom>
            <a:avLst/>
            <a:gdLst/>
            <a:ahLst/>
            <a:cxnLst/>
            <a:rect l="l" t="t" r="r" b="b"/>
            <a:pathLst>
              <a:path w="7315200" h="824623">
                <a:moveTo>
                  <a:pt x="0" y="0"/>
                </a:moveTo>
                <a:lnTo>
                  <a:pt x="7315200" y="0"/>
                </a:lnTo>
                <a:lnTo>
                  <a:pt x="7315200" y="824623"/>
                </a:lnTo>
                <a:lnTo>
                  <a:pt x="0" y="8246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6" name="Freeform 6"/>
          <p:cNvSpPr/>
          <p:nvPr/>
        </p:nvSpPr>
        <p:spPr>
          <a:xfrm>
            <a:off x="5486400" y="8675190"/>
            <a:ext cx="7315200" cy="824623"/>
          </a:xfrm>
          <a:custGeom>
            <a:avLst/>
            <a:gdLst/>
            <a:ahLst/>
            <a:cxnLst/>
            <a:rect l="l" t="t" r="r" b="b"/>
            <a:pathLst>
              <a:path w="7315200" h="824623">
                <a:moveTo>
                  <a:pt x="0" y="0"/>
                </a:moveTo>
                <a:lnTo>
                  <a:pt x="7315200" y="0"/>
                </a:lnTo>
                <a:lnTo>
                  <a:pt x="7315200" y="824622"/>
                </a:lnTo>
                <a:lnTo>
                  <a:pt x="0" y="824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7" name="Freeform 7"/>
          <p:cNvSpPr/>
          <p:nvPr/>
        </p:nvSpPr>
        <p:spPr>
          <a:xfrm rot="-1016959">
            <a:off x="4662839" y="3205919"/>
            <a:ext cx="1958312" cy="1634301"/>
          </a:xfrm>
          <a:custGeom>
            <a:avLst/>
            <a:gdLst/>
            <a:ahLst/>
            <a:cxnLst/>
            <a:rect l="l" t="t" r="r" b="b"/>
            <a:pathLst>
              <a:path w="1958312" h="1634301">
                <a:moveTo>
                  <a:pt x="0" y="0"/>
                </a:moveTo>
                <a:lnTo>
                  <a:pt x="1958312" y="0"/>
                </a:lnTo>
                <a:lnTo>
                  <a:pt x="1958312" y="1634301"/>
                </a:lnTo>
                <a:lnTo>
                  <a:pt x="0" y="16343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8" name="Freeform 8"/>
          <p:cNvSpPr/>
          <p:nvPr/>
        </p:nvSpPr>
        <p:spPr>
          <a:xfrm>
            <a:off x="5027579" y="5980074"/>
            <a:ext cx="1789261" cy="1343572"/>
          </a:xfrm>
          <a:custGeom>
            <a:avLst/>
            <a:gdLst/>
            <a:ahLst/>
            <a:cxnLst/>
            <a:rect l="l" t="t" r="r" b="b"/>
            <a:pathLst>
              <a:path w="1789261" h="1343572">
                <a:moveTo>
                  <a:pt x="0" y="0"/>
                </a:moveTo>
                <a:lnTo>
                  <a:pt x="1789261" y="0"/>
                </a:lnTo>
                <a:lnTo>
                  <a:pt x="1789261" y="1343572"/>
                </a:lnTo>
                <a:lnTo>
                  <a:pt x="0" y="13435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9" name="Freeform 9"/>
          <p:cNvSpPr/>
          <p:nvPr/>
        </p:nvSpPr>
        <p:spPr>
          <a:xfrm>
            <a:off x="11703007" y="4434472"/>
            <a:ext cx="1636054" cy="2004074"/>
          </a:xfrm>
          <a:custGeom>
            <a:avLst/>
            <a:gdLst/>
            <a:ahLst/>
            <a:cxnLst/>
            <a:rect l="l" t="t" r="r" b="b"/>
            <a:pathLst>
              <a:path w="1636054" h="2004074">
                <a:moveTo>
                  <a:pt x="0" y="0"/>
                </a:moveTo>
                <a:lnTo>
                  <a:pt x="1636054" y="0"/>
                </a:lnTo>
                <a:lnTo>
                  <a:pt x="1636054" y="2004075"/>
                </a:lnTo>
                <a:lnTo>
                  <a:pt x="0" y="200407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10" name="Freeform 10"/>
          <p:cNvSpPr/>
          <p:nvPr/>
        </p:nvSpPr>
        <p:spPr>
          <a:xfrm rot="2016982">
            <a:off x="11716831" y="6946999"/>
            <a:ext cx="1529661" cy="1873749"/>
          </a:xfrm>
          <a:custGeom>
            <a:avLst/>
            <a:gdLst/>
            <a:ahLst/>
            <a:cxnLst/>
            <a:rect l="l" t="t" r="r" b="b"/>
            <a:pathLst>
              <a:path w="1529661" h="1873749">
                <a:moveTo>
                  <a:pt x="0" y="0"/>
                </a:moveTo>
                <a:lnTo>
                  <a:pt x="1529661" y="0"/>
                </a:lnTo>
                <a:lnTo>
                  <a:pt x="1529661" y="1873749"/>
                </a:lnTo>
                <a:lnTo>
                  <a:pt x="0" y="18737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11" name="Freeform 11"/>
          <p:cNvSpPr/>
          <p:nvPr/>
        </p:nvSpPr>
        <p:spPr>
          <a:xfrm rot="-1836569">
            <a:off x="5082062" y="7893208"/>
            <a:ext cx="1680295" cy="1974706"/>
          </a:xfrm>
          <a:custGeom>
            <a:avLst/>
            <a:gdLst/>
            <a:ahLst/>
            <a:cxnLst/>
            <a:rect l="l" t="t" r="r" b="b"/>
            <a:pathLst>
              <a:path w="1680295" h="1974706">
                <a:moveTo>
                  <a:pt x="0" y="0"/>
                </a:moveTo>
                <a:lnTo>
                  <a:pt x="1680295" y="0"/>
                </a:lnTo>
                <a:lnTo>
                  <a:pt x="1680295" y="1974706"/>
                </a:lnTo>
                <a:lnTo>
                  <a:pt x="0" y="197470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12" name="TextBox 12"/>
          <p:cNvSpPr txBox="1"/>
          <p:nvPr/>
        </p:nvSpPr>
        <p:spPr>
          <a:xfrm>
            <a:off x="1848950" y="1774928"/>
            <a:ext cx="14864881" cy="1452221"/>
          </a:xfrm>
          <a:prstGeom prst="rect">
            <a:avLst/>
          </a:prstGeom>
        </p:spPr>
        <p:txBody>
          <a:bodyPr lIns="0" tIns="0" rIns="0" bIns="0" rtlCol="0" anchor="t">
            <a:spAutoFit/>
          </a:bodyPr>
          <a:lstStyle/>
          <a:p>
            <a:pPr algn="ctr">
              <a:lnSpc>
                <a:spcPts val="10679"/>
              </a:lnSpc>
            </a:pPr>
            <a:r>
              <a:rPr lang="en-US" sz="11608" spc="-963">
                <a:solidFill>
                  <a:srgbClr val="022033"/>
                </a:solidFill>
                <a:latin typeface="Genty Sans"/>
                <a:ea typeface="Genty Sans"/>
                <a:cs typeface="Genty Sans"/>
                <a:sym typeface="Genty Sans"/>
              </a:rPr>
              <a:t> CONTENIDO</a:t>
            </a:r>
          </a:p>
        </p:txBody>
      </p:sp>
      <p:sp>
        <p:nvSpPr>
          <p:cNvPr id="13" name="Freeform 13"/>
          <p:cNvSpPr/>
          <p:nvPr/>
        </p:nvSpPr>
        <p:spPr>
          <a:xfrm rot="4478055">
            <a:off x="-4079322" y="-4771604"/>
            <a:ext cx="7904237" cy="9471308"/>
          </a:xfrm>
          <a:custGeom>
            <a:avLst/>
            <a:gdLst/>
            <a:ahLst/>
            <a:cxnLst/>
            <a:rect l="l" t="t" r="r" b="b"/>
            <a:pathLst>
              <a:path w="7904237" h="9471308">
                <a:moveTo>
                  <a:pt x="0" y="0"/>
                </a:moveTo>
                <a:lnTo>
                  <a:pt x="7904236" y="0"/>
                </a:lnTo>
                <a:lnTo>
                  <a:pt x="7904236" y="9471307"/>
                </a:lnTo>
                <a:lnTo>
                  <a:pt x="0" y="947130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s-CO"/>
          </a:p>
        </p:txBody>
      </p:sp>
      <p:sp>
        <p:nvSpPr>
          <p:cNvPr id="14" name="Freeform 14"/>
          <p:cNvSpPr/>
          <p:nvPr/>
        </p:nvSpPr>
        <p:spPr>
          <a:xfrm rot="-7570525">
            <a:off x="15006512" y="5329913"/>
            <a:ext cx="5971148" cy="7856774"/>
          </a:xfrm>
          <a:custGeom>
            <a:avLst/>
            <a:gdLst/>
            <a:ahLst/>
            <a:cxnLst/>
            <a:rect l="l" t="t" r="r" b="b"/>
            <a:pathLst>
              <a:path w="5971148" h="7856774">
                <a:moveTo>
                  <a:pt x="0" y="0"/>
                </a:moveTo>
                <a:lnTo>
                  <a:pt x="5971148" y="0"/>
                </a:lnTo>
                <a:lnTo>
                  <a:pt x="5971148" y="7856774"/>
                </a:lnTo>
                <a:lnTo>
                  <a:pt x="0" y="7856774"/>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s-CO"/>
          </a:p>
        </p:txBody>
      </p:sp>
      <p:sp>
        <p:nvSpPr>
          <p:cNvPr id="15" name="Freeform 15"/>
          <p:cNvSpPr/>
          <p:nvPr/>
        </p:nvSpPr>
        <p:spPr>
          <a:xfrm>
            <a:off x="13339061" y="-1397261"/>
            <a:ext cx="5245361" cy="5245361"/>
          </a:xfrm>
          <a:custGeom>
            <a:avLst/>
            <a:gdLst/>
            <a:ahLst/>
            <a:cxnLst/>
            <a:rect l="l" t="t" r="r" b="b"/>
            <a:pathLst>
              <a:path w="5245361" h="5245361">
                <a:moveTo>
                  <a:pt x="0" y="0"/>
                </a:moveTo>
                <a:lnTo>
                  <a:pt x="5245361" y="0"/>
                </a:lnTo>
                <a:lnTo>
                  <a:pt x="5245361" y="5245362"/>
                </a:lnTo>
                <a:lnTo>
                  <a:pt x="0" y="5245362"/>
                </a:lnTo>
                <a:lnTo>
                  <a:pt x="0" y="0"/>
                </a:lnTo>
                <a:close/>
              </a:path>
            </a:pathLst>
          </a:custGeom>
          <a:blipFill>
            <a:blip r:embed="rId18"/>
            <a:stretch>
              <a:fillRect/>
            </a:stretch>
          </a:blipFill>
        </p:spPr>
        <p:txBody>
          <a:bodyPr/>
          <a:lstStyle/>
          <a:p>
            <a:endParaRPr lang="es-CO"/>
          </a:p>
        </p:txBody>
      </p:sp>
      <p:sp>
        <p:nvSpPr>
          <p:cNvPr id="16" name="TextBox 16"/>
          <p:cNvSpPr txBox="1"/>
          <p:nvPr/>
        </p:nvSpPr>
        <p:spPr>
          <a:xfrm>
            <a:off x="7148033" y="3970626"/>
            <a:ext cx="4799274" cy="668596"/>
          </a:xfrm>
          <a:prstGeom prst="rect">
            <a:avLst/>
          </a:prstGeom>
        </p:spPr>
        <p:txBody>
          <a:bodyPr lIns="0" tIns="0" rIns="0" bIns="0" rtlCol="0" anchor="t">
            <a:spAutoFit/>
          </a:bodyPr>
          <a:lstStyle/>
          <a:p>
            <a:pPr algn="ctr">
              <a:lnSpc>
                <a:spcPts val="2512"/>
              </a:lnSpc>
            </a:pPr>
            <a:r>
              <a:rPr lang="en-US" sz="2730" spc="152" dirty="0">
                <a:solidFill>
                  <a:srgbClr val="022033"/>
                </a:solidFill>
                <a:latin typeface="Genty Sans"/>
                <a:ea typeface="Genty Sans"/>
                <a:cs typeface="Genty Sans"/>
                <a:sym typeface="Genty Sans"/>
              </a:rPr>
              <a:t>ENCUESTAS                          142 NEIVA - 39 PITALITO  </a:t>
            </a:r>
          </a:p>
        </p:txBody>
      </p:sp>
      <p:sp>
        <p:nvSpPr>
          <p:cNvPr id="17" name="TextBox 17"/>
          <p:cNvSpPr txBox="1"/>
          <p:nvPr/>
        </p:nvSpPr>
        <p:spPr>
          <a:xfrm>
            <a:off x="7520921" y="6495697"/>
            <a:ext cx="3478005" cy="356761"/>
          </a:xfrm>
          <a:prstGeom prst="rect">
            <a:avLst/>
          </a:prstGeom>
        </p:spPr>
        <p:txBody>
          <a:bodyPr lIns="0" tIns="0" rIns="0" bIns="0" rtlCol="0" anchor="t">
            <a:spAutoFit/>
          </a:bodyPr>
          <a:lstStyle/>
          <a:p>
            <a:pPr algn="ctr">
              <a:lnSpc>
                <a:spcPts val="2512"/>
              </a:lnSpc>
            </a:pPr>
            <a:r>
              <a:rPr lang="en-US" sz="2730" spc="152">
                <a:solidFill>
                  <a:srgbClr val="022033"/>
                </a:solidFill>
                <a:latin typeface="Genty Sans"/>
                <a:ea typeface="Genty Sans"/>
                <a:cs typeface="Genty Sans"/>
                <a:sym typeface="Genty Sans"/>
              </a:rPr>
              <a:t>CONCLUSIONES</a:t>
            </a:r>
          </a:p>
        </p:txBody>
      </p:sp>
      <p:sp>
        <p:nvSpPr>
          <p:cNvPr id="18" name="TextBox 18"/>
          <p:cNvSpPr txBox="1"/>
          <p:nvPr/>
        </p:nvSpPr>
        <p:spPr>
          <a:xfrm>
            <a:off x="6769565" y="5292253"/>
            <a:ext cx="4748870" cy="356761"/>
          </a:xfrm>
          <a:prstGeom prst="rect">
            <a:avLst/>
          </a:prstGeom>
        </p:spPr>
        <p:txBody>
          <a:bodyPr lIns="0" tIns="0" rIns="0" bIns="0" rtlCol="0" anchor="t">
            <a:spAutoFit/>
          </a:bodyPr>
          <a:lstStyle/>
          <a:p>
            <a:pPr algn="ctr">
              <a:lnSpc>
                <a:spcPts val="2512"/>
              </a:lnSpc>
            </a:pPr>
            <a:r>
              <a:rPr lang="en-US" sz="2730" spc="152">
                <a:solidFill>
                  <a:srgbClr val="022033"/>
                </a:solidFill>
                <a:latin typeface="Genty Sans"/>
                <a:ea typeface="Genty Sans"/>
                <a:cs typeface="Genty Sans"/>
                <a:sym typeface="Genty Sans"/>
              </a:rPr>
              <a:t>GRÁFICOS/ ENCUESTAS</a:t>
            </a:r>
          </a:p>
        </p:txBody>
      </p:sp>
      <p:sp>
        <p:nvSpPr>
          <p:cNvPr id="19" name="TextBox 19"/>
          <p:cNvSpPr txBox="1"/>
          <p:nvPr/>
        </p:nvSpPr>
        <p:spPr>
          <a:xfrm>
            <a:off x="7498043" y="7717217"/>
            <a:ext cx="3478005" cy="356761"/>
          </a:xfrm>
          <a:prstGeom prst="rect">
            <a:avLst/>
          </a:prstGeom>
        </p:spPr>
        <p:txBody>
          <a:bodyPr lIns="0" tIns="0" rIns="0" bIns="0" rtlCol="0" anchor="t">
            <a:spAutoFit/>
          </a:bodyPr>
          <a:lstStyle/>
          <a:p>
            <a:pPr algn="ctr">
              <a:lnSpc>
                <a:spcPts val="2512"/>
              </a:lnSpc>
            </a:pPr>
            <a:r>
              <a:rPr lang="en-US" sz="2730" spc="152">
                <a:solidFill>
                  <a:srgbClr val="022033"/>
                </a:solidFill>
                <a:latin typeface="Genty Sans"/>
                <a:ea typeface="Genty Sans"/>
                <a:cs typeface="Genty Sans"/>
                <a:sym typeface="Genty Sans"/>
              </a:rPr>
              <a:t>PROGRAMA IEC</a:t>
            </a:r>
          </a:p>
        </p:txBody>
      </p:sp>
      <p:sp>
        <p:nvSpPr>
          <p:cNvPr id="20" name="TextBox 20"/>
          <p:cNvSpPr txBox="1"/>
          <p:nvPr/>
        </p:nvSpPr>
        <p:spPr>
          <a:xfrm>
            <a:off x="7014683" y="8810466"/>
            <a:ext cx="5145995" cy="620746"/>
          </a:xfrm>
          <a:prstGeom prst="rect">
            <a:avLst/>
          </a:prstGeom>
        </p:spPr>
        <p:txBody>
          <a:bodyPr lIns="0" tIns="0" rIns="0" bIns="0" rtlCol="0" anchor="t">
            <a:spAutoFit/>
          </a:bodyPr>
          <a:lstStyle/>
          <a:p>
            <a:pPr algn="ctr">
              <a:lnSpc>
                <a:spcPts val="2363"/>
              </a:lnSpc>
            </a:pPr>
            <a:r>
              <a:rPr lang="en-US" sz="2568" spc="143">
                <a:solidFill>
                  <a:srgbClr val="022033"/>
                </a:solidFill>
                <a:latin typeface="Genty Sans"/>
                <a:ea typeface="Genty Sans"/>
                <a:cs typeface="Genty Sans"/>
                <a:sym typeface="Genty Sans"/>
              </a:rPr>
              <a:t>EVIDENCIA FOTOGRÁFICA Y DE VIDEO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619887" y="480743"/>
            <a:ext cx="9048225" cy="894318"/>
          </a:xfrm>
          <a:prstGeom prst="rect">
            <a:avLst/>
          </a:prstGeom>
        </p:spPr>
        <p:txBody>
          <a:bodyPr lIns="0" tIns="0" rIns="0" bIns="0" rtlCol="0" anchor="t">
            <a:spAutoFit/>
          </a:bodyPr>
          <a:lstStyle/>
          <a:p>
            <a:pPr algn="ctr">
              <a:lnSpc>
                <a:spcPts val="6500"/>
              </a:lnSpc>
            </a:pPr>
            <a:r>
              <a:rPr lang="en-US" sz="7065" spc="-586">
                <a:solidFill>
                  <a:srgbClr val="022033"/>
                </a:solidFill>
                <a:latin typeface="Genty Sans"/>
                <a:ea typeface="Genty Sans"/>
                <a:cs typeface="Genty Sans"/>
                <a:sym typeface="Genty Sans"/>
              </a:rPr>
              <a:t>GRÁFICOS/NEIVA</a:t>
            </a:r>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4" name="Freeform 4"/>
          <p:cNvSpPr/>
          <p:nvPr/>
        </p:nvSpPr>
        <p:spPr>
          <a:xfrm>
            <a:off x="15551327" y="8013811"/>
            <a:ext cx="2574092" cy="1993752"/>
          </a:xfrm>
          <a:custGeom>
            <a:avLst/>
            <a:gdLst/>
            <a:ahLst/>
            <a:cxnLst/>
            <a:rect l="l" t="t" r="r" b="b"/>
            <a:pathLst>
              <a:path w="2574092" h="1993752">
                <a:moveTo>
                  <a:pt x="0" y="0"/>
                </a:moveTo>
                <a:lnTo>
                  <a:pt x="2574092" y="0"/>
                </a:lnTo>
                <a:lnTo>
                  <a:pt x="2574092" y="1993751"/>
                </a:lnTo>
                <a:lnTo>
                  <a:pt x="0" y="199375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5" name="Freeform 5"/>
          <p:cNvSpPr/>
          <p:nvPr/>
        </p:nvSpPr>
        <p:spPr>
          <a:xfrm>
            <a:off x="-113997" y="-1593981"/>
            <a:ext cx="5245361" cy="5245361"/>
          </a:xfrm>
          <a:custGeom>
            <a:avLst/>
            <a:gdLst/>
            <a:ahLst/>
            <a:cxnLst/>
            <a:rect l="l" t="t" r="r" b="b"/>
            <a:pathLst>
              <a:path w="5245361" h="5245361">
                <a:moveTo>
                  <a:pt x="0" y="0"/>
                </a:moveTo>
                <a:lnTo>
                  <a:pt x="5245361" y="0"/>
                </a:lnTo>
                <a:lnTo>
                  <a:pt x="5245361" y="5245362"/>
                </a:lnTo>
                <a:lnTo>
                  <a:pt x="0" y="5245362"/>
                </a:lnTo>
                <a:lnTo>
                  <a:pt x="0" y="0"/>
                </a:lnTo>
                <a:close/>
              </a:path>
            </a:pathLst>
          </a:custGeom>
          <a:blipFill>
            <a:blip r:embed="rId6"/>
            <a:stretch>
              <a:fillRect/>
            </a:stretch>
          </a:blipFill>
        </p:spPr>
        <p:txBody>
          <a:bodyPr/>
          <a:lstStyle/>
          <a:p>
            <a:endParaRPr lang="es-CO"/>
          </a:p>
        </p:txBody>
      </p:sp>
      <p:sp>
        <p:nvSpPr>
          <p:cNvPr id="6" name="Freeform 6"/>
          <p:cNvSpPr/>
          <p:nvPr/>
        </p:nvSpPr>
        <p:spPr>
          <a:xfrm rot="8444030">
            <a:off x="-3759377" y="5762760"/>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7" name="Freeform 7"/>
          <p:cNvSpPr/>
          <p:nvPr/>
        </p:nvSpPr>
        <p:spPr>
          <a:xfrm>
            <a:off x="1028700" y="7930599"/>
            <a:ext cx="2284659" cy="2076963"/>
          </a:xfrm>
          <a:custGeom>
            <a:avLst/>
            <a:gdLst/>
            <a:ahLst/>
            <a:cxnLst/>
            <a:rect l="l" t="t" r="r" b="b"/>
            <a:pathLst>
              <a:path w="2284659" h="2076963">
                <a:moveTo>
                  <a:pt x="0" y="0"/>
                </a:moveTo>
                <a:lnTo>
                  <a:pt x="2284659" y="0"/>
                </a:lnTo>
                <a:lnTo>
                  <a:pt x="2284659" y="2076963"/>
                </a:lnTo>
                <a:lnTo>
                  <a:pt x="0" y="207696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s-CO"/>
          </a:p>
        </p:txBody>
      </p:sp>
      <p:sp>
        <p:nvSpPr>
          <p:cNvPr id="8" name="Freeform 8"/>
          <p:cNvSpPr/>
          <p:nvPr/>
        </p:nvSpPr>
        <p:spPr>
          <a:xfrm>
            <a:off x="11751475" y="1712931"/>
            <a:ext cx="5188438" cy="3934090"/>
          </a:xfrm>
          <a:custGeom>
            <a:avLst/>
            <a:gdLst/>
            <a:ahLst/>
            <a:cxnLst/>
            <a:rect l="l" t="t" r="r" b="b"/>
            <a:pathLst>
              <a:path w="5188438" h="3934090">
                <a:moveTo>
                  <a:pt x="0" y="0"/>
                </a:moveTo>
                <a:lnTo>
                  <a:pt x="5188438" y="0"/>
                </a:lnTo>
                <a:lnTo>
                  <a:pt x="5188438" y="3934090"/>
                </a:lnTo>
                <a:lnTo>
                  <a:pt x="0" y="3934090"/>
                </a:lnTo>
                <a:lnTo>
                  <a:pt x="0" y="0"/>
                </a:lnTo>
                <a:close/>
              </a:path>
            </a:pathLst>
          </a:custGeom>
          <a:blipFill>
            <a:blip r:embed="rId11"/>
            <a:stretch>
              <a:fillRect/>
            </a:stretch>
          </a:blipFill>
        </p:spPr>
        <p:txBody>
          <a:bodyPr/>
          <a:lstStyle/>
          <a:p>
            <a:endParaRPr lang="es-CO"/>
          </a:p>
        </p:txBody>
      </p:sp>
      <p:sp>
        <p:nvSpPr>
          <p:cNvPr id="9" name="Freeform 9"/>
          <p:cNvSpPr/>
          <p:nvPr/>
        </p:nvSpPr>
        <p:spPr>
          <a:xfrm>
            <a:off x="15951255" y="3263364"/>
            <a:ext cx="789765" cy="2134500"/>
          </a:xfrm>
          <a:custGeom>
            <a:avLst/>
            <a:gdLst/>
            <a:ahLst/>
            <a:cxnLst/>
            <a:rect l="l" t="t" r="r" b="b"/>
            <a:pathLst>
              <a:path w="789765" h="2134500">
                <a:moveTo>
                  <a:pt x="0" y="0"/>
                </a:moveTo>
                <a:lnTo>
                  <a:pt x="789765" y="0"/>
                </a:lnTo>
                <a:lnTo>
                  <a:pt x="789765" y="2134500"/>
                </a:lnTo>
                <a:lnTo>
                  <a:pt x="0" y="21345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10" name="Freeform 10"/>
          <p:cNvSpPr/>
          <p:nvPr/>
        </p:nvSpPr>
        <p:spPr>
          <a:xfrm>
            <a:off x="510603" y="2593507"/>
            <a:ext cx="3996162" cy="3474214"/>
          </a:xfrm>
          <a:custGeom>
            <a:avLst/>
            <a:gdLst/>
            <a:ahLst/>
            <a:cxnLst/>
            <a:rect l="l" t="t" r="r" b="b"/>
            <a:pathLst>
              <a:path w="3996162" h="3474214">
                <a:moveTo>
                  <a:pt x="0" y="0"/>
                </a:moveTo>
                <a:lnTo>
                  <a:pt x="3996161" y="0"/>
                </a:lnTo>
                <a:lnTo>
                  <a:pt x="3996161" y="3474214"/>
                </a:lnTo>
                <a:lnTo>
                  <a:pt x="0" y="3474214"/>
                </a:lnTo>
                <a:lnTo>
                  <a:pt x="0" y="0"/>
                </a:lnTo>
                <a:close/>
              </a:path>
            </a:pathLst>
          </a:custGeom>
          <a:blipFill>
            <a:blip r:embed="rId14"/>
            <a:stretch>
              <a:fillRect/>
            </a:stretch>
          </a:blipFill>
        </p:spPr>
        <p:txBody>
          <a:bodyPr/>
          <a:lstStyle/>
          <a:p>
            <a:endParaRPr lang="es-CO"/>
          </a:p>
        </p:txBody>
      </p:sp>
      <p:sp>
        <p:nvSpPr>
          <p:cNvPr id="11" name="Freeform 11"/>
          <p:cNvSpPr/>
          <p:nvPr/>
        </p:nvSpPr>
        <p:spPr>
          <a:xfrm>
            <a:off x="4619887" y="6520602"/>
            <a:ext cx="8772226" cy="3486960"/>
          </a:xfrm>
          <a:custGeom>
            <a:avLst/>
            <a:gdLst/>
            <a:ahLst/>
            <a:cxnLst/>
            <a:rect l="l" t="t" r="r" b="b"/>
            <a:pathLst>
              <a:path w="8772226" h="3486960">
                <a:moveTo>
                  <a:pt x="0" y="0"/>
                </a:moveTo>
                <a:lnTo>
                  <a:pt x="8772227" y="0"/>
                </a:lnTo>
                <a:lnTo>
                  <a:pt x="8772227" y="3486960"/>
                </a:lnTo>
                <a:lnTo>
                  <a:pt x="0" y="3486960"/>
                </a:lnTo>
                <a:lnTo>
                  <a:pt x="0" y="0"/>
                </a:lnTo>
                <a:close/>
              </a:path>
            </a:pathLst>
          </a:custGeom>
          <a:blipFill>
            <a:blip r:embed="rId15"/>
            <a:stretch>
              <a:fillRect/>
            </a:stretch>
          </a:blipFill>
        </p:spPr>
        <p:txBody>
          <a:bodyPr/>
          <a:lstStyle/>
          <a:p>
            <a:endParaRPr lang="es-CO"/>
          </a:p>
        </p:txBody>
      </p:sp>
      <p:sp>
        <p:nvSpPr>
          <p:cNvPr id="12" name="TextBox 12"/>
          <p:cNvSpPr txBox="1"/>
          <p:nvPr/>
        </p:nvSpPr>
        <p:spPr>
          <a:xfrm>
            <a:off x="5893837" y="3718056"/>
            <a:ext cx="5205339" cy="878363"/>
          </a:xfrm>
          <a:prstGeom prst="rect">
            <a:avLst/>
          </a:prstGeom>
        </p:spPr>
        <p:txBody>
          <a:bodyPr lIns="0" tIns="0" rIns="0" bIns="0" rtlCol="0" anchor="t">
            <a:spAutoFit/>
          </a:bodyPr>
          <a:lstStyle/>
          <a:p>
            <a:pPr marL="532996" lvl="1" indent="-266498" algn="l">
              <a:lnSpc>
                <a:spcPts val="2271"/>
              </a:lnSpc>
              <a:buFont typeface="Arial"/>
              <a:buChar char="•"/>
            </a:pPr>
            <a:r>
              <a:rPr lang="en-US" sz="2468" spc="138">
                <a:solidFill>
                  <a:srgbClr val="1A1E2D"/>
                </a:solidFill>
                <a:latin typeface="Genty Sans"/>
                <a:ea typeface="Genty Sans"/>
                <a:cs typeface="Genty Sans"/>
                <a:sym typeface="Genty Sans"/>
              </a:rPr>
              <a:t>DEBERES Y DERECHOS</a:t>
            </a:r>
          </a:p>
          <a:p>
            <a:pPr marL="532996" lvl="1" indent="-266498" algn="l">
              <a:lnSpc>
                <a:spcPts val="2271"/>
              </a:lnSpc>
              <a:buFont typeface="Arial"/>
              <a:buChar char="•"/>
            </a:pPr>
            <a:r>
              <a:rPr lang="en-US" sz="2468" spc="138">
                <a:solidFill>
                  <a:srgbClr val="1A1E2D"/>
                </a:solidFill>
                <a:latin typeface="Genty Sans"/>
                <a:ea typeface="Genty Sans"/>
                <a:cs typeface="Genty Sans"/>
                <a:sym typeface="Genty Sans"/>
              </a:rPr>
              <a:t>DONDE ACUDIR EN CASO DE URGENCIA. </a:t>
            </a:r>
          </a:p>
        </p:txBody>
      </p:sp>
      <p:sp>
        <p:nvSpPr>
          <p:cNvPr id="13" name="TextBox 13"/>
          <p:cNvSpPr txBox="1"/>
          <p:nvPr/>
        </p:nvSpPr>
        <p:spPr>
          <a:xfrm>
            <a:off x="833613" y="6020096"/>
            <a:ext cx="3350140" cy="518192"/>
          </a:xfrm>
          <a:prstGeom prst="rect">
            <a:avLst/>
          </a:prstGeom>
        </p:spPr>
        <p:txBody>
          <a:bodyPr lIns="0" tIns="0" rIns="0" bIns="0" rtlCol="0" anchor="t">
            <a:spAutoFit/>
          </a:bodyPr>
          <a:lstStyle/>
          <a:p>
            <a:pPr algn="ctr">
              <a:lnSpc>
                <a:spcPts val="4283"/>
              </a:lnSpc>
              <a:spcBef>
                <a:spcPct val="0"/>
              </a:spcBef>
            </a:pPr>
            <a:r>
              <a:rPr lang="en-US" sz="3059" b="1">
                <a:solidFill>
                  <a:srgbClr val="000000"/>
                </a:solidFill>
                <a:latin typeface="Genty Sans"/>
                <a:ea typeface="Genty Sans"/>
                <a:cs typeface="Genty Sans"/>
                <a:sym typeface="Genty Sans"/>
              </a:rPr>
              <a:t>142 encuestas</a:t>
            </a:r>
          </a:p>
        </p:txBody>
      </p:sp>
      <p:sp>
        <p:nvSpPr>
          <p:cNvPr id="14" name="TextBox 14"/>
          <p:cNvSpPr txBox="1"/>
          <p:nvPr/>
        </p:nvSpPr>
        <p:spPr>
          <a:xfrm>
            <a:off x="15551327" y="2712272"/>
            <a:ext cx="2838991" cy="448486"/>
          </a:xfrm>
          <a:prstGeom prst="rect">
            <a:avLst/>
          </a:prstGeom>
        </p:spPr>
        <p:txBody>
          <a:bodyPr lIns="0" tIns="0" rIns="0" bIns="0" rtlCol="0" anchor="t">
            <a:spAutoFit/>
          </a:bodyPr>
          <a:lstStyle/>
          <a:p>
            <a:pPr algn="ctr">
              <a:lnSpc>
                <a:spcPts val="3630"/>
              </a:lnSpc>
              <a:spcBef>
                <a:spcPct val="0"/>
              </a:spcBef>
            </a:pPr>
            <a:r>
              <a:rPr lang="en-US" sz="2593">
                <a:solidFill>
                  <a:srgbClr val="ED0606"/>
                </a:solidFill>
                <a:latin typeface="Genty Sans"/>
                <a:ea typeface="Genty Sans"/>
                <a:cs typeface="Genty Sans"/>
                <a:sym typeface="Genty Sans"/>
              </a:rPr>
              <a:t>100%</a:t>
            </a:r>
          </a:p>
        </p:txBody>
      </p:sp>
      <p:sp>
        <p:nvSpPr>
          <p:cNvPr id="15" name="TextBox 15"/>
          <p:cNvSpPr txBox="1"/>
          <p:nvPr/>
        </p:nvSpPr>
        <p:spPr>
          <a:xfrm>
            <a:off x="13002041" y="8755449"/>
            <a:ext cx="2408636" cy="379639"/>
          </a:xfrm>
          <a:prstGeom prst="rect">
            <a:avLst/>
          </a:prstGeom>
        </p:spPr>
        <p:txBody>
          <a:bodyPr lIns="0" tIns="0" rIns="0" bIns="0" rtlCol="0" anchor="t">
            <a:spAutoFit/>
          </a:bodyPr>
          <a:lstStyle/>
          <a:p>
            <a:pPr algn="ctr">
              <a:lnSpc>
                <a:spcPts val="3079"/>
              </a:lnSpc>
              <a:spcBef>
                <a:spcPct val="0"/>
              </a:spcBef>
            </a:pPr>
            <a:r>
              <a:rPr lang="en-US" sz="2199">
                <a:solidFill>
                  <a:srgbClr val="1D741B"/>
                </a:solidFill>
                <a:latin typeface="Genty Sans"/>
                <a:ea typeface="Genty Sans"/>
                <a:cs typeface="Genty Sans"/>
                <a:sym typeface="Genty Sans"/>
              </a:rPr>
              <a:t>paso de 25 a 0</a:t>
            </a:r>
          </a:p>
        </p:txBody>
      </p:sp>
      <p:sp>
        <p:nvSpPr>
          <p:cNvPr id="16" name="Freeform 16"/>
          <p:cNvSpPr/>
          <p:nvPr/>
        </p:nvSpPr>
        <p:spPr>
          <a:xfrm>
            <a:off x="13668113" y="6977643"/>
            <a:ext cx="930970" cy="1825431"/>
          </a:xfrm>
          <a:custGeom>
            <a:avLst/>
            <a:gdLst/>
            <a:ahLst/>
            <a:cxnLst/>
            <a:rect l="l" t="t" r="r" b="b"/>
            <a:pathLst>
              <a:path w="930970" h="1825431">
                <a:moveTo>
                  <a:pt x="0" y="0"/>
                </a:moveTo>
                <a:lnTo>
                  <a:pt x="930969" y="0"/>
                </a:lnTo>
                <a:lnTo>
                  <a:pt x="930969" y="1825431"/>
                </a:lnTo>
                <a:lnTo>
                  <a:pt x="0" y="182543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s-CO"/>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5C2E9"/>
        </a:solidFill>
        <a:effectLst/>
      </p:bgPr>
    </p:bg>
    <p:spTree>
      <p:nvGrpSpPr>
        <p:cNvPr id="1" name=""/>
        <p:cNvGrpSpPr/>
        <p:nvPr/>
      </p:nvGrpSpPr>
      <p:grpSpPr>
        <a:xfrm>
          <a:off x="0" y="0"/>
          <a:ext cx="0" cy="0"/>
          <a:chOff x="0" y="0"/>
          <a:chExt cx="0" cy="0"/>
        </a:xfrm>
      </p:grpSpPr>
      <p:sp>
        <p:nvSpPr>
          <p:cNvPr id="2" name="Freeform 2"/>
          <p:cNvSpPr/>
          <p:nvPr/>
        </p:nvSpPr>
        <p:spPr>
          <a:xfrm>
            <a:off x="4531635" y="8933810"/>
            <a:ext cx="9224729" cy="1039879"/>
          </a:xfrm>
          <a:custGeom>
            <a:avLst/>
            <a:gdLst/>
            <a:ahLst/>
            <a:cxnLst/>
            <a:rect l="l" t="t" r="r" b="b"/>
            <a:pathLst>
              <a:path w="9224729" h="1039879">
                <a:moveTo>
                  <a:pt x="0" y="0"/>
                </a:moveTo>
                <a:lnTo>
                  <a:pt x="9224730" y="0"/>
                </a:lnTo>
                <a:lnTo>
                  <a:pt x="9224730" y="1039879"/>
                </a:lnTo>
                <a:lnTo>
                  <a:pt x="0" y="103987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2382105" y="8089422"/>
            <a:ext cx="13523790" cy="663413"/>
          </a:xfrm>
          <a:custGeom>
            <a:avLst/>
            <a:gdLst/>
            <a:ahLst/>
            <a:cxnLst/>
            <a:rect l="l" t="t" r="r" b="b"/>
            <a:pathLst>
              <a:path w="13523790" h="663413">
                <a:moveTo>
                  <a:pt x="0" y="0"/>
                </a:moveTo>
                <a:lnTo>
                  <a:pt x="13523790" y="0"/>
                </a:lnTo>
                <a:lnTo>
                  <a:pt x="13523790" y="663413"/>
                </a:lnTo>
                <a:lnTo>
                  <a:pt x="0" y="663413"/>
                </a:lnTo>
                <a:lnTo>
                  <a:pt x="0" y="0"/>
                </a:lnTo>
                <a:close/>
              </a:path>
            </a:pathLst>
          </a:custGeom>
          <a:blipFill>
            <a:blip r:embed="rId8"/>
            <a:stretch>
              <a:fillRect l="-13723" r="-13723"/>
            </a:stretch>
          </a:blipFill>
        </p:spPr>
        <p:txBody>
          <a:bodyPr/>
          <a:lstStyle/>
          <a:p>
            <a:endParaRPr lang="es-CO"/>
          </a:p>
        </p:txBody>
      </p:sp>
      <p:sp>
        <p:nvSpPr>
          <p:cNvPr id="6" name="Freeform 6"/>
          <p:cNvSpPr/>
          <p:nvPr/>
        </p:nvSpPr>
        <p:spPr>
          <a:xfrm rot="-5400000">
            <a:off x="7018165" y="7139423"/>
            <a:ext cx="1652481" cy="910930"/>
          </a:xfrm>
          <a:custGeom>
            <a:avLst/>
            <a:gdLst/>
            <a:ahLst/>
            <a:cxnLst/>
            <a:rect l="l" t="t" r="r" b="b"/>
            <a:pathLst>
              <a:path w="1652481" h="910930">
                <a:moveTo>
                  <a:pt x="0" y="0"/>
                </a:moveTo>
                <a:lnTo>
                  <a:pt x="1652481" y="0"/>
                </a:lnTo>
                <a:lnTo>
                  <a:pt x="1652481" y="910930"/>
                </a:lnTo>
                <a:lnTo>
                  <a:pt x="0" y="910930"/>
                </a:lnTo>
                <a:lnTo>
                  <a:pt x="0" y="0"/>
                </a:lnTo>
                <a:close/>
              </a:path>
            </a:pathLst>
          </a:custGeom>
          <a:blipFill>
            <a:blip r:embed="rId9"/>
            <a:stretch>
              <a:fillRect/>
            </a:stretch>
          </a:blipFill>
        </p:spPr>
        <p:txBody>
          <a:bodyPr/>
          <a:lstStyle/>
          <a:p>
            <a:endParaRPr lang="es-CO"/>
          </a:p>
        </p:txBody>
      </p:sp>
      <p:sp>
        <p:nvSpPr>
          <p:cNvPr id="7" name="Freeform 7"/>
          <p:cNvSpPr/>
          <p:nvPr/>
        </p:nvSpPr>
        <p:spPr>
          <a:xfrm rot="-5400000">
            <a:off x="9619411" y="7203648"/>
            <a:ext cx="1569676" cy="865284"/>
          </a:xfrm>
          <a:custGeom>
            <a:avLst/>
            <a:gdLst/>
            <a:ahLst/>
            <a:cxnLst/>
            <a:rect l="l" t="t" r="r" b="b"/>
            <a:pathLst>
              <a:path w="1569676" h="865284">
                <a:moveTo>
                  <a:pt x="0" y="0"/>
                </a:moveTo>
                <a:lnTo>
                  <a:pt x="1569676" y="0"/>
                </a:lnTo>
                <a:lnTo>
                  <a:pt x="1569676" y="865284"/>
                </a:lnTo>
                <a:lnTo>
                  <a:pt x="0" y="865284"/>
                </a:lnTo>
                <a:lnTo>
                  <a:pt x="0" y="0"/>
                </a:lnTo>
                <a:close/>
              </a:path>
            </a:pathLst>
          </a:custGeom>
          <a:blipFill>
            <a:blip r:embed="rId9"/>
            <a:stretch>
              <a:fillRect/>
            </a:stretch>
          </a:blipFill>
        </p:spPr>
        <p:txBody>
          <a:bodyPr/>
          <a:lstStyle/>
          <a:p>
            <a:endParaRPr lang="es-CO"/>
          </a:p>
        </p:txBody>
      </p:sp>
      <p:sp>
        <p:nvSpPr>
          <p:cNvPr id="8" name="Freeform 8"/>
          <p:cNvSpPr/>
          <p:nvPr/>
        </p:nvSpPr>
        <p:spPr>
          <a:xfrm>
            <a:off x="4776061" y="2037622"/>
            <a:ext cx="4204437" cy="4596758"/>
          </a:xfrm>
          <a:custGeom>
            <a:avLst/>
            <a:gdLst/>
            <a:ahLst/>
            <a:cxnLst/>
            <a:rect l="l" t="t" r="r" b="b"/>
            <a:pathLst>
              <a:path w="4204437" h="4596758">
                <a:moveTo>
                  <a:pt x="0" y="0"/>
                </a:moveTo>
                <a:lnTo>
                  <a:pt x="4204436" y="0"/>
                </a:lnTo>
                <a:lnTo>
                  <a:pt x="4204436" y="4596758"/>
                </a:lnTo>
                <a:lnTo>
                  <a:pt x="0" y="4596758"/>
                </a:lnTo>
                <a:lnTo>
                  <a:pt x="0" y="0"/>
                </a:lnTo>
                <a:close/>
              </a:path>
            </a:pathLst>
          </a:custGeom>
          <a:blipFill>
            <a:blip r:embed="rId10"/>
            <a:stretch>
              <a:fillRect l="-22951" r="-18137"/>
            </a:stretch>
          </a:blipFill>
        </p:spPr>
        <p:txBody>
          <a:bodyPr/>
          <a:lstStyle/>
          <a:p>
            <a:endParaRPr lang="es-CO"/>
          </a:p>
        </p:txBody>
      </p:sp>
      <p:sp>
        <p:nvSpPr>
          <p:cNvPr id="9" name="Freeform 9"/>
          <p:cNvSpPr/>
          <p:nvPr/>
        </p:nvSpPr>
        <p:spPr>
          <a:xfrm>
            <a:off x="-240576" y="-1127562"/>
            <a:ext cx="3976609" cy="3976609"/>
          </a:xfrm>
          <a:custGeom>
            <a:avLst/>
            <a:gdLst/>
            <a:ahLst/>
            <a:cxnLst/>
            <a:rect l="l" t="t" r="r" b="b"/>
            <a:pathLst>
              <a:path w="3976609" h="3976609">
                <a:moveTo>
                  <a:pt x="0" y="0"/>
                </a:moveTo>
                <a:lnTo>
                  <a:pt x="3976609" y="0"/>
                </a:lnTo>
                <a:lnTo>
                  <a:pt x="3976609" y="3976609"/>
                </a:lnTo>
                <a:lnTo>
                  <a:pt x="0" y="3976609"/>
                </a:lnTo>
                <a:lnTo>
                  <a:pt x="0" y="0"/>
                </a:lnTo>
                <a:close/>
              </a:path>
            </a:pathLst>
          </a:custGeom>
          <a:blipFill>
            <a:blip r:embed="rId11"/>
            <a:stretch>
              <a:fillRect/>
            </a:stretch>
          </a:blipFill>
        </p:spPr>
        <p:txBody>
          <a:bodyPr/>
          <a:lstStyle/>
          <a:p>
            <a:endParaRPr lang="es-CO"/>
          </a:p>
        </p:txBody>
      </p:sp>
      <p:sp>
        <p:nvSpPr>
          <p:cNvPr id="10" name="Freeform 10"/>
          <p:cNvSpPr/>
          <p:nvPr/>
        </p:nvSpPr>
        <p:spPr>
          <a:xfrm>
            <a:off x="255144" y="4012490"/>
            <a:ext cx="3480890" cy="3623800"/>
          </a:xfrm>
          <a:custGeom>
            <a:avLst/>
            <a:gdLst/>
            <a:ahLst/>
            <a:cxnLst/>
            <a:rect l="l" t="t" r="r" b="b"/>
            <a:pathLst>
              <a:path w="3480890" h="3623800">
                <a:moveTo>
                  <a:pt x="0" y="0"/>
                </a:moveTo>
                <a:lnTo>
                  <a:pt x="3480889" y="0"/>
                </a:lnTo>
                <a:lnTo>
                  <a:pt x="3480889" y="3623800"/>
                </a:lnTo>
                <a:lnTo>
                  <a:pt x="0" y="3623800"/>
                </a:lnTo>
                <a:lnTo>
                  <a:pt x="0" y="0"/>
                </a:lnTo>
                <a:close/>
              </a:path>
            </a:pathLst>
          </a:custGeom>
          <a:blipFill>
            <a:blip r:embed="rId12"/>
            <a:stretch>
              <a:fillRect l="-12585" r="-12244"/>
            </a:stretch>
          </a:blipFill>
        </p:spPr>
        <p:txBody>
          <a:bodyPr/>
          <a:lstStyle/>
          <a:p>
            <a:endParaRPr lang="es-CO"/>
          </a:p>
        </p:txBody>
      </p:sp>
      <p:sp>
        <p:nvSpPr>
          <p:cNvPr id="11" name="Freeform 11"/>
          <p:cNvSpPr/>
          <p:nvPr/>
        </p:nvSpPr>
        <p:spPr>
          <a:xfrm>
            <a:off x="374690" y="7242788"/>
            <a:ext cx="1308020" cy="1008811"/>
          </a:xfrm>
          <a:custGeom>
            <a:avLst/>
            <a:gdLst/>
            <a:ahLst/>
            <a:cxnLst/>
            <a:rect l="l" t="t" r="r" b="b"/>
            <a:pathLst>
              <a:path w="1308020" h="1008811">
                <a:moveTo>
                  <a:pt x="0" y="0"/>
                </a:moveTo>
                <a:lnTo>
                  <a:pt x="1308020" y="0"/>
                </a:lnTo>
                <a:lnTo>
                  <a:pt x="1308020" y="1008810"/>
                </a:lnTo>
                <a:lnTo>
                  <a:pt x="0" y="100881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s-CO"/>
          </a:p>
        </p:txBody>
      </p:sp>
      <p:sp>
        <p:nvSpPr>
          <p:cNvPr id="12" name="Freeform 12"/>
          <p:cNvSpPr/>
          <p:nvPr/>
        </p:nvSpPr>
        <p:spPr>
          <a:xfrm>
            <a:off x="8299871" y="3478865"/>
            <a:ext cx="394883" cy="1067250"/>
          </a:xfrm>
          <a:custGeom>
            <a:avLst/>
            <a:gdLst/>
            <a:ahLst/>
            <a:cxnLst/>
            <a:rect l="l" t="t" r="r" b="b"/>
            <a:pathLst>
              <a:path w="394883" h="1067250">
                <a:moveTo>
                  <a:pt x="0" y="0"/>
                </a:moveTo>
                <a:lnTo>
                  <a:pt x="394882" y="0"/>
                </a:lnTo>
                <a:lnTo>
                  <a:pt x="394882" y="1067250"/>
                </a:lnTo>
                <a:lnTo>
                  <a:pt x="0" y="1067250"/>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s-CO"/>
          </a:p>
        </p:txBody>
      </p:sp>
      <p:sp>
        <p:nvSpPr>
          <p:cNvPr id="13" name="Freeform 13"/>
          <p:cNvSpPr/>
          <p:nvPr/>
        </p:nvSpPr>
        <p:spPr>
          <a:xfrm>
            <a:off x="8139854" y="2805333"/>
            <a:ext cx="1109798" cy="493860"/>
          </a:xfrm>
          <a:custGeom>
            <a:avLst/>
            <a:gdLst/>
            <a:ahLst/>
            <a:cxnLst/>
            <a:rect l="l" t="t" r="r" b="b"/>
            <a:pathLst>
              <a:path w="1109798" h="493860">
                <a:moveTo>
                  <a:pt x="0" y="0"/>
                </a:moveTo>
                <a:lnTo>
                  <a:pt x="1109798" y="0"/>
                </a:lnTo>
                <a:lnTo>
                  <a:pt x="1109798" y="493861"/>
                </a:lnTo>
                <a:lnTo>
                  <a:pt x="0" y="49386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s-CO"/>
          </a:p>
        </p:txBody>
      </p:sp>
      <p:sp>
        <p:nvSpPr>
          <p:cNvPr id="14" name="Freeform 14"/>
          <p:cNvSpPr/>
          <p:nvPr/>
        </p:nvSpPr>
        <p:spPr>
          <a:xfrm>
            <a:off x="9603011" y="1986105"/>
            <a:ext cx="3755889" cy="4596758"/>
          </a:xfrm>
          <a:custGeom>
            <a:avLst/>
            <a:gdLst/>
            <a:ahLst/>
            <a:cxnLst/>
            <a:rect l="l" t="t" r="r" b="b"/>
            <a:pathLst>
              <a:path w="3755889" h="4596758">
                <a:moveTo>
                  <a:pt x="0" y="0"/>
                </a:moveTo>
                <a:lnTo>
                  <a:pt x="3755889" y="0"/>
                </a:lnTo>
                <a:lnTo>
                  <a:pt x="3755889" y="4596757"/>
                </a:lnTo>
                <a:lnTo>
                  <a:pt x="0" y="4596757"/>
                </a:lnTo>
                <a:lnTo>
                  <a:pt x="0" y="0"/>
                </a:lnTo>
                <a:close/>
              </a:path>
            </a:pathLst>
          </a:custGeom>
          <a:blipFill>
            <a:blip r:embed="rId19"/>
            <a:stretch>
              <a:fillRect l="-31281" r="-25328"/>
            </a:stretch>
          </a:blipFill>
        </p:spPr>
        <p:txBody>
          <a:bodyPr/>
          <a:lstStyle/>
          <a:p>
            <a:endParaRPr lang="es-CO"/>
          </a:p>
        </p:txBody>
      </p:sp>
      <p:sp>
        <p:nvSpPr>
          <p:cNvPr id="15" name="Freeform 15"/>
          <p:cNvSpPr/>
          <p:nvPr/>
        </p:nvSpPr>
        <p:spPr>
          <a:xfrm>
            <a:off x="13358900" y="2039557"/>
            <a:ext cx="641890" cy="1259637"/>
          </a:xfrm>
          <a:custGeom>
            <a:avLst/>
            <a:gdLst/>
            <a:ahLst/>
            <a:cxnLst/>
            <a:rect l="l" t="t" r="r" b="b"/>
            <a:pathLst>
              <a:path w="641890" h="1259637">
                <a:moveTo>
                  <a:pt x="0" y="0"/>
                </a:moveTo>
                <a:lnTo>
                  <a:pt x="641890" y="0"/>
                </a:lnTo>
                <a:lnTo>
                  <a:pt x="641890" y="1259637"/>
                </a:lnTo>
                <a:lnTo>
                  <a:pt x="0" y="1259637"/>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s-CO"/>
          </a:p>
        </p:txBody>
      </p:sp>
      <p:sp>
        <p:nvSpPr>
          <p:cNvPr id="16" name="Freeform 16"/>
          <p:cNvSpPr/>
          <p:nvPr/>
        </p:nvSpPr>
        <p:spPr>
          <a:xfrm>
            <a:off x="14156506" y="4193819"/>
            <a:ext cx="3954356" cy="3442471"/>
          </a:xfrm>
          <a:custGeom>
            <a:avLst/>
            <a:gdLst/>
            <a:ahLst/>
            <a:cxnLst/>
            <a:rect l="l" t="t" r="r" b="b"/>
            <a:pathLst>
              <a:path w="3954356" h="3442471">
                <a:moveTo>
                  <a:pt x="0" y="0"/>
                </a:moveTo>
                <a:lnTo>
                  <a:pt x="3954356" y="0"/>
                </a:lnTo>
                <a:lnTo>
                  <a:pt x="3954356" y="3442471"/>
                </a:lnTo>
                <a:lnTo>
                  <a:pt x="0" y="3442471"/>
                </a:lnTo>
                <a:lnTo>
                  <a:pt x="0" y="0"/>
                </a:lnTo>
                <a:close/>
              </a:path>
            </a:pathLst>
          </a:custGeom>
          <a:blipFill>
            <a:blip r:embed="rId22"/>
            <a:stretch>
              <a:fillRect l="-10269"/>
            </a:stretch>
          </a:blipFill>
        </p:spPr>
        <p:txBody>
          <a:bodyPr/>
          <a:lstStyle/>
          <a:p>
            <a:endParaRPr lang="es-CO"/>
          </a:p>
        </p:txBody>
      </p:sp>
      <p:sp>
        <p:nvSpPr>
          <p:cNvPr id="17" name="TextBox 17"/>
          <p:cNvSpPr txBox="1"/>
          <p:nvPr/>
        </p:nvSpPr>
        <p:spPr>
          <a:xfrm>
            <a:off x="4966382" y="9055344"/>
            <a:ext cx="8355237" cy="1231656"/>
          </a:xfrm>
          <a:prstGeom prst="rect">
            <a:avLst/>
          </a:prstGeom>
        </p:spPr>
        <p:txBody>
          <a:bodyPr lIns="0" tIns="0" rIns="0" bIns="0" rtlCol="0" anchor="t">
            <a:spAutoFit/>
          </a:bodyPr>
          <a:lstStyle/>
          <a:p>
            <a:pPr algn="ctr">
              <a:lnSpc>
                <a:spcPts val="4950"/>
              </a:lnSpc>
            </a:pPr>
            <a:r>
              <a:rPr lang="en-US" sz="3536">
                <a:solidFill>
                  <a:srgbClr val="000000"/>
                </a:solidFill>
                <a:latin typeface="Genty Sans"/>
                <a:ea typeface="Genty Sans"/>
                <a:cs typeface="Genty Sans"/>
                <a:sym typeface="Genty Sans"/>
              </a:rPr>
              <a:t>Identificación Correcta del paciente</a:t>
            </a:r>
          </a:p>
          <a:p>
            <a:pPr algn="ctr">
              <a:lnSpc>
                <a:spcPts val="4950"/>
              </a:lnSpc>
            </a:pPr>
            <a:endParaRPr lang="en-US" sz="3536">
              <a:solidFill>
                <a:srgbClr val="000000"/>
              </a:solidFill>
              <a:latin typeface="Genty Sans"/>
              <a:ea typeface="Genty Sans"/>
              <a:cs typeface="Genty Sans"/>
              <a:sym typeface="Genty Sans"/>
            </a:endParaRPr>
          </a:p>
        </p:txBody>
      </p:sp>
      <p:sp>
        <p:nvSpPr>
          <p:cNvPr id="18" name="TextBox 18"/>
          <p:cNvSpPr txBox="1"/>
          <p:nvPr/>
        </p:nvSpPr>
        <p:spPr>
          <a:xfrm>
            <a:off x="4776061" y="193200"/>
            <a:ext cx="11982052" cy="1345230"/>
          </a:xfrm>
          <a:prstGeom prst="rect">
            <a:avLst/>
          </a:prstGeom>
        </p:spPr>
        <p:txBody>
          <a:bodyPr lIns="0" tIns="0" rIns="0" bIns="0" rtlCol="0" anchor="t">
            <a:spAutoFit/>
          </a:bodyPr>
          <a:lstStyle/>
          <a:p>
            <a:pPr algn="ctr">
              <a:lnSpc>
                <a:spcPts val="3470"/>
              </a:lnSpc>
            </a:pPr>
            <a:r>
              <a:rPr lang="en-US" sz="3772" spc="-313">
                <a:solidFill>
                  <a:srgbClr val="022033"/>
                </a:solidFill>
                <a:latin typeface="Genty Sans"/>
                <a:ea typeface="Genty Sans"/>
                <a:cs typeface="Genty Sans"/>
                <a:sym typeface="Genty Sans"/>
              </a:rPr>
              <a:t>EL TALENTO HUMANO DE LA UNIDAD ONCOLÓGICA SURCOLOMBIANA S.A.S LE PREGUNTA SU NOMBRE COMPLETO Y NUMERO DE IDENTIFICACIÓN DURANTE:</a:t>
            </a:r>
          </a:p>
        </p:txBody>
      </p:sp>
      <p:sp>
        <p:nvSpPr>
          <p:cNvPr id="19" name="TextBox 19"/>
          <p:cNvSpPr txBox="1"/>
          <p:nvPr/>
        </p:nvSpPr>
        <p:spPr>
          <a:xfrm>
            <a:off x="12424238" y="3298559"/>
            <a:ext cx="2838991" cy="448486"/>
          </a:xfrm>
          <a:prstGeom prst="rect">
            <a:avLst/>
          </a:prstGeom>
        </p:spPr>
        <p:txBody>
          <a:bodyPr lIns="0" tIns="0" rIns="0" bIns="0" rtlCol="0" anchor="t">
            <a:spAutoFit/>
          </a:bodyPr>
          <a:lstStyle/>
          <a:p>
            <a:pPr algn="ctr">
              <a:lnSpc>
                <a:spcPts val="3630"/>
              </a:lnSpc>
              <a:spcBef>
                <a:spcPct val="0"/>
              </a:spcBef>
            </a:pPr>
            <a:r>
              <a:rPr lang="en-US" sz="2593">
                <a:solidFill>
                  <a:srgbClr val="ED0606"/>
                </a:solidFill>
                <a:latin typeface="Genty Sans"/>
                <a:ea typeface="Genty Sans"/>
                <a:cs typeface="Genty Sans"/>
                <a:sym typeface="Genty Sans"/>
              </a:rPr>
              <a:t>96%</a:t>
            </a:r>
          </a:p>
        </p:txBody>
      </p:sp>
      <p:sp>
        <p:nvSpPr>
          <p:cNvPr id="20" name="Freeform 20"/>
          <p:cNvSpPr/>
          <p:nvPr/>
        </p:nvSpPr>
        <p:spPr>
          <a:xfrm>
            <a:off x="16802842" y="7080611"/>
            <a:ext cx="1308020" cy="1008811"/>
          </a:xfrm>
          <a:custGeom>
            <a:avLst/>
            <a:gdLst/>
            <a:ahLst/>
            <a:cxnLst/>
            <a:rect l="l" t="t" r="r" b="b"/>
            <a:pathLst>
              <a:path w="1308020" h="1008811">
                <a:moveTo>
                  <a:pt x="0" y="0"/>
                </a:moveTo>
                <a:lnTo>
                  <a:pt x="1308020" y="0"/>
                </a:lnTo>
                <a:lnTo>
                  <a:pt x="1308020" y="1008811"/>
                </a:lnTo>
                <a:lnTo>
                  <a:pt x="0" y="1008811"/>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s-CO"/>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687357">
            <a:off x="9133592" y="-2437393"/>
            <a:ext cx="15122675" cy="15569918"/>
          </a:xfrm>
          <a:custGeom>
            <a:avLst/>
            <a:gdLst/>
            <a:ahLst/>
            <a:cxnLst/>
            <a:rect l="l" t="t" r="r" b="b"/>
            <a:pathLst>
              <a:path w="15122675" h="15569918">
                <a:moveTo>
                  <a:pt x="0" y="0"/>
                </a:moveTo>
                <a:lnTo>
                  <a:pt x="15122676" y="0"/>
                </a:lnTo>
                <a:lnTo>
                  <a:pt x="15122676" y="15569918"/>
                </a:lnTo>
                <a:lnTo>
                  <a:pt x="0" y="15569918"/>
                </a:lnTo>
                <a:lnTo>
                  <a:pt x="0" y="0"/>
                </a:lnTo>
                <a:close/>
              </a:path>
            </a:pathLst>
          </a:custGeom>
          <a:blipFill>
            <a:blip r:embed="rId2">
              <a:extLst>
                <a:ext uri="{96DAC541-7B7A-43D3-8B79-37D633B846F1}">
                  <asvg:svgBlip xmlns:asvg="http://schemas.microsoft.com/office/drawing/2016/SVG/main" r:embed="rId3"/>
                </a:ext>
              </a:extLst>
            </a:blip>
            <a:stretch>
              <a:fillRect l="-9430" t="-8981" r="-14382" b="-11274"/>
            </a:stretch>
          </a:blipFill>
        </p:spPr>
        <p:txBody>
          <a:bodyPr/>
          <a:lstStyle/>
          <a:p>
            <a:endParaRPr lang="es-CO"/>
          </a:p>
        </p:txBody>
      </p:sp>
      <p:sp>
        <p:nvSpPr>
          <p:cNvPr id="3" name="Freeform 3"/>
          <p:cNvSpPr/>
          <p:nvPr/>
        </p:nvSpPr>
        <p:spPr>
          <a:xfrm rot="-579468">
            <a:off x="1468817" y="271071"/>
            <a:ext cx="1580645" cy="1830221"/>
          </a:xfrm>
          <a:custGeom>
            <a:avLst/>
            <a:gdLst/>
            <a:ahLst/>
            <a:cxnLst/>
            <a:rect l="l" t="t" r="r" b="b"/>
            <a:pathLst>
              <a:path w="1580645" h="1830221">
                <a:moveTo>
                  <a:pt x="0" y="0"/>
                </a:moveTo>
                <a:lnTo>
                  <a:pt x="1580645" y="0"/>
                </a:lnTo>
                <a:lnTo>
                  <a:pt x="1580645" y="1830221"/>
                </a:lnTo>
                <a:lnTo>
                  <a:pt x="0" y="18302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4092576" y="-1155808"/>
            <a:ext cx="4195424" cy="4195424"/>
          </a:xfrm>
          <a:custGeom>
            <a:avLst/>
            <a:gdLst/>
            <a:ahLst/>
            <a:cxnLst/>
            <a:rect l="l" t="t" r="r" b="b"/>
            <a:pathLst>
              <a:path w="4195424" h="4195424">
                <a:moveTo>
                  <a:pt x="0" y="0"/>
                </a:moveTo>
                <a:lnTo>
                  <a:pt x="4195424" y="0"/>
                </a:lnTo>
                <a:lnTo>
                  <a:pt x="4195424" y="4195424"/>
                </a:lnTo>
                <a:lnTo>
                  <a:pt x="0" y="4195424"/>
                </a:lnTo>
                <a:lnTo>
                  <a:pt x="0" y="0"/>
                </a:lnTo>
                <a:close/>
              </a:path>
            </a:pathLst>
          </a:custGeom>
          <a:blipFill>
            <a:blip r:embed="rId6"/>
            <a:stretch>
              <a:fillRect/>
            </a:stretch>
          </a:blipFill>
        </p:spPr>
        <p:txBody>
          <a:bodyPr/>
          <a:lstStyle/>
          <a:p>
            <a:endParaRPr lang="es-CO"/>
          </a:p>
        </p:txBody>
      </p:sp>
      <p:sp>
        <p:nvSpPr>
          <p:cNvPr id="5" name="Freeform 5"/>
          <p:cNvSpPr/>
          <p:nvPr/>
        </p:nvSpPr>
        <p:spPr>
          <a:xfrm>
            <a:off x="875510" y="2501300"/>
            <a:ext cx="8160647" cy="3819518"/>
          </a:xfrm>
          <a:custGeom>
            <a:avLst/>
            <a:gdLst/>
            <a:ahLst/>
            <a:cxnLst/>
            <a:rect l="l" t="t" r="r" b="b"/>
            <a:pathLst>
              <a:path w="8160647" h="3819518">
                <a:moveTo>
                  <a:pt x="0" y="0"/>
                </a:moveTo>
                <a:lnTo>
                  <a:pt x="8160647" y="0"/>
                </a:lnTo>
                <a:lnTo>
                  <a:pt x="8160647" y="3819519"/>
                </a:lnTo>
                <a:lnTo>
                  <a:pt x="0" y="3819519"/>
                </a:lnTo>
                <a:lnTo>
                  <a:pt x="0" y="0"/>
                </a:lnTo>
                <a:close/>
              </a:path>
            </a:pathLst>
          </a:custGeom>
          <a:blipFill>
            <a:blip r:embed="rId7"/>
            <a:stretch>
              <a:fillRect l="-9523" r="-136150" b="-1699"/>
            </a:stretch>
          </a:blipFill>
        </p:spPr>
        <p:txBody>
          <a:bodyPr/>
          <a:lstStyle/>
          <a:p>
            <a:endParaRPr lang="es-CO"/>
          </a:p>
        </p:txBody>
      </p:sp>
      <p:sp>
        <p:nvSpPr>
          <p:cNvPr id="6" name="Freeform 6"/>
          <p:cNvSpPr/>
          <p:nvPr/>
        </p:nvSpPr>
        <p:spPr>
          <a:xfrm>
            <a:off x="-14288" y="3039616"/>
            <a:ext cx="2085977" cy="1985589"/>
          </a:xfrm>
          <a:custGeom>
            <a:avLst/>
            <a:gdLst/>
            <a:ahLst/>
            <a:cxnLst/>
            <a:rect l="l" t="t" r="r" b="b"/>
            <a:pathLst>
              <a:path w="2085977" h="1985589">
                <a:moveTo>
                  <a:pt x="0" y="0"/>
                </a:moveTo>
                <a:lnTo>
                  <a:pt x="2085976" y="0"/>
                </a:lnTo>
                <a:lnTo>
                  <a:pt x="2085976" y="1985590"/>
                </a:lnTo>
                <a:lnTo>
                  <a:pt x="0" y="1985590"/>
                </a:lnTo>
                <a:lnTo>
                  <a:pt x="0" y="0"/>
                </a:lnTo>
                <a:close/>
              </a:path>
            </a:pathLst>
          </a:custGeom>
          <a:blipFill>
            <a:blip r:embed="rId8"/>
            <a:stretch>
              <a:fillRect/>
            </a:stretch>
          </a:blipFill>
        </p:spPr>
        <p:txBody>
          <a:bodyPr/>
          <a:lstStyle/>
          <a:p>
            <a:endParaRPr lang="es-CO"/>
          </a:p>
        </p:txBody>
      </p:sp>
      <p:sp>
        <p:nvSpPr>
          <p:cNvPr id="7" name="Freeform 7"/>
          <p:cNvSpPr/>
          <p:nvPr/>
        </p:nvSpPr>
        <p:spPr>
          <a:xfrm>
            <a:off x="9036157" y="5893190"/>
            <a:ext cx="8826906" cy="4012332"/>
          </a:xfrm>
          <a:custGeom>
            <a:avLst/>
            <a:gdLst/>
            <a:ahLst/>
            <a:cxnLst/>
            <a:rect l="l" t="t" r="r" b="b"/>
            <a:pathLst>
              <a:path w="8826906" h="4012332">
                <a:moveTo>
                  <a:pt x="0" y="0"/>
                </a:moveTo>
                <a:lnTo>
                  <a:pt x="8826905" y="0"/>
                </a:lnTo>
                <a:lnTo>
                  <a:pt x="8826905" y="4012331"/>
                </a:lnTo>
                <a:lnTo>
                  <a:pt x="0" y="4012331"/>
                </a:lnTo>
                <a:lnTo>
                  <a:pt x="0" y="0"/>
                </a:lnTo>
                <a:close/>
              </a:path>
            </a:pathLst>
          </a:custGeom>
          <a:blipFill>
            <a:blip r:embed="rId7"/>
            <a:stretch>
              <a:fillRect l="-132623" t="-3045" r="-13050" b="-1670"/>
            </a:stretch>
          </a:blipFill>
        </p:spPr>
        <p:txBody>
          <a:bodyPr/>
          <a:lstStyle/>
          <a:p>
            <a:endParaRPr lang="es-CO"/>
          </a:p>
        </p:txBody>
      </p:sp>
      <p:sp>
        <p:nvSpPr>
          <p:cNvPr id="8" name="Freeform 8"/>
          <p:cNvSpPr/>
          <p:nvPr/>
        </p:nvSpPr>
        <p:spPr>
          <a:xfrm>
            <a:off x="16002093" y="7301195"/>
            <a:ext cx="2285907" cy="3331013"/>
          </a:xfrm>
          <a:custGeom>
            <a:avLst/>
            <a:gdLst/>
            <a:ahLst/>
            <a:cxnLst/>
            <a:rect l="l" t="t" r="r" b="b"/>
            <a:pathLst>
              <a:path w="2285907" h="3331013">
                <a:moveTo>
                  <a:pt x="0" y="0"/>
                </a:moveTo>
                <a:lnTo>
                  <a:pt x="2285907" y="0"/>
                </a:lnTo>
                <a:lnTo>
                  <a:pt x="2285907" y="3331013"/>
                </a:lnTo>
                <a:lnTo>
                  <a:pt x="0" y="3331013"/>
                </a:lnTo>
                <a:lnTo>
                  <a:pt x="0" y="0"/>
                </a:lnTo>
                <a:close/>
              </a:path>
            </a:pathLst>
          </a:custGeom>
          <a:blipFill>
            <a:blip r:embed="rId9"/>
            <a:stretch>
              <a:fillRect/>
            </a:stretch>
          </a:blipFill>
        </p:spPr>
        <p:txBody>
          <a:bodyPr/>
          <a:lstStyle/>
          <a:p>
            <a:endParaRPr lang="es-CO"/>
          </a:p>
        </p:txBody>
      </p:sp>
      <p:sp>
        <p:nvSpPr>
          <p:cNvPr id="9" name="TextBox 9"/>
          <p:cNvSpPr txBox="1"/>
          <p:nvPr/>
        </p:nvSpPr>
        <p:spPr>
          <a:xfrm>
            <a:off x="2192427" y="837426"/>
            <a:ext cx="10578542" cy="1047606"/>
          </a:xfrm>
          <a:prstGeom prst="rect">
            <a:avLst/>
          </a:prstGeom>
        </p:spPr>
        <p:txBody>
          <a:bodyPr lIns="0" tIns="0" rIns="0" bIns="0" rtlCol="0" anchor="t">
            <a:spAutoFit/>
          </a:bodyPr>
          <a:lstStyle/>
          <a:p>
            <a:pPr algn="ctr">
              <a:lnSpc>
                <a:spcPts val="7600"/>
              </a:lnSpc>
            </a:pPr>
            <a:r>
              <a:rPr lang="en-US" sz="8260" spc="-685">
                <a:solidFill>
                  <a:srgbClr val="022033"/>
                </a:solidFill>
                <a:latin typeface="Genty Sans"/>
                <a:ea typeface="Genty Sans"/>
                <a:cs typeface="Genty Sans"/>
                <a:sym typeface="Genty Sans"/>
              </a:rPr>
              <a:t>ATENCIÓN Y CAIDAS</a:t>
            </a:r>
          </a:p>
        </p:txBody>
      </p:sp>
      <p:sp>
        <p:nvSpPr>
          <p:cNvPr id="10" name="Freeform 10"/>
          <p:cNvSpPr/>
          <p:nvPr/>
        </p:nvSpPr>
        <p:spPr>
          <a:xfrm>
            <a:off x="7481698" y="4148603"/>
            <a:ext cx="394883" cy="1067250"/>
          </a:xfrm>
          <a:custGeom>
            <a:avLst/>
            <a:gdLst/>
            <a:ahLst/>
            <a:cxnLst/>
            <a:rect l="l" t="t" r="r" b="b"/>
            <a:pathLst>
              <a:path w="394883" h="1067250">
                <a:moveTo>
                  <a:pt x="0" y="0"/>
                </a:moveTo>
                <a:lnTo>
                  <a:pt x="394883" y="0"/>
                </a:lnTo>
                <a:lnTo>
                  <a:pt x="394883" y="1067250"/>
                </a:lnTo>
                <a:lnTo>
                  <a:pt x="0" y="106725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11" name="Freeform 11"/>
          <p:cNvSpPr/>
          <p:nvPr/>
        </p:nvSpPr>
        <p:spPr>
          <a:xfrm>
            <a:off x="7926358" y="3539544"/>
            <a:ext cx="1109798" cy="493860"/>
          </a:xfrm>
          <a:custGeom>
            <a:avLst/>
            <a:gdLst/>
            <a:ahLst/>
            <a:cxnLst/>
            <a:rect l="l" t="t" r="r" b="b"/>
            <a:pathLst>
              <a:path w="1109798" h="493860">
                <a:moveTo>
                  <a:pt x="0" y="0"/>
                </a:moveTo>
                <a:lnTo>
                  <a:pt x="1109799" y="0"/>
                </a:lnTo>
                <a:lnTo>
                  <a:pt x="1109799" y="493860"/>
                </a:lnTo>
                <a:lnTo>
                  <a:pt x="0" y="49386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12" name="Freeform 12"/>
          <p:cNvSpPr/>
          <p:nvPr/>
        </p:nvSpPr>
        <p:spPr>
          <a:xfrm>
            <a:off x="14984285" y="7189156"/>
            <a:ext cx="394883" cy="1067250"/>
          </a:xfrm>
          <a:custGeom>
            <a:avLst/>
            <a:gdLst/>
            <a:ahLst/>
            <a:cxnLst/>
            <a:rect l="l" t="t" r="r" b="b"/>
            <a:pathLst>
              <a:path w="394883" h="1067250">
                <a:moveTo>
                  <a:pt x="0" y="0"/>
                </a:moveTo>
                <a:lnTo>
                  <a:pt x="394882" y="0"/>
                </a:lnTo>
                <a:lnTo>
                  <a:pt x="394882" y="1067250"/>
                </a:lnTo>
                <a:lnTo>
                  <a:pt x="0" y="106725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13" name="TextBox 13"/>
          <p:cNvSpPr txBox="1"/>
          <p:nvPr/>
        </p:nvSpPr>
        <p:spPr>
          <a:xfrm>
            <a:off x="14770792" y="6852709"/>
            <a:ext cx="2838991" cy="448486"/>
          </a:xfrm>
          <a:prstGeom prst="rect">
            <a:avLst/>
          </a:prstGeom>
        </p:spPr>
        <p:txBody>
          <a:bodyPr lIns="0" tIns="0" rIns="0" bIns="0" rtlCol="0" anchor="t">
            <a:spAutoFit/>
          </a:bodyPr>
          <a:lstStyle/>
          <a:p>
            <a:pPr algn="ctr">
              <a:lnSpc>
                <a:spcPts val="3630"/>
              </a:lnSpc>
              <a:spcBef>
                <a:spcPct val="0"/>
              </a:spcBef>
            </a:pPr>
            <a:r>
              <a:rPr lang="en-US" sz="2593">
                <a:solidFill>
                  <a:srgbClr val="ED0606"/>
                </a:solidFill>
                <a:latin typeface="Genty Sans"/>
                <a:ea typeface="Genty Sans"/>
                <a:cs typeface="Genty Sans"/>
                <a:sym typeface="Genty Sans"/>
              </a:rPr>
              <a:t>99%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167659" y="3642054"/>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2857933" y="-489905"/>
            <a:ext cx="4461211" cy="4114800"/>
          </a:xfrm>
          <a:custGeom>
            <a:avLst/>
            <a:gdLst/>
            <a:ahLst/>
            <a:cxnLst/>
            <a:rect l="l" t="t" r="r" b="b"/>
            <a:pathLst>
              <a:path w="4461211" h="4114800">
                <a:moveTo>
                  <a:pt x="0" y="0"/>
                </a:moveTo>
                <a:lnTo>
                  <a:pt x="4461211" y="0"/>
                </a:lnTo>
                <a:lnTo>
                  <a:pt x="44612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rot="1904939">
            <a:off x="-36253" y="8807559"/>
            <a:ext cx="1660420" cy="1440415"/>
          </a:xfrm>
          <a:custGeom>
            <a:avLst/>
            <a:gdLst/>
            <a:ahLst/>
            <a:cxnLst/>
            <a:rect l="l" t="t" r="r" b="b"/>
            <a:pathLst>
              <a:path w="1660420" h="1440415">
                <a:moveTo>
                  <a:pt x="0" y="0"/>
                </a:moveTo>
                <a:lnTo>
                  <a:pt x="1660420" y="0"/>
                </a:lnTo>
                <a:lnTo>
                  <a:pt x="1660420" y="1440414"/>
                </a:lnTo>
                <a:lnTo>
                  <a:pt x="0" y="14404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290994" y="-1009042"/>
            <a:ext cx="4827766" cy="4827766"/>
          </a:xfrm>
          <a:custGeom>
            <a:avLst/>
            <a:gdLst/>
            <a:ahLst/>
            <a:cxnLst/>
            <a:rect l="l" t="t" r="r" b="b"/>
            <a:pathLst>
              <a:path w="4827766" h="4827766">
                <a:moveTo>
                  <a:pt x="0" y="0"/>
                </a:moveTo>
                <a:lnTo>
                  <a:pt x="4827765" y="0"/>
                </a:lnTo>
                <a:lnTo>
                  <a:pt x="4827765" y="4827766"/>
                </a:lnTo>
                <a:lnTo>
                  <a:pt x="0" y="4827766"/>
                </a:lnTo>
                <a:lnTo>
                  <a:pt x="0" y="0"/>
                </a:lnTo>
                <a:close/>
              </a:path>
            </a:pathLst>
          </a:custGeom>
          <a:blipFill>
            <a:blip r:embed="rId10"/>
            <a:stretch>
              <a:fillRect/>
            </a:stretch>
          </a:blipFill>
        </p:spPr>
        <p:txBody>
          <a:bodyPr/>
          <a:lstStyle/>
          <a:p>
            <a:endParaRPr lang="es-CO"/>
          </a:p>
        </p:txBody>
      </p:sp>
      <p:sp>
        <p:nvSpPr>
          <p:cNvPr id="7" name="Freeform 7"/>
          <p:cNvSpPr/>
          <p:nvPr/>
        </p:nvSpPr>
        <p:spPr>
          <a:xfrm>
            <a:off x="11482288" y="6093588"/>
            <a:ext cx="690197" cy="1865398"/>
          </a:xfrm>
          <a:custGeom>
            <a:avLst/>
            <a:gdLst/>
            <a:ahLst/>
            <a:cxnLst/>
            <a:rect l="l" t="t" r="r" b="b"/>
            <a:pathLst>
              <a:path w="690197" h="1865398">
                <a:moveTo>
                  <a:pt x="0" y="0"/>
                </a:moveTo>
                <a:lnTo>
                  <a:pt x="690197" y="0"/>
                </a:lnTo>
                <a:lnTo>
                  <a:pt x="690197" y="1865398"/>
                </a:lnTo>
                <a:lnTo>
                  <a:pt x="0" y="186539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8" name="Freeform 8"/>
          <p:cNvSpPr/>
          <p:nvPr/>
        </p:nvSpPr>
        <p:spPr>
          <a:xfrm>
            <a:off x="259589" y="3112829"/>
            <a:ext cx="5082075" cy="4846157"/>
          </a:xfrm>
          <a:custGeom>
            <a:avLst/>
            <a:gdLst/>
            <a:ahLst/>
            <a:cxnLst/>
            <a:rect l="l" t="t" r="r" b="b"/>
            <a:pathLst>
              <a:path w="5082075" h="4846157">
                <a:moveTo>
                  <a:pt x="0" y="0"/>
                </a:moveTo>
                <a:lnTo>
                  <a:pt x="5082075" y="0"/>
                </a:lnTo>
                <a:lnTo>
                  <a:pt x="5082075" y="4846157"/>
                </a:lnTo>
                <a:lnTo>
                  <a:pt x="0" y="4846157"/>
                </a:lnTo>
                <a:lnTo>
                  <a:pt x="0" y="0"/>
                </a:lnTo>
                <a:close/>
              </a:path>
            </a:pathLst>
          </a:custGeom>
          <a:blipFill>
            <a:blip r:embed="rId13"/>
            <a:stretch>
              <a:fillRect/>
            </a:stretch>
          </a:blipFill>
        </p:spPr>
        <p:txBody>
          <a:bodyPr/>
          <a:lstStyle/>
          <a:p>
            <a:endParaRPr lang="es-CO"/>
          </a:p>
        </p:txBody>
      </p:sp>
      <p:sp>
        <p:nvSpPr>
          <p:cNvPr id="9" name="Freeform 9"/>
          <p:cNvSpPr/>
          <p:nvPr/>
        </p:nvSpPr>
        <p:spPr>
          <a:xfrm>
            <a:off x="6022671" y="-621586"/>
            <a:ext cx="4603978" cy="4246481"/>
          </a:xfrm>
          <a:custGeom>
            <a:avLst/>
            <a:gdLst/>
            <a:ahLst/>
            <a:cxnLst/>
            <a:rect l="l" t="t" r="r" b="b"/>
            <a:pathLst>
              <a:path w="4603978" h="4246481">
                <a:moveTo>
                  <a:pt x="0" y="0"/>
                </a:moveTo>
                <a:lnTo>
                  <a:pt x="4603978" y="0"/>
                </a:lnTo>
                <a:lnTo>
                  <a:pt x="4603978" y="4246481"/>
                </a:lnTo>
                <a:lnTo>
                  <a:pt x="0" y="424648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10" name="Freeform 10"/>
          <p:cNvSpPr/>
          <p:nvPr/>
        </p:nvSpPr>
        <p:spPr>
          <a:xfrm>
            <a:off x="6022671" y="3099465"/>
            <a:ext cx="5351206" cy="4872886"/>
          </a:xfrm>
          <a:custGeom>
            <a:avLst/>
            <a:gdLst/>
            <a:ahLst/>
            <a:cxnLst/>
            <a:rect l="l" t="t" r="r" b="b"/>
            <a:pathLst>
              <a:path w="5351206" h="4872886">
                <a:moveTo>
                  <a:pt x="0" y="0"/>
                </a:moveTo>
                <a:lnTo>
                  <a:pt x="5351207" y="0"/>
                </a:lnTo>
                <a:lnTo>
                  <a:pt x="5351207" y="4872886"/>
                </a:lnTo>
                <a:lnTo>
                  <a:pt x="0" y="4872886"/>
                </a:lnTo>
                <a:lnTo>
                  <a:pt x="0" y="0"/>
                </a:lnTo>
                <a:close/>
              </a:path>
            </a:pathLst>
          </a:custGeom>
          <a:blipFill>
            <a:blip r:embed="rId14"/>
            <a:stretch>
              <a:fillRect/>
            </a:stretch>
          </a:blipFill>
        </p:spPr>
        <p:txBody>
          <a:bodyPr/>
          <a:lstStyle/>
          <a:p>
            <a:endParaRPr lang="es-CO"/>
          </a:p>
        </p:txBody>
      </p:sp>
      <p:sp>
        <p:nvSpPr>
          <p:cNvPr id="11" name="Freeform 11"/>
          <p:cNvSpPr/>
          <p:nvPr/>
        </p:nvSpPr>
        <p:spPr>
          <a:xfrm>
            <a:off x="12669201" y="3112829"/>
            <a:ext cx="5221027" cy="4721794"/>
          </a:xfrm>
          <a:custGeom>
            <a:avLst/>
            <a:gdLst/>
            <a:ahLst/>
            <a:cxnLst/>
            <a:rect l="l" t="t" r="r" b="b"/>
            <a:pathLst>
              <a:path w="5221027" h="4721794">
                <a:moveTo>
                  <a:pt x="0" y="0"/>
                </a:moveTo>
                <a:lnTo>
                  <a:pt x="5221027" y="0"/>
                </a:lnTo>
                <a:lnTo>
                  <a:pt x="5221027" y="4721795"/>
                </a:lnTo>
                <a:lnTo>
                  <a:pt x="0" y="4721795"/>
                </a:lnTo>
                <a:lnTo>
                  <a:pt x="0" y="0"/>
                </a:lnTo>
                <a:close/>
              </a:path>
            </a:pathLst>
          </a:custGeom>
          <a:blipFill>
            <a:blip r:embed="rId15"/>
            <a:stretch>
              <a:fillRect l="-132427" t="-118286" r="-233874" b="-71740"/>
            </a:stretch>
          </a:blipFill>
        </p:spPr>
        <p:txBody>
          <a:bodyPr/>
          <a:lstStyle/>
          <a:p>
            <a:endParaRPr lang="es-CO"/>
          </a:p>
        </p:txBody>
      </p:sp>
      <p:sp>
        <p:nvSpPr>
          <p:cNvPr id="12" name="Freeform 12"/>
          <p:cNvSpPr/>
          <p:nvPr/>
        </p:nvSpPr>
        <p:spPr>
          <a:xfrm>
            <a:off x="16802842" y="7080611"/>
            <a:ext cx="1308020" cy="1008811"/>
          </a:xfrm>
          <a:custGeom>
            <a:avLst/>
            <a:gdLst/>
            <a:ahLst/>
            <a:cxnLst/>
            <a:rect l="l" t="t" r="r" b="b"/>
            <a:pathLst>
              <a:path w="1308020" h="1008811">
                <a:moveTo>
                  <a:pt x="0" y="0"/>
                </a:moveTo>
                <a:lnTo>
                  <a:pt x="1308020" y="0"/>
                </a:lnTo>
                <a:lnTo>
                  <a:pt x="1308020" y="1008811"/>
                </a:lnTo>
                <a:lnTo>
                  <a:pt x="0" y="100881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s-CO"/>
          </a:p>
        </p:txBody>
      </p:sp>
      <p:sp>
        <p:nvSpPr>
          <p:cNvPr id="13" name="Freeform 13"/>
          <p:cNvSpPr/>
          <p:nvPr/>
        </p:nvSpPr>
        <p:spPr>
          <a:xfrm>
            <a:off x="13973524" y="320799"/>
            <a:ext cx="2230029" cy="2230029"/>
          </a:xfrm>
          <a:custGeom>
            <a:avLst/>
            <a:gdLst/>
            <a:ahLst/>
            <a:cxnLst/>
            <a:rect l="l" t="t" r="r" b="b"/>
            <a:pathLst>
              <a:path w="2230029" h="2230029">
                <a:moveTo>
                  <a:pt x="0" y="0"/>
                </a:moveTo>
                <a:lnTo>
                  <a:pt x="2230029" y="0"/>
                </a:lnTo>
                <a:lnTo>
                  <a:pt x="2230029" y="2230029"/>
                </a:lnTo>
                <a:lnTo>
                  <a:pt x="0" y="223002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s-CO"/>
          </a:p>
        </p:txBody>
      </p:sp>
      <p:sp>
        <p:nvSpPr>
          <p:cNvPr id="14" name="Freeform 14"/>
          <p:cNvSpPr/>
          <p:nvPr/>
        </p:nvSpPr>
        <p:spPr>
          <a:xfrm>
            <a:off x="6680122" y="48889"/>
            <a:ext cx="2577833" cy="3037211"/>
          </a:xfrm>
          <a:custGeom>
            <a:avLst/>
            <a:gdLst/>
            <a:ahLst/>
            <a:cxnLst/>
            <a:rect l="l" t="t" r="r" b="b"/>
            <a:pathLst>
              <a:path w="2577833" h="3037211">
                <a:moveTo>
                  <a:pt x="0" y="0"/>
                </a:moveTo>
                <a:lnTo>
                  <a:pt x="2577833" y="0"/>
                </a:lnTo>
                <a:lnTo>
                  <a:pt x="2577833" y="3037211"/>
                </a:lnTo>
                <a:lnTo>
                  <a:pt x="0" y="3037211"/>
                </a:lnTo>
                <a:lnTo>
                  <a:pt x="0" y="0"/>
                </a:lnTo>
                <a:close/>
              </a:path>
            </a:pathLst>
          </a:custGeom>
          <a:blipFill>
            <a:blip r:embed="rId20"/>
            <a:stretch>
              <a:fillRect/>
            </a:stretch>
          </a:blipFill>
        </p:spPr>
        <p:txBody>
          <a:bodyPr/>
          <a:lstStyle/>
          <a:p>
            <a:endParaRPr lang="es-CO"/>
          </a:p>
        </p:txBody>
      </p:sp>
      <p:sp>
        <p:nvSpPr>
          <p:cNvPr id="15" name="TextBox 15"/>
          <p:cNvSpPr txBox="1"/>
          <p:nvPr/>
        </p:nvSpPr>
        <p:spPr>
          <a:xfrm>
            <a:off x="11373878" y="5478758"/>
            <a:ext cx="907017" cy="551317"/>
          </a:xfrm>
          <a:prstGeom prst="rect">
            <a:avLst/>
          </a:prstGeom>
        </p:spPr>
        <p:txBody>
          <a:bodyPr lIns="0" tIns="0" rIns="0" bIns="0" rtlCol="0" anchor="t">
            <a:spAutoFit/>
          </a:bodyPr>
          <a:lstStyle/>
          <a:p>
            <a:pPr algn="ctr">
              <a:lnSpc>
                <a:spcPts val="4586"/>
              </a:lnSpc>
            </a:pPr>
            <a:r>
              <a:rPr lang="en-US" sz="3275">
                <a:solidFill>
                  <a:srgbClr val="02B614"/>
                </a:solidFill>
                <a:latin typeface="Abril Fatface"/>
                <a:ea typeface="Abril Fatface"/>
                <a:cs typeface="Abril Fatface"/>
                <a:sym typeface="Abril Fatface"/>
              </a:rPr>
              <a:t>96%</a:t>
            </a:r>
            <a:r>
              <a:rPr lang="en-US" sz="3275">
                <a:solidFill>
                  <a:srgbClr val="1D741B"/>
                </a:solidFill>
                <a:latin typeface="Abril Fatface"/>
                <a:ea typeface="Abril Fatface"/>
                <a:cs typeface="Abril Fatface"/>
                <a:sym typeface="Abril Fatface"/>
              </a:rPr>
              <a:t> </a:t>
            </a:r>
          </a:p>
        </p:txBody>
      </p:sp>
      <p:sp>
        <p:nvSpPr>
          <p:cNvPr id="16" name="TextBox 16"/>
          <p:cNvSpPr txBox="1"/>
          <p:nvPr/>
        </p:nvSpPr>
        <p:spPr>
          <a:xfrm>
            <a:off x="5034242" y="7965597"/>
            <a:ext cx="8219516" cy="2066101"/>
          </a:xfrm>
          <a:prstGeom prst="rect">
            <a:avLst/>
          </a:prstGeom>
        </p:spPr>
        <p:txBody>
          <a:bodyPr lIns="0" tIns="0" rIns="0" bIns="0" rtlCol="0" anchor="t">
            <a:spAutoFit/>
          </a:bodyPr>
          <a:lstStyle/>
          <a:p>
            <a:pPr algn="ctr">
              <a:lnSpc>
                <a:spcPts val="8240"/>
              </a:lnSpc>
            </a:pPr>
            <a:r>
              <a:rPr lang="en-US" sz="5886">
                <a:solidFill>
                  <a:srgbClr val="000000"/>
                </a:solidFill>
                <a:latin typeface="Genty Sans"/>
                <a:ea typeface="Genty Sans"/>
                <a:cs typeface="Genty Sans"/>
                <a:sym typeface="Genty Sans"/>
              </a:rPr>
              <a:t>venopunción y lavado de manos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865025" y="3642054"/>
            <a:ext cx="8963034" cy="10740019"/>
          </a:xfrm>
          <a:custGeom>
            <a:avLst/>
            <a:gdLst/>
            <a:ahLst/>
            <a:cxnLst/>
            <a:rect l="l" t="t" r="r" b="b"/>
            <a:pathLst>
              <a:path w="8963034" h="10740019">
                <a:moveTo>
                  <a:pt x="0" y="0"/>
                </a:moveTo>
                <a:lnTo>
                  <a:pt x="8963033" y="0"/>
                </a:lnTo>
                <a:lnTo>
                  <a:pt x="8963033" y="10740019"/>
                </a:lnTo>
                <a:lnTo>
                  <a:pt x="0" y="107400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3972947" y="-1028700"/>
            <a:ext cx="4461211" cy="4114800"/>
          </a:xfrm>
          <a:custGeom>
            <a:avLst/>
            <a:gdLst/>
            <a:ahLst/>
            <a:cxnLst/>
            <a:rect l="l" t="t" r="r" b="b"/>
            <a:pathLst>
              <a:path w="4461211" h="4114800">
                <a:moveTo>
                  <a:pt x="0" y="0"/>
                </a:moveTo>
                <a:lnTo>
                  <a:pt x="4461211" y="0"/>
                </a:lnTo>
                <a:lnTo>
                  <a:pt x="44612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264661" y="-970794"/>
            <a:ext cx="4056894" cy="4056894"/>
          </a:xfrm>
          <a:custGeom>
            <a:avLst/>
            <a:gdLst/>
            <a:ahLst/>
            <a:cxnLst/>
            <a:rect l="l" t="t" r="r" b="b"/>
            <a:pathLst>
              <a:path w="4056894" h="4056894">
                <a:moveTo>
                  <a:pt x="0" y="0"/>
                </a:moveTo>
                <a:lnTo>
                  <a:pt x="4056894" y="0"/>
                </a:lnTo>
                <a:lnTo>
                  <a:pt x="4056894" y="4056894"/>
                </a:lnTo>
                <a:lnTo>
                  <a:pt x="0" y="4056894"/>
                </a:lnTo>
                <a:lnTo>
                  <a:pt x="0" y="0"/>
                </a:lnTo>
                <a:close/>
              </a:path>
            </a:pathLst>
          </a:custGeom>
          <a:blipFill>
            <a:blip r:embed="rId8"/>
            <a:stretch>
              <a:fillRect/>
            </a:stretch>
          </a:blipFill>
        </p:spPr>
        <p:txBody>
          <a:bodyPr/>
          <a:lstStyle/>
          <a:p>
            <a:endParaRPr lang="es-CO"/>
          </a:p>
        </p:txBody>
      </p:sp>
      <p:sp>
        <p:nvSpPr>
          <p:cNvPr id="6" name="Freeform 6"/>
          <p:cNvSpPr/>
          <p:nvPr/>
        </p:nvSpPr>
        <p:spPr>
          <a:xfrm>
            <a:off x="17453213" y="5143500"/>
            <a:ext cx="681958" cy="1124879"/>
          </a:xfrm>
          <a:custGeom>
            <a:avLst/>
            <a:gdLst/>
            <a:ahLst/>
            <a:cxnLst/>
            <a:rect l="l" t="t" r="r" b="b"/>
            <a:pathLst>
              <a:path w="681958" h="1124879">
                <a:moveTo>
                  <a:pt x="0" y="0"/>
                </a:moveTo>
                <a:lnTo>
                  <a:pt x="681958" y="0"/>
                </a:lnTo>
                <a:lnTo>
                  <a:pt x="681958" y="1124879"/>
                </a:lnTo>
                <a:lnTo>
                  <a:pt x="0" y="1124879"/>
                </a:lnTo>
                <a:lnTo>
                  <a:pt x="0" y="0"/>
                </a:lnTo>
                <a:close/>
              </a:path>
            </a:pathLst>
          </a:custGeom>
          <a:blipFill>
            <a:blip r:embed="rId9"/>
            <a:stretch>
              <a:fillRect/>
            </a:stretch>
          </a:blipFill>
        </p:spPr>
        <p:txBody>
          <a:bodyPr/>
          <a:lstStyle/>
          <a:p>
            <a:endParaRPr lang="es-CO"/>
          </a:p>
        </p:txBody>
      </p:sp>
      <p:sp>
        <p:nvSpPr>
          <p:cNvPr id="7" name="Freeform 7"/>
          <p:cNvSpPr/>
          <p:nvPr/>
        </p:nvSpPr>
        <p:spPr>
          <a:xfrm>
            <a:off x="15039617" y="-190776"/>
            <a:ext cx="2327871" cy="2741604"/>
          </a:xfrm>
          <a:custGeom>
            <a:avLst/>
            <a:gdLst/>
            <a:ahLst/>
            <a:cxnLst/>
            <a:rect l="l" t="t" r="r" b="b"/>
            <a:pathLst>
              <a:path w="2327871" h="2741604">
                <a:moveTo>
                  <a:pt x="0" y="0"/>
                </a:moveTo>
                <a:lnTo>
                  <a:pt x="2327871" y="0"/>
                </a:lnTo>
                <a:lnTo>
                  <a:pt x="2327871" y="2741604"/>
                </a:lnTo>
                <a:lnTo>
                  <a:pt x="0" y="274160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8" name="Freeform 8"/>
          <p:cNvSpPr/>
          <p:nvPr/>
        </p:nvSpPr>
        <p:spPr>
          <a:xfrm>
            <a:off x="5214198" y="5130745"/>
            <a:ext cx="1106465" cy="1150389"/>
          </a:xfrm>
          <a:custGeom>
            <a:avLst/>
            <a:gdLst/>
            <a:ahLst/>
            <a:cxnLst/>
            <a:rect l="l" t="t" r="r" b="b"/>
            <a:pathLst>
              <a:path w="1106465" h="1150389">
                <a:moveTo>
                  <a:pt x="0" y="0"/>
                </a:moveTo>
                <a:lnTo>
                  <a:pt x="1106466" y="0"/>
                </a:lnTo>
                <a:lnTo>
                  <a:pt x="1106466" y="1150389"/>
                </a:lnTo>
                <a:lnTo>
                  <a:pt x="0" y="11503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9" name="Freeform 9"/>
          <p:cNvSpPr/>
          <p:nvPr/>
        </p:nvSpPr>
        <p:spPr>
          <a:xfrm>
            <a:off x="7257574" y="216239"/>
            <a:ext cx="5063228" cy="4745673"/>
          </a:xfrm>
          <a:custGeom>
            <a:avLst/>
            <a:gdLst/>
            <a:ahLst/>
            <a:cxnLst/>
            <a:rect l="l" t="t" r="r" b="b"/>
            <a:pathLst>
              <a:path w="5063228" h="4745673">
                <a:moveTo>
                  <a:pt x="0" y="0"/>
                </a:moveTo>
                <a:lnTo>
                  <a:pt x="5063228" y="0"/>
                </a:lnTo>
                <a:lnTo>
                  <a:pt x="5063228" y="4745674"/>
                </a:lnTo>
                <a:lnTo>
                  <a:pt x="0" y="4745674"/>
                </a:lnTo>
                <a:lnTo>
                  <a:pt x="0" y="0"/>
                </a:lnTo>
                <a:close/>
              </a:path>
            </a:pathLst>
          </a:custGeom>
          <a:blipFill>
            <a:blip r:embed="rId14"/>
            <a:stretch>
              <a:fillRect/>
            </a:stretch>
          </a:blipFill>
        </p:spPr>
        <p:txBody>
          <a:bodyPr/>
          <a:lstStyle/>
          <a:p>
            <a:endParaRPr lang="es-CO"/>
          </a:p>
        </p:txBody>
      </p:sp>
      <p:sp>
        <p:nvSpPr>
          <p:cNvPr id="10" name="Freeform 10"/>
          <p:cNvSpPr/>
          <p:nvPr/>
        </p:nvSpPr>
        <p:spPr>
          <a:xfrm>
            <a:off x="2656448" y="1028700"/>
            <a:ext cx="4789300" cy="3933213"/>
          </a:xfrm>
          <a:custGeom>
            <a:avLst/>
            <a:gdLst/>
            <a:ahLst/>
            <a:cxnLst/>
            <a:rect l="l" t="t" r="r" b="b"/>
            <a:pathLst>
              <a:path w="4789300" h="3933213">
                <a:moveTo>
                  <a:pt x="0" y="0"/>
                </a:moveTo>
                <a:lnTo>
                  <a:pt x="4789300" y="0"/>
                </a:lnTo>
                <a:lnTo>
                  <a:pt x="4789300" y="3933213"/>
                </a:lnTo>
                <a:lnTo>
                  <a:pt x="0" y="3933213"/>
                </a:lnTo>
                <a:lnTo>
                  <a:pt x="0" y="0"/>
                </a:lnTo>
                <a:close/>
              </a:path>
            </a:pathLst>
          </a:custGeom>
          <a:blipFill>
            <a:blip r:embed="rId15"/>
            <a:stretch>
              <a:fillRect/>
            </a:stretch>
          </a:blipFill>
        </p:spPr>
        <p:txBody>
          <a:bodyPr/>
          <a:lstStyle/>
          <a:p>
            <a:endParaRPr lang="es-CO"/>
          </a:p>
        </p:txBody>
      </p:sp>
      <p:sp>
        <p:nvSpPr>
          <p:cNvPr id="11" name="Freeform 11"/>
          <p:cNvSpPr/>
          <p:nvPr/>
        </p:nvSpPr>
        <p:spPr>
          <a:xfrm>
            <a:off x="331531" y="5193943"/>
            <a:ext cx="1277167" cy="975436"/>
          </a:xfrm>
          <a:custGeom>
            <a:avLst/>
            <a:gdLst/>
            <a:ahLst/>
            <a:cxnLst/>
            <a:rect l="l" t="t" r="r" b="b"/>
            <a:pathLst>
              <a:path w="1277167" h="975436">
                <a:moveTo>
                  <a:pt x="0" y="0"/>
                </a:moveTo>
                <a:lnTo>
                  <a:pt x="1277167" y="0"/>
                </a:lnTo>
                <a:lnTo>
                  <a:pt x="1277167" y="975436"/>
                </a:lnTo>
                <a:lnTo>
                  <a:pt x="0" y="975436"/>
                </a:lnTo>
                <a:lnTo>
                  <a:pt x="0" y="0"/>
                </a:lnTo>
                <a:close/>
              </a:path>
            </a:pathLst>
          </a:custGeom>
          <a:blipFill>
            <a:blip r:embed="rId16"/>
            <a:stretch>
              <a:fillRect/>
            </a:stretch>
          </a:blipFill>
        </p:spPr>
        <p:txBody>
          <a:bodyPr/>
          <a:lstStyle/>
          <a:p>
            <a:endParaRPr lang="es-CO"/>
          </a:p>
        </p:txBody>
      </p:sp>
      <p:sp>
        <p:nvSpPr>
          <p:cNvPr id="12" name="Freeform 12"/>
          <p:cNvSpPr/>
          <p:nvPr/>
        </p:nvSpPr>
        <p:spPr>
          <a:xfrm>
            <a:off x="331531" y="6315328"/>
            <a:ext cx="4582326" cy="3725405"/>
          </a:xfrm>
          <a:custGeom>
            <a:avLst/>
            <a:gdLst/>
            <a:ahLst/>
            <a:cxnLst/>
            <a:rect l="l" t="t" r="r" b="b"/>
            <a:pathLst>
              <a:path w="4582326" h="3725405">
                <a:moveTo>
                  <a:pt x="0" y="0"/>
                </a:moveTo>
                <a:lnTo>
                  <a:pt x="4582326" y="0"/>
                </a:lnTo>
                <a:lnTo>
                  <a:pt x="4582326" y="3725406"/>
                </a:lnTo>
                <a:lnTo>
                  <a:pt x="0" y="3725406"/>
                </a:lnTo>
                <a:lnTo>
                  <a:pt x="0" y="0"/>
                </a:lnTo>
                <a:close/>
              </a:path>
            </a:pathLst>
          </a:custGeom>
          <a:blipFill>
            <a:blip r:embed="rId17"/>
            <a:stretch>
              <a:fillRect r="-112832"/>
            </a:stretch>
          </a:blipFill>
        </p:spPr>
        <p:txBody>
          <a:bodyPr/>
          <a:lstStyle/>
          <a:p>
            <a:endParaRPr lang="es-CO"/>
          </a:p>
        </p:txBody>
      </p:sp>
      <p:sp>
        <p:nvSpPr>
          <p:cNvPr id="13" name="Freeform 13"/>
          <p:cNvSpPr/>
          <p:nvPr/>
        </p:nvSpPr>
        <p:spPr>
          <a:xfrm>
            <a:off x="6054860" y="6281134"/>
            <a:ext cx="5630656" cy="3852554"/>
          </a:xfrm>
          <a:custGeom>
            <a:avLst/>
            <a:gdLst/>
            <a:ahLst/>
            <a:cxnLst/>
            <a:rect l="l" t="t" r="r" b="b"/>
            <a:pathLst>
              <a:path w="5630656" h="3852554">
                <a:moveTo>
                  <a:pt x="0" y="0"/>
                </a:moveTo>
                <a:lnTo>
                  <a:pt x="5630656" y="0"/>
                </a:lnTo>
                <a:lnTo>
                  <a:pt x="5630656" y="3852554"/>
                </a:lnTo>
                <a:lnTo>
                  <a:pt x="0" y="3852554"/>
                </a:lnTo>
                <a:lnTo>
                  <a:pt x="0" y="0"/>
                </a:lnTo>
                <a:close/>
              </a:path>
            </a:pathLst>
          </a:custGeom>
          <a:blipFill>
            <a:blip r:embed="rId18"/>
            <a:stretch>
              <a:fillRect/>
            </a:stretch>
          </a:blipFill>
        </p:spPr>
        <p:txBody>
          <a:bodyPr/>
          <a:lstStyle/>
          <a:p>
            <a:endParaRPr lang="es-CO"/>
          </a:p>
        </p:txBody>
      </p:sp>
      <p:sp>
        <p:nvSpPr>
          <p:cNvPr id="14" name="Freeform 14"/>
          <p:cNvSpPr/>
          <p:nvPr/>
        </p:nvSpPr>
        <p:spPr>
          <a:xfrm>
            <a:off x="4720375" y="7551500"/>
            <a:ext cx="1700902" cy="1311821"/>
          </a:xfrm>
          <a:custGeom>
            <a:avLst/>
            <a:gdLst/>
            <a:ahLst/>
            <a:cxnLst/>
            <a:rect l="l" t="t" r="r" b="b"/>
            <a:pathLst>
              <a:path w="1700902" h="1311821">
                <a:moveTo>
                  <a:pt x="0" y="0"/>
                </a:moveTo>
                <a:lnTo>
                  <a:pt x="1700903" y="0"/>
                </a:lnTo>
                <a:lnTo>
                  <a:pt x="1700903" y="1311821"/>
                </a:lnTo>
                <a:lnTo>
                  <a:pt x="0" y="1311821"/>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s-CO"/>
          </a:p>
        </p:txBody>
      </p:sp>
      <p:sp>
        <p:nvSpPr>
          <p:cNvPr id="15" name="Freeform 15"/>
          <p:cNvSpPr/>
          <p:nvPr/>
        </p:nvSpPr>
        <p:spPr>
          <a:xfrm>
            <a:off x="11270226" y="7551500"/>
            <a:ext cx="1700902" cy="1311821"/>
          </a:xfrm>
          <a:custGeom>
            <a:avLst/>
            <a:gdLst/>
            <a:ahLst/>
            <a:cxnLst/>
            <a:rect l="l" t="t" r="r" b="b"/>
            <a:pathLst>
              <a:path w="1700902" h="1311821">
                <a:moveTo>
                  <a:pt x="0" y="0"/>
                </a:moveTo>
                <a:lnTo>
                  <a:pt x="1700903" y="0"/>
                </a:lnTo>
                <a:lnTo>
                  <a:pt x="1700903" y="1311821"/>
                </a:lnTo>
                <a:lnTo>
                  <a:pt x="0" y="1311821"/>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s-CO"/>
          </a:p>
        </p:txBody>
      </p:sp>
      <p:sp>
        <p:nvSpPr>
          <p:cNvPr id="16" name="Freeform 16"/>
          <p:cNvSpPr/>
          <p:nvPr/>
        </p:nvSpPr>
        <p:spPr>
          <a:xfrm>
            <a:off x="12828516" y="6281134"/>
            <a:ext cx="4926895" cy="3759600"/>
          </a:xfrm>
          <a:custGeom>
            <a:avLst/>
            <a:gdLst/>
            <a:ahLst/>
            <a:cxnLst/>
            <a:rect l="l" t="t" r="r" b="b"/>
            <a:pathLst>
              <a:path w="4926895" h="3759600">
                <a:moveTo>
                  <a:pt x="0" y="0"/>
                </a:moveTo>
                <a:lnTo>
                  <a:pt x="4926895" y="0"/>
                </a:lnTo>
                <a:lnTo>
                  <a:pt x="4926895" y="3759600"/>
                </a:lnTo>
                <a:lnTo>
                  <a:pt x="0" y="3759600"/>
                </a:lnTo>
                <a:lnTo>
                  <a:pt x="0" y="0"/>
                </a:lnTo>
                <a:close/>
              </a:path>
            </a:pathLst>
          </a:custGeom>
          <a:blipFill>
            <a:blip r:embed="rId21"/>
            <a:stretch>
              <a:fillRect/>
            </a:stretch>
          </a:blipFill>
        </p:spPr>
        <p:txBody>
          <a:bodyPr/>
          <a:lstStyle/>
          <a:p>
            <a:endParaRPr lang="es-CO"/>
          </a:p>
        </p:txBody>
      </p:sp>
      <p:sp>
        <p:nvSpPr>
          <p:cNvPr id="17" name="TextBox 17"/>
          <p:cNvSpPr txBox="1"/>
          <p:nvPr/>
        </p:nvSpPr>
        <p:spPr>
          <a:xfrm>
            <a:off x="3268876" y="251961"/>
            <a:ext cx="4603901" cy="776739"/>
          </a:xfrm>
          <a:prstGeom prst="rect">
            <a:avLst/>
          </a:prstGeom>
        </p:spPr>
        <p:txBody>
          <a:bodyPr lIns="0" tIns="0" rIns="0" bIns="0" rtlCol="0" anchor="t">
            <a:spAutoFit/>
          </a:bodyPr>
          <a:lstStyle/>
          <a:p>
            <a:pPr algn="ctr">
              <a:lnSpc>
                <a:spcPts val="6332"/>
              </a:lnSpc>
            </a:pPr>
            <a:r>
              <a:rPr lang="en-US" sz="4523">
                <a:solidFill>
                  <a:srgbClr val="000000"/>
                </a:solidFill>
                <a:latin typeface="Genty Sans"/>
                <a:ea typeface="Genty Sans"/>
                <a:cs typeface="Genty Sans"/>
                <a:sym typeface="Genty Sans"/>
              </a:rPr>
              <a:t>FARMACIA</a:t>
            </a:r>
          </a:p>
        </p:txBody>
      </p:sp>
      <p:sp>
        <p:nvSpPr>
          <p:cNvPr id="18" name="TextBox 18"/>
          <p:cNvSpPr txBox="1"/>
          <p:nvPr/>
        </p:nvSpPr>
        <p:spPr>
          <a:xfrm>
            <a:off x="1335600" y="5194724"/>
            <a:ext cx="2858248" cy="974655"/>
          </a:xfrm>
          <a:prstGeom prst="rect">
            <a:avLst/>
          </a:prstGeom>
        </p:spPr>
        <p:txBody>
          <a:bodyPr lIns="0" tIns="0" rIns="0" bIns="0" rtlCol="0" anchor="t">
            <a:spAutoFit/>
          </a:bodyPr>
          <a:lstStyle/>
          <a:p>
            <a:pPr algn="ctr">
              <a:lnSpc>
                <a:spcPts val="3931"/>
              </a:lnSpc>
            </a:pPr>
            <a:r>
              <a:rPr lang="en-US" sz="2808">
                <a:solidFill>
                  <a:srgbClr val="000000"/>
                </a:solidFill>
                <a:latin typeface="Genty Sans"/>
                <a:ea typeface="Genty Sans"/>
                <a:cs typeface="Genty Sans"/>
                <a:sym typeface="Genty Sans"/>
              </a:rPr>
              <a:t>NOMBRE Y CANTIDAD</a:t>
            </a:r>
          </a:p>
        </p:txBody>
      </p:sp>
      <p:sp>
        <p:nvSpPr>
          <p:cNvPr id="19" name="TextBox 19"/>
          <p:cNvSpPr txBox="1"/>
          <p:nvPr/>
        </p:nvSpPr>
        <p:spPr>
          <a:xfrm>
            <a:off x="6402717" y="5532484"/>
            <a:ext cx="5282799" cy="535518"/>
          </a:xfrm>
          <a:prstGeom prst="rect">
            <a:avLst/>
          </a:prstGeom>
        </p:spPr>
        <p:txBody>
          <a:bodyPr lIns="0" tIns="0" rIns="0" bIns="0" rtlCol="0" anchor="t">
            <a:spAutoFit/>
          </a:bodyPr>
          <a:lstStyle/>
          <a:p>
            <a:pPr algn="ctr">
              <a:lnSpc>
                <a:spcPts val="4356"/>
              </a:lnSpc>
            </a:pPr>
            <a:r>
              <a:rPr lang="en-US" sz="3111">
                <a:solidFill>
                  <a:srgbClr val="000000"/>
                </a:solidFill>
                <a:latin typeface="Genty Sans"/>
                <a:ea typeface="Genty Sans"/>
                <a:cs typeface="Genty Sans"/>
                <a:sym typeface="Genty Sans"/>
              </a:rPr>
              <a:t>ALMACENAMIENTO EN CASA</a:t>
            </a:r>
          </a:p>
        </p:txBody>
      </p:sp>
      <p:sp>
        <p:nvSpPr>
          <p:cNvPr id="20" name="TextBox 20"/>
          <p:cNvSpPr txBox="1"/>
          <p:nvPr/>
        </p:nvSpPr>
        <p:spPr>
          <a:xfrm>
            <a:off x="12383016" y="5396083"/>
            <a:ext cx="4984472" cy="553038"/>
          </a:xfrm>
          <a:prstGeom prst="rect">
            <a:avLst/>
          </a:prstGeom>
        </p:spPr>
        <p:txBody>
          <a:bodyPr lIns="0" tIns="0" rIns="0" bIns="0" rtlCol="0" anchor="t">
            <a:spAutoFit/>
          </a:bodyPr>
          <a:lstStyle/>
          <a:p>
            <a:pPr algn="ctr">
              <a:lnSpc>
                <a:spcPts val="4519"/>
              </a:lnSpc>
            </a:pPr>
            <a:r>
              <a:rPr lang="en-US" sz="3227">
                <a:solidFill>
                  <a:srgbClr val="000000"/>
                </a:solidFill>
                <a:latin typeface="Genty Sans"/>
                <a:ea typeface="Genty Sans"/>
                <a:cs typeface="Genty Sans"/>
                <a:sym typeface="Genty Sans"/>
              </a:rPr>
              <a:t>FECHA DE VENCIMIENTO</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5C2E9"/>
        </a:solidFill>
        <a:effectLst/>
      </p:bgPr>
    </p:bg>
    <p:spTree>
      <p:nvGrpSpPr>
        <p:cNvPr id="1" name=""/>
        <p:cNvGrpSpPr/>
        <p:nvPr/>
      </p:nvGrpSpPr>
      <p:grpSpPr>
        <a:xfrm>
          <a:off x="0" y="0"/>
          <a:ext cx="0" cy="0"/>
          <a:chOff x="0" y="0"/>
          <a:chExt cx="0" cy="0"/>
        </a:xfrm>
      </p:grpSpPr>
      <p:grpSp>
        <p:nvGrpSpPr>
          <p:cNvPr id="2" name="Group 2"/>
          <p:cNvGrpSpPr/>
          <p:nvPr/>
        </p:nvGrpSpPr>
        <p:grpSpPr>
          <a:xfrm>
            <a:off x="-145446" y="-181399"/>
            <a:ext cx="9289446" cy="11051733"/>
            <a:chOff x="0" y="0"/>
            <a:chExt cx="2446603" cy="2910745"/>
          </a:xfrm>
        </p:grpSpPr>
        <p:sp>
          <p:nvSpPr>
            <p:cNvPr id="3" name="Freeform 3"/>
            <p:cNvSpPr/>
            <p:nvPr/>
          </p:nvSpPr>
          <p:spPr>
            <a:xfrm>
              <a:off x="0" y="0"/>
              <a:ext cx="2446603" cy="2910745"/>
            </a:xfrm>
            <a:custGeom>
              <a:avLst/>
              <a:gdLst/>
              <a:ahLst/>
              <a:cxnLst/>
              <a:rect l="l" t="t" r="r" b="b"/>
              <a:pathLst>
                <a:path w="2446603" h="2910745">
                  <a:moveTo>
                    <a:pt x="0" y="0"/>
                  </a:moveTo>
                  <a:lnTo>
                    <a:pt x="2446603" y="0"/>
                  </a:lnTo>
                  <a:lnTo>
                    <a:pt x="2446603" y="2910745"/>
                  </a:lnTo>
                  <a:lnTo>
                    <a:pt x="0" y="2910745"/>
                  </a:lnTo>
                  <a:close/>
                </a:path>
              </a:pathLst>
            </a:custGeom>
            <a:solidFill>
              <a:srgbClr val="FFFFFF"/>
            </a:solidFill>
          </p:spPr>
          <p:txBody>
            <a:bodyPr/>
            <a:lstStyle/>
            <a:p>
              <a:endParaRPr lang="es-CO"/>
            </a:p>
          </p:txBody>
        </p:sp>
        <p:sp>
          <p:nvSpPr>
            <p:cNvPr id="4" name="TextBox 4"/>
            <p:cNvSpPr txBox="1"/>
            <p:nvPr/>
          </p:nvSpPr>
          <p:spPr>
            <a:xfrm>
              <a:off x="0" y="-38100"/>
              <a:ext cx="2446603" cy="294884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307900" y="1567138"/>
            <a:ext cx="1418604" cy="2167311"/>
          </a:xfrm>
          <a:custGeom>
            <a:avLst/>
            <a:gdLst/>
            <a:ahLst/>
            <a:cxnLst/>
            <a:rect l="l" t="t" r="r" b="b"/>
            <a:pathLst>
              <a:path w="1418604" h="2167311">
                <a:moveTo>
                  <a:pt x="0" y="0"/>
                </a:moveTo>
                <a:lnTo>
                  <a:pt x="1418604" y="0"/>
                </a:lnTo>
                <a:lnTo>
                  <a:pt x="1418604" y="2167311"/>
                </a:lnTo>
                <a:lnTo>
                  <a:pt x="0" y="21673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6" name="Freeform 6"/>
          <p:cNvSpPr/>
          <p:nvPr/>
        </p:nvSpPr>
        <p:spPr>
          <a:xfrm>
            <a:off x="14396896" y="7521581"/>
            <a:ext cx="4630654" cy="3085173"/>
          </a:xfrm>
          <a:custGeom>
            <a:avLst/>
            <a:gdLst/>
            <a:ahLst/>
            <a:cxnLst/>
            <a:rect l="l" t="t" r="r" b="b"/>
            <a:pathLst>
              <a:path w="4630654" h="3085173">
                <a:moveTo>
                  <a:pt x="0" y="0"/>
                </a:moveTo>
                <a:lnTo>
                  <a:pt x="4630654" y="0"/>
                </a:lnTo>
                <a:lnTo>
                  <a:pt x="4630654" y="3085174"/>
                </a:lnTo>
                <a:lnTo>
                  <a:pt x="0" y="3085174"/>
                </a:lnTo>
                <a:lnTo>
                  <a:pt x="0" y="0"/>
                </a:lnTo>
                <a:close/>
              </a:path>
            </a:pathLst>
          </a:custGeom>
          <a:blipFill>
            <a:blip r:embed="rId4"/>
            <a:stretch>
              <a:fillRect/>
            </a:stretch>
          </a:blipFill>
        </p:spPr>
        <p:txBody>
          <a:bodyPr/>
          <a:lstStyle/>
          <a:p>
            <a:endParaRPr lang="es-CO"/>
          </a:p>
        </p:txBody>
      </p:sp>
      <p:sp>
        <p:nvSpPr>
          <p:cNvPr id="7" name="Freeform 7"/>
          <p:cNvSpPr/>
          <p:nvPr/>
        </p:nvSpPr>
        <p:spPr>
          <a:xfrm>
            <a:off x="-1847085" y="7721119"/>
            <a:ext cx="6157244" cy="2686098"/>
          </a:xfrm>
          <a:custGeom>
            <a:avLst/>
            <a:gdLst/>
            <a:ahLst/>
            <a:cxnLst/>
            <a:rect l="l" t="t" r="r" b="b"/>
            <a:pathLst>
              <a:path w="6157244" h="2686098">
                <a:moveTo>
                  <a:pt x="0" y="0"/>
                </a:moveTo>
                <a:lnTo>
                  <a:pt x="6157244" y="0"/>
                </a:lnTo>
                <a:lnTo>
                  <a:pt x="6157244" y="2686098"/>
                </a:lnTo>
                <a:lnTo>
                  <a:pt x="0" y="2686098"/>
                </a:lnTo>
                <a:lnTo>
                  <a:pt x="0" y="0"/>
                </a:lnTo>
                <a:close/>
              </a:path>
            </a:pathLst>
          </a:custGeom>
          <a:blipFill>
            <a:blip r:embed="rId5"/>
            <a:stretch>
              <a:fillRect/>
            </a:stretch>
          </a:blipFill>
        </p:spPr>
        <p:txBody>
          <a:bodyPr/>
          <a:lstStyle/>
          <a:p>
            <a:endParaRPr lang="es-CO"/>
          </a:p>
        </p:txBody>
      </p:sp>
      <p:sp>
        <p:nvSpPr>
          <p:cNvPr id="8" name="Freeform 8"/>
          <p:cNvSpPr/>
          <p:nvPr/>
        </p:nvSpPr>
        <p:spPr>
          <a:xfrm>
            <a:off x="6959252" y="7182883"/>
            <a:ext cx="4369495" cy="4369495"/>
          </a:xfrm>
          <a:custGeom>
            <a:avLst/>
            <a:gdLst/>
            <a:ahLst/>
            <a:cxnLst/>
            <a:rect l="l" t="t" r="r" b="b"/>
            <a:pathLst>
              <a:path w="4369495" h="4369495">
                <a:moveTo>
                  <a:pt x="0" y="0"/>
                </a:moveTo>
                <a:lnTo>
                  <a:pt x="4369496" y="0"/>
                </a:lnTo>
                <a:lnTo>
                  <a:pt x="4369496" y="4369495"/>
                </a:lnTo>
                <a:lnTo>
                  <a:pt x="0" y="4369495"/>
                </a:lnTo>
                <a:lnTo>
                  <a:pt x="0" y="0"/>
                </a:lnTo>
                <a:close/>
              </a:path>
            </a:pathLst>
          </a:custGeom>
          <a:blipFill>
            <a:blip r:embed="rId6"/>
            <a:stretch>
              <a:fillRect/>
            </a:stretch>
          </a:blipFill>
        </p:spPr>
        <p:txBody>
          <a:bodyPr/>
          <a:lstStyle/>
          <a:p>
            <a:endParaRPr lang="es-CO"/>
          </a:p>
        </p:txBody>
      </p:sp>
      <p:sp>
        <p:nvSpPr>
          <p:cNvPr id="9" name="Freeform 9"/>
          <p:cNvSpPr/>
          <p:nvPr/>
        </p:nvSpPr>
        <p:spPr>
          <a:xfrm>
            <a:off x="2178038" y="3164306"/>
            <a:ext cx="14534185" cy="2442220"/>
          </a:xfrm>
          <a:custGeom>
            <a:avLst/>
            <a:gdLst/>
            <a:ahLst/>
            <a:cxnLst/>
            <a:rect l="l" t="t" r="r" b="b"/>
            <a:pathLst>
              <a:path w="14534185" h="2442220">
                <a:moveTo>
                  <a:pt x="0" y="0"/>
                </a:moveTo>
                <a:lnTo>
                  <a:pt x="14534185" y="0"/>
                </a:lnTo>
                <a:lnTo>
                  <a:pt x="14534185" y="2442219"/>
                </a:lnTo>
                <a:lnTo>
                  <a:pt x="0" y="2442219"/>
                </a:lnTo>
                <a:lnTo>
                  <a:pt x="0" y="0"/>
                </a:lnTo>
                <a:close/>
              </a:path>
            </a:pathLst>
          </a:custGeom>
          <a:blipFill>
            <a:blip r:embed="rId7"/>
            <a:stretch>
              <a:fillRect/>
            </a:stretch>
          </a:blipFill>
        </p:spPr>
        <p:txBody>
          <a:bodyPr/>
          <a:lstStyle/>
          <a:p>
            <a:endParaRPr lang="es-CO"/>
          </a:p>
        </p:txBody>
      </p:sp>
      <p:sp>
        <p:nvSpPr>
          <p:cNvPr id="10" name="TextBox 10"/>
          <p:cNvSpPr txBox="1"/>
          <p:nvPr/>
        </p:nvSpPr>
        <p:spPr>
          <a:xfrm>
            <a:off x="1356058" y="826154"/>
            <a:ext cx="16375243" cy="2338152"/>
          </a:xfrm>
          <a:prstGeom prst="rect">
            <a:avLst/>
          </a:prstGeom>
        </p:spPr>
        <p:txBody>
          <a:bodyPr lIns="0" tIns="0" rIns="0" bIns="0" rtlCol="0" anchor="t">
            <a:spAutoFit/>
          </a:bodyPr>
          <a:lstStyle/>
          <a:p>
            <a:pPr algn="ctr">
              <a:lnSpc>
                <a:spcPts val="3024"/>
              </a:lnSpc>
            </a:pPr>
            <a:r>
              <a:rPr lang="en-US" sz="3287" spc="-272">
                <a:solidFill>
                  <a:srgbClr val="022033"/>
                </a:solidFill>
                <a:latin typeface="Genty Sans"/>
                <a:ea typeface="Genty Sans"/>
                <a:cs typeface="Genty Sans"/>
                <a:sym typeface="Genty Sans"/>
              </a:rPr>
              <a:t>MEDIOS DE COMUNICACIÓN POR LOS CUALES EL PACIENTE CONOCE LA INFORMACIÓN REFERIDA EN LA ENCUESTA</a:t>
            </a:r>
          </a:p>
          <a:p>
            <a:pPr algn="ctr">
              <a:lnSpc>
                <a:spcPts val="11012"/>
              </a:lnSpc>
            </a:pPr>
            <a:endParaRPr lang="en-US" sz="3287" spc="-272">
              <a:solidFill>
                <a:srgbClr val="022033"/>
              </a:solidFill>
              <a:latin typeface="Genty Sans"/>
              <a:ea typeface="Genty Sans"/>
              <a:cs typeface="Genty Sans"/>
              <a:sym typeface="Genty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AE4B"/>
        </a:solidFill>
        <a:effectLst/>
      </p:bgPr>
    </p:bg>
    <p:spTree>
      <p:nvGrpSpPr>
        <p:cNvPr id="1" name=""/>
        <p:cNvGrpSpPr/>
        <p:nvPr/>
      </p:nvGrpSpPr>
      <p:grpSpPr>
        <a:xfrm>
          <a:off x="0" y="0"/>
          <a:ext cx="0" cy="0"/>
          <a:chOff x="0" y="0"/>
          <a:chExt cx="0" cy="0"/>
        </a:xfrm>
      </p:grpSpPr>
      <p:sp>
        <p:nvSpPr>
          <p:cNvPr id="2" name="Freeform 2"/>
          <p:cNvSpPr/>
          <p:nvPr/>
        </p:nvSpPr>
        <p:spPr>
          <a:xfrm>
            <a:off x="214029" y="246959"/>
            <a:ext cx="7315200" cy="824623"/>
          </a:xfrm>
          <a:custGeom>
            <a:avLst/>
            <a:gdLst/>
            <a:ahLst/>
            <a:cxnLst/>
            <a:rect l="l" t="t" r="r" b="b"/>
            <a:pathLst>
              <a:path w="7315200" h="824623">
                <a:moveTo>
                  <a:pt x="0" y="0"/>
                </a:moveTo>
                <a:lnTo>
                  <a:pt x="7315200" y="0"/>
                </a:lnTo>
                <a:lnTo>
                  <a:pt x="7315200" y="824623"/>
                </a:lnTo>
                <a:lnTo>
                  <a:pt x="0" y="8246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10144272">
            <a:off x="13307182" y="-4076383"/>
            <a:ext cx="7904237" cy="9471308"/>
          </a:xfrm>
          <a:custGeom>
            <a:avLst/>
            <a:gdLst/>
            <a:ahLst/>
            <a:cxnLst/>
            <a:rect l="l" t="t" r="r" b="b"/>
            <a:pathLst>
              <a:path w="7904237" h="9471308">
                <a:moveTo>
                  <a:pt x="0" y="0"/>
                </a:moveTo>
                <a:lnTo>
                  <a:pt x="7904236" y="0"/>
                </a:lnTo>
                <a:lnTo>
                  <a:pt x="7904236"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4077646" y="2791066"/>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15378536" y="338038"/>
            <a:ext cx="2751566" cy="2386983"/>
          </a:xfrm>
          <a:custGeom>
            <a:avLst/>
            <a:gdLst/>
            <a:ahLst/>
            <a:cxnLst/>
            <a:rect l="l" t="t" r="r" b="b"/>
            <a:pathLst>
              <a:path w="2751566" h="2386983">
                <a:moveTo>
                  <a:pt x="0" y="0"/>
                </a:moveTo>
                <a:lnTo>
                  <a:pt x="2751565" y="0"/>
                </a:lnTo>
                <a:lnTo>
                  <a:pt x="2751565" y="2386983"/>
                </a:lnTo>
                <a:lnTo>
                  <a:pt x="0" y="238698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14850471" y="7746161"/>
            <a:ext cx="3437529" cy="3437529"/>
          </a:xfrm>
          <a:custGeom>
            <a:avLst/>
            <a:gdLst/>
            <a:ahLst/>
            <a:cxnLst/>
            <a:rect l="l" t="t" r="r" b="b"/>
            <a:pathLst>
              <a:path w="3437529" h="3437529">
                <a:moveTo>
                  <a:pt x="0" y="0"/>
                </a:moveTo>
                <a:lnTo>
                  <a:pt x="3437529" y="0"/>
                </a:lnTo>
                <a:lnTo>
                  <a:pt x="3437529" y="3437528"/>
                </a:lnTo>
                <a:lnTo>
                  <a:pt x="0" y="3437528"/>
                </a:lnTo>
                <a:lnTo>
                  <a:pt x="0" y="0"/>
                </a:lnTo>
                <a:close/>
              </a:path>
            </a:pathLst>
          </a:custGeom>
          <a:blipFill>
            <a:blip r:embed="rId10"/>
            <a:stretch>
              <a:fillRect/>
            </a:stretch>
          </a:blipFill>
        </p:spPr>
        <p:txBody>
          <a:bodyPr/>
          <a:lstStyle/>
          <a:p>
            <a:endParaRPr lang="es-CO"/>
          </a:p>
        </p:txBody>
      </p:sp>
      <p:sp>
        <p:nvSpPr>
          <p:cNvPr id="7" name="Freeform 7"/>
          <p:cNvSpPr/>
          <p:nvPr/>
        </p:nvSpPr>
        <p:spPr>
          <a:xfrm>
            <a:off x="15002391" y="5143500"/>
            <a:ext cx="5135460" cy="3967143"/>
          </a:xfrm>
          <a:custGeom>
            <a:avLst/>
            <a:gdLst/>
            <a:ahLst/>
            <a:cxnLst/>
            <a:rect l="l" t="t" r="r" b="b"/>
            <a:pathLst>
              <a:path w="5135460" h="3967143">
                <a:moveTo>
                  <a:pt x="0" y="0"/>
                </a:moveTo>
                <a:lnTo>
                  <a:pt x="5135460" y="0"/>
                </a:lnTo>
                <a:lnTo>
                  <a:pt x="5135460" y="3967143"/>
                </a:lnTo>
                <a:lnTo>
                  <a:pt x="0" y="3967143"/>
                </a:lnTo>
                <a:lnTo>
                  <a:pt x="0" y="0"/>
                </a:lnTo>
                <a:close/>
              </a:path>
            </a:pathLst>
          </a:custGeom>
          <a:blipFill>
            <a:blip r:embed="rId11"/>
            <a:stretch>
              <a:fillRect/>
            </a:stretch>
          </a:blipFill>
        </p:spPr>
        <p:txBody>
          <a:bodyPr/>
          <a:lstStyle/>
          <a:p>
            <a:endParaRPr lang="es-CO"/>
          </a:p>
        </p:txBody>
      </p:sp>
      <p:sp>
        <p:nvSpPr>
          <p:cNvPr id="8" name="TextBox 8"/>
          <p:cNvSpPr txBox="1"/>
          <p:nvPr/>
        </p:nvSpPr>
        <p:spPr>
          <a:xfrm>
            <a:off x="1281868" y="99302"/>
            <a:ext cx="5179523" cy="1854836"/>
          </a:xfrm>
          <a:prstGeom prst="rect">
            <a:avLst/>
          </a:prstGeom>
        </p:spPr>
        <p:txBody>
          <a:bodyPr lIns="0" tIns="0" rIns="0" bIns="0" rtlCol="0" anchor="t">
            <a:spAutoFit/>
          </a:bodyPr>
          <a:lstStyle/>
          <a:p>
            <a:pPr algn="ctr">
              <a:lnSpc>
                <a:spcPts val="7489"/>
              </a:lnSpc>
            </a:pPr>
            <a:r>
              <a:rPr lang="en-US" sz="5349">
                <a:solidFill>
                  <a:srgbClr val="1A1E2D"/>
                </a:solidFill>
                <a:latin typeface="Genty Sans"/>
                <a:ea typeface="Genty Sans"/>
                <a:cs typeface="Genty Sans"/>
                <a:sym typeface="Genty Sans"/>
              </a:rPr>
              <a:t>conclusiónes</a:t>
            </a:r>
          </a:p>
          <a:p>
            <a:pPr algn="ctr">
              <a:lnSpc>
                <a:spcPts val="7489"/>
              </a:lnSpc>
            </a:pPr>
            <a:endParaRPr lang="en-US" sz="5349">
              <a:solidFill>
                <a:srgbClr val="1A1E2D"/>
              </a:solidFill>
              <a:latin typeface="Genty Sans"/>
              <a:ea typeface="Genty Sans"/>
              <a:cs typeface="Genty Sans"/>
              <a:sym typeface="Genty Sans"/>
            </a:endParaRPr>
          </a:p>
        </p:txBody>
      </p:sp>
      <p:sp>
        <p:nvSpPr>
          <p:cNvPr id="9" name="TextBox 9"/>
          <p:cNvSpPr txBox="1"/>
          <p:nvPr/>
        </p:nvSpPr>
        <p:spPr>
          <a:xfrm>
            <a:off x="214029" y="1031483"/>
            <a:ext cx="14934392" cy="9462647"/>
          </a:xfrm>
          <a:prstGeom prst="rect">
            <a:avLst/>
          </a:prstGeom>
        </p:spPr>
        <p:txBody>
          <a:bodyPr lIns="0" tIns="0" rIns="0" bIns="0" rtlCol="0" anchor="t">
            <a:spAutoFit/>
          </a:bodyPr>
          <a:lstStyle/>
          <a:p>
            <a:pPr algn="l">
              <a:lnSpc>
                <a:spcPts val="3289"/>
              </a:lnSpc>
            </a:pPr>
            <a:endParaRPr/>
          </a:p>
          <a:p>
            <a:pPr marL="507235" lvl="1" indent="-253618" algn="l">
              <a:lnSpc>
                <a:spcPts val="3289"/>
              </a:lnSpc>
              <a:buFont typeface="Arial"/>
              <a:buChar char="•"/>
            </a:pPr>
            <a:r>
              <a:rPr lang="en-US" sz="2349" spc="-195">
                <a:solidFill>
                  <a:srgbClr val="000000"/>
                </a:solidFill>
                <a:latin typeface="Genty Sans"/>
                <a:ea typeface="Genty Sans"/>
                <a:cs typeface="Genty Sans"/>
                <a:sym typeface="Genty Sans"/>
              </a:rPr>
              <a:t>Los resultados muestran avances significativos en áreas clave, aunque también resaltan algunas oportunidades de mejora. La percepción sobre los derechos y deberes experimentó una leve disminución del 100% al 96%, manteniéndose en un nivel óptimo. Por otro lado, se observó una mejora notable en la claridad sobre adónde dirigirse en caso de emergencia, pasando de 25 personas con confusión a ninguna. Sin embargo, la información sobre la prevención de caídas se redujo del 99% al 94%, con 9 usuarios señalando que no se les proporcionó esta información. El conocimiento sobre el lavado de manos  se matuvo en el 94%.</a:t>
            </a:r>
          </a:p>
          <a:p>
            <a:pPr algn="l">
              <a:lnSpc>
                <a:spcPts val="3289"/>
              </a:lnSpc>
            </a:pPr>
            <a:endParaRPr lang="en-US" sz="2349" spc="-195">
              <a:solidFill>
                <a:srgbClr val="000000"/>
              </a:solidFill>
              <a:latin typeface="Genty Sans"/>
              <a:ea typeface="Genty Sans"/>
              <a:cs typeface="Genty Sans"/>
              <a:sym typeface="Genty Sans"/>
            </a:endParaRPr>
          </a:p>
          <a:p>
            <a:pPr marL="507235" lvl="1" indent="-253618" algn="l">
              <a:lnSpc>
                <a:spcPts val="3289"/>
              </a:lnSpc>
              <a:buFont typeface="Arial"/>
              <a:buChar char="•"/>
            </a:pPr>
            <a:r>
              <a:rPr lang="en-US" sz="2349" spc="-195">
                <a:solidFill>
                  <a:srgbClr val="000000"/>
                </a:solidFill>
                <a:latin typeface="Genty Sans"/>
                <a:ea typeface="Genty Sans"/>
                <a:cs typeface="Genty Sans"/>
                <a:sym typeface="Genty Sans"/>
              </a:rPr>
              <a:t>En lo que respecta a la identificación correcta del paciente,  En las salas de tratamiento, la tasa disminuyo del 96% al 100%, mientras que en farmacia y facturación se mantuvo en el 100%. El seguimiento por llamada experimentó un leve descenso del 100% al 99%. </a:t>
            </a:r>
          </a:p>
          <a:p>
            <a:pPr algn="l">
              <a:lnSpc>
                <a:spcPts val="3289"/>
              </a:lnSpc>
            </a:pPr>
            <a:endParaRPr lang="en-US" sz="2349" spc="-195">
              <a:solidFill>
                <a:srgbClr val="000000"/>
              </a:solidFill>
              <a:latin typeface="Genty Sans"/>
              <a:ea typeface="Genty Sans"/>
              <a:cs typeface="Genty Sans"/>
              <a:sym typeface="Genty Sans"/>
            </a:endParaRPr>
          </a:p>
          <a:p>
            <a:pPr marL="507235" lvl="1" indent="-253618" algn="l">
              <a:lnSpc>
                <a:spcPts val="3289"/>
              </a:lnSpc>
              <a:buFont typeface="Arial"/>
              <a:buChar char="•"/>
            </a:pPr>
            <a:r>
              <a:rPr lang="en-US" sz="2349" spc="-195">
                <a:solidFill>
                  <a:srgbClr val="000000"/>
                </a:solidFill>
                <a:latin typeface="Genty Sans"/>
                <a:ea typeface="Genty Sans"/>
                <a:cs typeface="Genty Sans"/>
                <a:sym typeface="Genty Sans"/>
              </a:rPr>
              <a:t>ES IMPORTANTE DESTACAR LA DISMINUCIÓN EN LAS RECOMENDACIONES SOBRE EL CUIDADO DE LA VENA CANALIZADA, QUE PASÓ DEL 96% AL 77%, LO CUAL SUGIERE LA NECESIDAD DE REFORZAR Y OPTIMIZAR LAS PRÁCTICAS DE EDUCACIÓN Y SEGUIMIENTO EN ESTE ASPECTO CRUCIAL DEL CUIDADO.</a:t>
            </a:r>
          </a:p>
          <a:p>
            <a:pPr algn="l">
              <a:lnSpc>
                <a:spcPts val="3289"/>
              </a:lnSpc>
            </a:pPr>
            <a:endParaRPr lang="en-US" sz="2349" spc="-195">
              <a:solidFill>
                <a:srgbClr val="000000"/>
              </a:solidFill>
              <a:latin typeface="Genty Sans"/>
              <a:ea typeface="Genty Sans"/>
              <a:cs typeface="Genty Sans"/>
              <a:sym typeface="Genty Sans"/>
            </a:endParaRPr>
          </a:p>
          <a:p>
            <a:pPr marL="507235" lvl="1" indent="-253618" algn="l">
              <a:lnSpc>
                <a:spcPts val="3289"/>
              </a:lnSpc>
              <a:buFont typeface="Arial"/>
              <a:buChar char="•"/>
            </a:pPr>
            <a:r>
              <a:rPr lang="en-US" sz="2349" spc="-195">
                <a:solidFill>
                  <a:srgbClr val="000000"/>
                </a:solidFill>
                <a:latin typeface="Genty Sans"/>
                <a:ea typeface="Genty Sans"/>
                <a:cs typeface="Genty Sans"/>
                <a:sym typeface="Genty Sans"/>
              </a:rPr>
              <a:t>En el servicio de farmacia, la información proporcionada sobre el nombre, cantidad, almacenamiento adecuado de los medicamentos en casa y la importancia de verificar las fechas de vencimiento se mantuvo en el 100%, reflejando un alto nivel de satisfacción en este ámbito.</a:t>
            </a:r>
          </a:p>
          <a:p>
            <a:pPr algn="l">
              <a:lnSpc>
                <a:spcPts val="3289"/>
              </a:lnSpc>
            </a:pPr>
            <a:endParaRPr lang="en-US" sz="2349" spc="-195">
              <a:solidFill>
                <a:srgbClr val="000000"/>
              </a:solidFill>
              <a:latin typeface="Genty Sans"/>
              <a:ea typeface="Genty Sans"/>
              <a:cs typeface="Genty Sans"/>
              <a:sym typeface="Genty Sans"/>
            </a:endParaRPr>
          </a:p>
          <a:p>
            <a:pPr algn="l">
              <a:lnSpc>
                <a:spcPts val="3289"/>
              </a:lnSpc>
            </a:pPr>
            <a:endParaRPr lang="en-US" sz="2349" spc="-195">
              <a:solidFill>
                <a:srgbClr val="000000"/>
              </a:solidFill>
              <a:latin typeface="Genty Sans"/>
              <a:ea typeface="Genty Sans"/>
              <a:cs typeface="Genty Sans"/>
              <a:sym typeface="Genty Sans"/>
            </a:endParaRPr>
          </a:p>
          <a:p>
            <a:pPr algn="l">
              <a:lnSpc>
                <a:spcPts val="3289"/>
              </a:lnSpc>
            </a:pPr>
            <a:endParaRPr lang="en-US" sz="2349" spc="-195">
              <a:solidFill>
                <a:srgbClr val="000000"/>
              </a:solidFill>
              <a:latin typeface="Genty Sans"/>
              <a:ea typeface="Genty Sans"/>
              <a:cs typeface="Genty Sans"/>
              <a:sym typeface="Genty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AE4B"/>
        </a:solidFill>
        <a:effectLst/>
      </p:bgPr>
    </p:bg>
    <p:spTree>
      <p:nvGrpSpPr>
        <p:cNvPr id="1" name=""/>
        <p:cNvGrpSpPr/>
        <p:nvPr/>
      </p:nvGrpSpPr>
      <p:grpSpPr>
        <a:xfrm>
          <a:off x="0" y="0"/>
          <a:ext cx="0" cy="0"/>
          <a:chOff x="0" y="0"/>
          <a:chExt cx="0" cy="0"/>
        </a:xfrm>
      </p:grpSpPr>
      <p:sp>
        <p:nvSpPr>
          <p:cNvPr id="2" name="Freeform 2"/>
          <p:cNvSpPr/>
          <p:nvPr/>
        </p:nvSpPr>
        <p:spPr>
          <a:xfrm>
            <a:off x="214029" y="246959"/>
            <a:ext cx="7315200" cy="824623"/>
          </a:xfrm>
          <a:custGeom>
            <a:avLst/>
            <a:gdLst/>
            <a:ahLst/>
            <a:cxnLst/>
            <a:rect l="l" t="t" r="r" b="b"/>
            <a:pathLst>
              <a:path w="7315200" h="824623">
                <a:moveTo>
                  <a:pt x="0" y="0"/>
                </a:moveTo>
                <a:lnTo>
                  <a:pt x="7315200" y="0"/>
                </a:lnTo>
                <a:lnTo>
                  <a:pt x="7315200" y="824623"/>
                </a:lnTo>
                <a:lnTo>
                  <a:pt x="0" y="8246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10144272">
            <a:off x="13307182" y="-4076383"/>
            <a:ext cx="7904237" cy="9471308"/>
          </a:xfrm>
          <a:custGeom>
            <a:avLst/>
            <a:gdLst/>
            <a:ahLst/>
            <a:cxnLst/>
            <a:rect l="l" t="t" r="r" b="b"/>
            <a:pathLst>
              <a:path w="7904237" h="9471308">
                <a:moveTo>
                  <a:pt x="0" y="0"/>
                </a:moveTo>
                <a:lnTo>
                  <a:pt x="7904236" y="0"/>
                </a:lnTo>
                <a:lnTo>
                  <a:pt x="7904236"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4077646" y="2791066"/>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15378536" y="338038"/>
            <a:ext cx="2751566" cy="2386983"/>
          </a:xfrm>
          <a:custGeom>
            <a:avLst/>
            <a:gdLst/>
            <a:ahLst/>
            <a:cxnLst/>
            <a:rect l="l" t="t" r="r" b="b"/>
            <a:pathLst>
              <a:path w="2751566" h="2386983">
                <a:moveTo>
                  <a:pt x="0" y="0"/>
                </a:moveTo>
                <a:lnTo>
                  <a:pt x="2751565" y="0"/>
                </a:lnTo>
                <a:lnTo>
                  <a:pt x="2751565" y="2386983"/>
                </a:lnTo>
                <a:lnTo>
                  <a:pt x="0" y="238698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14850471" y="7746161"/>
            <a:ext cx="3437529" cy="3437529"/>
          </a:xfrm>
          <a:custGeom>
            <a:avLst/>
            <a:gdLst/>
            <a:ahLst/>
            <a:cxnLst/>
            <a:rect l="l" t="t" r="r" b="b"/>
            <a:pathLst>
              <a:path w="3437529" h="3437529">
                <a:moveTo>
                  <a:pt x="0" y="0"/>
                </a:moveTo>
                <a:lnTo>
                  <a:pt x="3437529" y="0"/>
                </a:lnTo>
                <a:lnTo>
                  <a:pt x="3437529" y="3437528"/>
                </a:lnTo>
                <a:lnTo>
                  <a:pt x="0" y="3437528"/>
                </a:lnTo>
                <a:lnTo>
                  <a:pt x="0" y="0"/>
                </a:lnTo>
                <a:close/>
              </a:path>
            </a:pathLst>
          </a:custGeom>
          <a:blipFill>
            <a:blip r:embed="rId10"/>
            <a:stretch>
              <a:fillRect/>
            </a:stretch>
          </a:blipFill>
        </p:spPr>
        <p:txBody>
          <a:bodyPr/>
          <a:lstStyle/>
          <a:p>
            <a:endParaRPr lang="es-CO"/>
          </a:p>
        </p:txBody>
      </p:sp>
      <p:sp>
        <p:nvSpPr>
          <p:cNvPr id="7" name="Freeform 7"/>
          <p:cNvSpPr/>
          <p:nvPr/>
        </p:nvSpPr>
        <p:spPr>
          <a:xfrm>
            <a:off x="15002391" y="5143500"/>
            <a:ext cx="5135460" cy="3967143"/>
          </a:xfrm>
          <a:custGeom>
            <a:avLst/>
            <a:gdLst/>
            <a:ahLst/>
            <a:cxnLst/>
            <a:rect l="l" t="t" r="r" b="b"/>
            <a:pathLst>
              <a:path w="5135460" h="3967143">
                <a:moveTo>
                  <a:pt x="0" y="0"/>
                </a:moveTo>
                <a:lnTo>
                  <a:pt x="5135460" y="0"/>
                </a:lnTo>
                <a:lnTo>
                  <a:pt x="5135460" y="3967143"/>
                </a:lnTo>
                <a:lnTo>
                  <a:pt x="0" y="3967143"/>
                </a:lnTo>
                <a:lnTo>
                  <a:pt x="0" y="0"/>
                </a:lnTo>
                <a:close/>
              </a:path>
            </a:pathLst>
          </a:custGeom>
          <a:blipFill>
            <a:blip r:embed="rId11"/>
            <a:stretch>
              <a:fillRect/>
            </a:stretch>
          </a:blipFill>
        </p:spPr>
        <p:txBody>
          <a:bodyPr/>
          <a:lstStyle/>
          <a:p>
            <a:endParaRPr lang="es-CO"/>
          </a:p>
        </p:txBody>
      </p:sp>
      <p:sp>
        <p:nvSpPr>
          <p:cNvPr id="8" name="Freeform 8"/>
          <p:cNvSpPr/>
          <p:nvPr/>
        </p:nvSpPr>
        <p:spPr>
          <a:xfrm>
            <a:off x="1028700" y="5910657"/>
            <a:ext cx="2795988" cy="3199986"/>
          </a:xfrm>
          <a:custGeom>
            <a:avLst/>
            <a:gdLst/>
            <a:ahLst/>
            <a:cxnLst/>
            <a:rect l="l" t="t" r="r" b="b"/>
            <a:pathLst>
              <a:path w="2795988" h="3199986">
                <a:moveTo>
                  <a:pt x="0" y="0"/>
                </a:moveTo>
                <a:lnTo>
                  <a:pt x="2795988" y="0"/>
                </a:lnTo>
                <a:lnTo>
                  <a:pt x="2795988" y="3199986"/>
                </a:lnTo>
                <a:lnTo>
                  <a:pt x="0" y="3199986"/>
                </a:lnTo>
                <a:lnTo>
                  <a:pt x="0" y="0"/>
                </a:lnTo>
                <a:close/>
              </a:path>
            </a:pathLst>
          </a:custGeom>
          <a:blipFill>
            <a:blip r:embed="rId12"/>
            <a:stretch>
              <a:fillRect/>
            </a:stretch>
          </a:blipFill>
        </p:spPr>
        <p:txBody>
          <a:bodyPr/>
          <a:lstStyle/>
          <a:p>
            <a:endParaRPr lang="es-CO"/>
          </a:p>
        </p:txBody>
      </p:sp>
      <p:sp>
        <p:nvSpPr>
          <p:cNvPr id="9" name="TextBox 9"/>
          <p:cNvSpPr txBox="1"/>
          <p:nvPr/>
        </p:nvSpPr>
        <p:spPr>
          <a:xfrm>
            <a:off x="1281868" y="99302"/>
            <a:ext cx="5179523" cy="1854836"/>
          </a:xfrm>
          <a:prstGeom prst="rect">
            <a:avLst/>
          </a:prstGeom>
        </p:spPr>
        <p:txBody>
          <a:bodyPr lIns="0" tIns="0" rIns="0" bIns="0" rtlCol="0" anchor="t">
            <a:spAutoFit/>
          </a:bodyPr>
          <a:lstStyle/>
          <a:p>
            <a:pPr algn="ctr">
              <a:lnSpc>
                <a:spcPts val="7489"/>
              </a:lnSpc>
            </a:pPr>
            <a:r>
              <a:rPr lang="en-US" sz="5349">
                <a:solidFill>
                  <a:srgbClr val="1A1E2D"/>
                </a:solidFill>
                <a:latin typeface="Genty Sans"/>
                <a:ea typeface="Genty Sans"/>
                <a:cs typeface="Genty Sans"/>
                <a:sym typeface="Genty Sans"/>
              </a:rPr>
              <a:t>conclusiónes</a:t>
            </a:r>
          </a:p>
          <a:p>
            <a:pPr algn="ctr">
              <a:lnSpc>
                <a:spcPts val="7489"/>
              </a:lnSpc>
            </a:pPr>
            <a:endParaRPr lang="en-US" sz="5349">
              <a:solidFill>
                <a:srgbClr val="1A1E2D"/>
              </a:solidFill>
              <a:latin typeface="Genty Sans"/>
              <a:ea typeface="Genty Sans"/>
              <a:cs typeface="Genty Sans"/>
              <a:sym typeface="Genty Sans"/>
            </a:endParaRPr>
          </a:p>
        </p:txBody>
      </p:sp>
      <p:sp>
        <p:nvSpPr>
          <p:cNvPr id="10" name="TextBox 10"/>
          <p:cNvSpPr txBox="1"/>
          <p:nvPr/>
        </p:nvSpPr>
        <p:spPr>
          <a:xfrm>
            <a:off x="214029" y="1483905"/>
            <a:ext cx="14788362" cy="4107384"/>
          </a:xfrm>
          <a:prstGeom prst="rect">
            <a:avLst/>
          </a:prstGeom>
        </p:spPr>
        <p:txBody>
          <a:bodyPr lIns="0" tIns="0" rIns="0" bIns="0" rtlCol="0" anchor="t">
            <a:spAutoFit/>
          </a:bodyPr>
          <a:lstStyle/>
          <a:p>
            <a:pPr marL="507235" lvl="1" indent="-253618" algn="l">
              <a:lnSpc>
                <a:spcPts val="3289"/>
              </a:lnSpc>
              <a:buFont typeface="Arial"/>
              <a:buChar char="•"/>
            </a:pPr>
            <a:r>
              <a:rPr lang="en-US" sz="2349" spc="-195">
                <a:solidFill>
                  <a:srgbClr val="000000"/>
                </a:solidFill>
                <a:latin typeface="Genty Sans"/>
                <a:ea typeface="Genty Sans"/>
                <a:cs typeface="Genty Sans"/>
                <a:sym typeface="Genty Sans"/>
              </a:rPr>
              <a:t>EN CONCLUSIÓN, LOS RESULTADOS DEMUESTRAN UNA BASE SÓLIDA EN LA PRESTACIÓN DE SERVICIOS, CON ÁREAS DESTACADAS DE MEJORA CONTINUA, ESPECIALMENTE EN LA CORRECTA IDENTIFICACIÓN DEL PACIENTE Y EN LA COMUNICACIÓN DE INFORMACIÓN CRÍTICA RELACIONADA CON LA SEGURIDAD DE LOS USUARIOS. ES ESENCIAL MANTENER EL COMPROMISO CON LA EXCELENCIA Y ABORDAR LAS ÁREAS CON MARGEN DE MEJORA PARA OPTIMIZAR LA EXPERIENCIA DEL PACIENTE.</a:t>
            </a:r>
          </a:p>
          <a:p>
            <a:pPr algn="l">
              <a:lnSpc>
                <a:spcPts val="3289"/>
              </a:lnSpc>
            </a:pPr>
            <a:endParaRPr lang="en-US" sz="2349" spc="-195">
              <a:solidFill>
                <a:srgbClr val="000000"/>
              </a:solidFill>
              <a:latin typeface="Genty Sans"/>
              <a:ea typeface="Genty Sans"/>
              <a:cs typeface="Genty Sans"/>
              <a:sym typeface="Genty Sans"/>
            </a:endParaRPr>
          </a:p>
          <a:p>
            <a:pPr marL="507235" lvl="1" indent="-253618" algn="l">
              <a:lnSpc>
                <a:spcPts val="3289"/>
              </a:lnSpc>
              <a:buFont typeface="Arial"/>
              <a:buChar char="•"/>
            </a:pPr>
            <a:r>
              <a:rPr lang="en-US" sz="2349" spc="-195">
                <a:solidFill>
                  <a:srgbClr val="000000"/>
                </a:solidFill>
                <a:latin typeface="Genty Sans"/>
                <a:ea typeface="Genty Sans"/>
                <a:cs typeface="Genty Sans"/>
                <a:sym typeface="Genty Sans"/>
              </a:rPr>
              <a:t>Se debe continuar fortaleciendo los diferentes medios de comunicación por medio de los cuales se divulga la información, especialmente en whatsapp, cartelera en sala de espera, Recordatorio de cita asignada, Ordenes medicas, Correo electrónico y Página Web</a:t>
            </a:r>
          </a:p>
          <a:p>
            <a:pPr algn="l">
              <a:lnSpc>
                <a:spcPts val="3289"/>
              </a:lnSpc>
            </a:pPr>
            <a:endParaRPr lang="en-US" sz="2349" spc="-195">
              <a:solidFill>
                <a:srgbClr val="000000"/>
              </a:solidFill>
              <a:latin typeface="Genty Sans"/>
              <a:ea typeface="Genty Sans"/>
              <a:cs typeface="Genty Sans"/>
              <a:sym typeface="Genty Sans"/>
            </a:endParaRPr>
          </a:p>
        </p:txBody>
      </p:sp>
      <p:sp>
        <p:nvSpPr>
          <p:cNvPr id="11" name="TextBox 11"/>
          <p:cNvSpPr txBox="1"/>
          <p:nvPr/>
        </p:nvSpPr>
        <p:spPr>
          <a:xfrm>
            <a:off x="3807365" y="6214764"/>
            <a:ext cx="10673270" cy="3015168"/>
          </a:xfrm>
          <a:prstGeom prst="rect">
            <a:avLst/>
          </a:prstGeom>
        </p:spPr>
        <p:txBody>
          <a:bodyPr lIns="0" tIns="0" rIns="0" bIns="0" rtlCol="0" anchor="t">
            <a:spAutoFit/>
          </a:bodyPr>
          <a:lstStyle/>
          <a:p>
            <a:pPr algn="ctr">
              <a:lnSpc>
                <a:spcPts val="3441"/>
              </a:lnSpc>
              <a:spcBef>
                <a:spcPct val="0"/>
              </a:spcBef>
            </a:pPr>
            <a:r>
              <a:rPr lang="en-US" sz="2458">
                <a:solidFill>
                  <a:srgbClr val="000000"/>
                </a:solidFill>
                <a:latin typeface="Genty Sans"/>
                <a:ea typeface="Genty Sans"/>
                <a:cs typeface="Genty Sans"/>
                <a:sym typeface="Genty Sans"/>
              </a:rPr>
              <a:t>Se propone utilizar la red social Facebook como herramienta para optimizar la comunicación con los pacientes, creando un espacio interactivo donde se puedan resolver dudas, compartir información útil y promover hábitos saludables. Mediante la publicación de contenido educativo e interactivo, se fomenta una relación más cercana con los usuarios, lo que contribuye a mejorar su experiencia y participación activa en el cuidado de su salud.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167659" y="3642054"/>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3972947" y="-1028700"/>
            <a:ext cx="4461211" cy="4114800"/>
          </a:xfrm>
          <a:custGeom>
            <a:avLst/>
            <a:gdLst/>
            <a:ahLst/>
            <a:cxnLst/>
            <a:rect l="l" t="t" r="r" b="b"/>
            <a:pathLst>
              <a:path w="4461211" h="4114800">
                <a:moveTo>
                  <a:pt x="0" y="0"/>
                </a:moveTo>
                <a:lnTo>
                  <a:pt x="4461211" y="0"/>
                </a:lnTo>
                <a:lnTo>
                  <a:pt x="44612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rot="1904939">
            <a:off x="-36253" y="8807559"/>
            <a:ext cx="1660420" cy="1440415"/>
          </a:xfrm>
          <a:custGeom>
            <a:avLst/>
            <a:gdLst/>
            <a:ahLst/>
            <a:cxnLst/>
            <a:rect l="l" t="t" r="r" b="b"/>
            <a:pathLst>
              <a:path w="1660420" h="1440415">
                <a:moveTo>
                  <a:pt x="0" y="0"/>
                </a:moveTo>
                <a:lnTo>
                  <a:pt x="1660420" y="0"/>
                </a:lnTo>
                <a:lnTo>
                  <a:pt x="1660420" y="1440414"/>
                </a:lnTo>
                <a:lnTo>
                  <a:pt x="0" y="14404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290994" y="-1009042"/>
            <a:ext cx="4369495" cy="4369495"/>
          </a:xfrm>
          <a:custGeom>
            <a:avLst/>
            <a:gdLst/>
            <a:ahLst/>
            <a:cxnLst/>
            <a:rect l="l" t="t" r="r" b="b"/>
            <a:pathLst>
              <a:path w="4369495" h="4369495">
                <a:moveTo>
                  <a:pt x="0" y="0"/>
                </a:moveTo>
                <a:lnTo>
                  <a:pt x="4369495" y="0"/>
                </a:lnTo>
                <a:lnTo>
                  <a:pt x="4369495" y="4369495"/>
                </a:lnTo>
                <a:lnTo>
                  <a:pt x="0" y="4369495"/>
                </a:lnTo>
                <a:lnTo>
                  <a:pt x="0" y="0"/>
                </a:lnTo>
                <a:close/>
              </a:path>
            </a:pathLst>
          </a:custGeom>
          <a:blipFill>
            <a:blip r:embed="rId10"/>
            <a:stretch>
              <a:fillRect/>
            </a:stretch>
          </a:blipFill>
        </p:spPr>
        <p:txBody>
          <a:bodyPr/>
          <a:lstStyle/>
          <a:p>
            <a:endParaRPr lang="es-CO"/>
          </a:p>
        </p:txBody>
      </p:sp>
      <p:sp>
        <p:nvSpPr>
          <p:cNvPr id="7" name="Freeform 7"/>
          <p:cNvSpPr/>
          <p:nvPr/>
        </p:nvSpPr>
        <p:spPr>
          <a:xfrm>
            <a:off x="12669201" y="3086100"/>
            <a:ext cx="700744" cy="1374008"/>
          </a:xfrm>
          <a:custGeom>
            <a:avLst/>
            <a:gdLst/>
            <a:ahLst/>
            <a:cxnLst/>
            <a:rect l="l" t="t" r="r" b="b"/>
            <a:pathLst>
              <a:path w="700744" h="1374008">
                <a:moveTo>
                  <a:pt x="0" y="0"/>
                </a:moveTo>
                <a:lnTo>
                  <a:pt x="700745" y="0"/>
                </a:lnTo>
                <a:lnTo>
                  <a:pt x="700745" y="1374008"/>
                </a:lnTo>
                <a:lnTo>
                  <a:pt x="0" y="13740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8" name="Freeform 8"/>
          <p:cNvSpPr/>
          <p:nvPr/>
        </p:nvSpPr>
        <p:spPr>
          <a:xfrm>
            <a:off x="2051032" y="2064517"/>
            <a:ext cx="4738677" cy="4277118"/>
          </a:xfrm>
          <a:custGeom>
            <a:avLst/>
            <a:gdLst/>
            <a:ahLst/>
            <a:cxnLst/>
            <a:rect l="l" t="t" r="r" b="b"/>
            <a:pathLst>
              <a:path w="4738677" h="4277118">
                <a:moveTo>
                  <a:pt x="0" y="0"/>
                </a:moveTo>
                <a:lnTo>
                  <a:pt x="4738678" y="0"/>
                </a:lnTo>
                <a:lnTo>
                  <a:pt x="4738678" y="4277117"/>
                </a:lnTo>
                <a:lnTo>
                  <a:pt x="0" y="4277117"/>
                </a:lnTo>
                <a:lnTo>
                  <a:pt x="0" y="0"/>
                </a:lnTo>
                <a:close/>
              </a:path>
            </a:pathLst>
          </a:custGeom>
          <a:blipFill>
            <a:blip r:embed="rId13"/>
            <a:stretch>
              <a:fillRect/>
            </a:stretch>
          </a:blipFill>
        </p:spPr>
        <p:txBody>
          <a:bodyPr/>
          <a:lstStyle/>
          <a:p>
            <a:endParaRPr lang="es-CO"/>
          </a:p>
        </p:txBody>
      </p:sp>
      <p:sp>
        <p:nvSpPr>
          <p:cNvPr id="9" name="Freeform 9"/>
          <p:cNvSpPr/>
          <p:nvPr/>
        </p:nvSpPr>
        <p:spPr>
          <a:xfrm>
            <a:off x="8050906" y="2064517"/>
            <a:ext cx="4458533" cy="4442020"/>
          </a:xfrm>
          <a:custGeom>
            <a:avLst/>
            <a:gdLst/>
            <a:ahLst/>
            <a:cxnLst/>
            <a:rect l="l" t="t" r="r" b="b"/>
            <a:pathLst>
              <a:path w="4458533" h="4442020">
                <a:moveTo>
                  <a:pt x="0" y="0"/>
                </a:moveTo>
                <a:lnTo>
                  <a:pt x="4458533" y="0"/>
                </a:lnTo>
                <a:lnTo>
                  <a:pt x="4458533" y="4442020"/>
                </a:lnTo>
                <a:lnTo>
                  <a:pt x="0" y="4442020"/>
                </a:lnTo>
                <a:lnTo>
                  <a:pt x="0" y="0"/>
                </a:lnTo>
                <a:close/>
              </a:path>
            </a:pathLst>
          </a:custGeom>
          <a:blipFill>
            <a:blip r:embed="rId14"/>
            <a:stretch>
              <a:fillRect/>
            </a:stretch>
          </a:blipFill>
        </p:spPr>
        <p:txBody>
          <a:bodyPr/>
          <a:lstStyle/>
          <a:p>
            <a:endParaRPr lang="es-CO"/>
          </a:p>
        </p:txBody>
      </p:sp>
      <p:sp>
        <p:nvSpPr>
          <p:cNvPr id="10" name="Freeform 10"/>
          <p:cNvSpPr/>
          <p:nvPr/>
        </p:nvSpPr>
        <p:spPr>
          <a:xfrm>
            <a:off x="4568604" y="6849710"/>
            <a:ext cx="8185891" cy="3257528"/>
          </a:xfrm>
          <a:custGeom>
            <a:avLst/>
            <a:gdLst/>
            <a:ahLst/>
            <a:cxnLst/>
            <a:rect l="l" t="t" r="r" b="b"/>
            <a:pathLst>
              <a:path w="8185891" h="3257528">
                <a:moveTo>
                  <a:pt x="0" y="0"/>
                </a:moveTo>
                <a:lnTo>
                  <a:pt x="8185891" y="0"/>
                </a:lnTo>
                <a:lnTo>
                  <a:pt x="8185891" y="3257528"/>
                </a:lnTo>
                <a:lnTo>
                  <a:pt x="0" y="3257528"/>
                </a:lnTo>
                <a:lnTo>
                  <a:pt x="0" y="0"/>
                </a:lnTo>
                <a:close/>
              </a:path>
            </a:pathLst>
          </a:custGeom>
          <a:blipFill>
            <a:blip r:embed="rId15"/>
            <a:stretch>
              <a:fillRect/>
            </a:stretch>
          </a:blipFill>
        </p:spPr>
        <p:txBody>
          <a:bodyPr/>
          <a:lstStyle/>
          <a:p>
            <a:endParaRPr lang="es-CO"/>
          </a:p>
        </p:txBody>
      </p:sp>
      <p:sp>
        <p:nvSpPr>
          <p:cNvPr id="11" name="Freeform 11"/>
          <p:cNvSpPr/>
          <p:nvPr/>
        </p:nvSpPr>
        <p:spPr>
          <a:xfrm>
            <a:off x="13531871" y="135602"/>
            <a:ext cx="4902288" cy="3768634"/>
          </a:xfrm>
          <a:custGeom>
            <a:avLst/>
            <a:gdLst/>
            <a:ahLst/>
            <a:cxnLst/>
            <a:rect l="l" t="t" r="r" b="b"/>
            <a:pathLst>
              <a:path w="4902288" h="3768634">
                <a:moveTo>
                  <a:pt x="0" y="0"/>
                </a:moveTo>
                <a:lnTo>
                  <a:pt x="4902287" y="0"/>
                </a:lnTo>
                <a:lnTo>
                  <a:pt x="4902287" y="3768634"/>
                </a:lnTo>
                <a:lnTo>
                  <a:pt x="0" y="3768634"/>
                </a:lnTo>
                <a:lnTo>
                  <a:pt x="0" y="0"/>
                </a:lnTo>
                <a:close/>
              </a:path>
            </a:pathLst>
          </a:custGeom>
          <a:blipFill>
            <a:blip r:embed="rId16"/>
            <a:stretch>
              <a:fillRect/>
            </a:stretch>
          </a:blipFill>
        </p:spPr>
        <p:txBody>
          <a:bodyPr/>
          <a:lstStyle/>
          <a:p>
            <a:endParaRPr lang="es-CO"/>
          </a:p>
        </p:txBody>
      </p:sp>
      <p:sp>
        <p:nvSpPr>
          <p:cNvPr id="12" name="TextBox 12"/>
          <p:cNvSpPr txBox="1"/>
          <p:nvPr/>
        </p:nvSpPr>
        <p:spPr>
          <a:xfrm>
            <a:off x="2607164" y="526771"/>
            <a:ext cx="12935509" cy="1270559"/>
          </a:xfrm>
          <a:prstGeom prst="rect">
            <a:avLst/>
          </a:prstGeom>
        </p:spPr>
        <p:txBody>
          <a:bodyPr lIns="0" tIns="0" rIns="0" bIns="0" rtlCol="0" anchor="t">
            <a:spAutoFit/>
          </a:bodyPr>
          <a:lstStyle/>
          <a:p>
            <a:pPr algn="ctr">
              <a:lnSpc>
                <a:spcPts val="9293"/>
              </a:lnSpc>
            </a:pPr>
            <a:r>
              <a:rPr lang="en-US" sz="10101" spc="-838">
                <a:solidFill>
                  <a:srgbClr val="022033"/>
                </a:solidFill>
                <a:latin typeface="Genty Sans"/>
                <a:ea typeface="Genty Sans"/>
                <a:cs typeface="Genty Sans"/>
                <a:sym typeface="Genty Sans"/>
              </a:rPr>
              <a:t>PITALITO</a:t>
            </a:r>
          </a:p>
        </p:txBody>
      </p:sp>
      <p:sp>
        <p:nvSpPr>
          <p:cNvPr id="13" name="TextBox 13"/>
          <p:cNvSpPr txBox="1"/>
          <p:nvPr/>
        </p:nvSpPr>
        <p:spPr>
          <a:xfrm>
            <a:off x="12669201" y="4640468"/>
            <a:ext cx="786577" cy="503032"/>
          </a:xfrm>
          <a:prstGeom prst="rect">
            <a:avLst/>
          </a:prstGeom>
        </p:spPr>
        <p:txBody>
          <a:bodyPr lIns="0" tIns="0" rIns="0" bIns="0" rtlCol="0" anchor="t">
            <a:spAutoFit/>
          </a:bodyPr>
          <a:lstStyle/>
          <a:p>
            <a:pPr algn="ctr">
              <a:lnSpc>
                <a:spcPts val="4098"/>
              </a:lnSpc>
            </a:pPr>
            <a:r>
              <a:rPr lang="en-US" sz="2927">
                <a:solidFill>
                  <a:srgbClr val="2F900C"/>
                </a:solidFill>
                <a:latin typeface="Genty Sans"/>
                <a:ea typeface="Genty Sans"/>
                <a:cs typeface="Genty Sans"/>
                <a:sym typeface="Genty Sans"/>
              </a:rPr>
              <a:t>97%</a:t>
            </a:r>
          </a:p>
        </p:txBody>
      </p:sp>
      <p:sp>
        <p:nvSpPr>
          <p:cNvPr id="14" name="TextBox 14"/>
          <p:cNvSpPr txBox="1"/>
          <p:nvPr/>
        </p:nvSpPr>
        <p:spPr>
          <a:xfrm>
            <a:off x="12902727" y="7571838"/>
            <a:ext cx="3300825" cy="906636"/>
          </a:xfrm>
          <a:prstGeom prst="rect">
            <a:avLst/>
          </a:prstGeom>
        </p:spPr>
        <p:txBody>
          <a:bodyPr lIns="0" tIns="0" rIns="0" bIns="0" rtlCol="0" anchor="t">
            <a:spAutoFit/>
          </a:bodyPr>
          <a:lstStyle/>
          <a:p>
            <a:pPr algn="ctr">
              <a:lnSpc>
                <a:spcPts val="3603"/>
              </a:lnSpc>
            </a:pPr>
            <a:r>
              <a:rPr lang="en-US" sz="2573">
                <a:solidFill>
                  <a:srgbClr val="2F900C"/>
                </a:solidFill>
                <a:latin typeface="Genty Sans"/>
                <a:ea typeface="Genty Sans"/>
                <a:cs typeface="Genty Sans"/>
                <a:sym typeface="Genty Sans"/>
              </a:rPr>
              <a:t>ningun paciente presenta confusión</a:t>
            </a:r>
          </a:p>
        </p:txBody>
      </p:sp>
      <p:sp>
        <p:nvSpPr>
          <p:cNvPr id="15" name="TextBox 15"/>
          <p:cNvSpPr txBox="1"/>
          <p:nvPr/>
        </p:nvSpPr>
        <p:spPr>
          <a:xfrm>
            <a:off x="942190" y="6274959"/>
            <a:ext cx="3626414" cy="563881"/>
          </a:xfrm>
          <a:prstGeom prst="rect">
            <a:avLst/>
          </a:prstGeom>
        </p:spPr>
        <p:txBody>
          <a:bodyPr lIns="0" tIns="0" rIns="0" bIns="0" rtlCol="0" anchor="t">
            <a:spAutoFit/>
          </a:bodyPr>
          <a:lstStyle/>
          <a:p>
            <a:pPr algn="ctr">
              <a:lnSpc>
                <a:spcPts val="4619"/>
              </a:lnSpc>
              <a:spcBef>
                <a:spcPct val="0"/>
              </a:spcBef>
            </a:pPr>
            <a:r>
              <a:rPr lang="en-US" sz="3299">
                <a:solidFill>
                  <a:srgbClr val="000000"/>
                </a:solidFill>
                <a:latin typeface="Genty Sans"/>
                <a:ea typeface="Genty Sans"/>
                <a:cs typeface="Genty Sans"/>
                <a:sym typeface="Genty Sans"/>
              </a:rPr>
              <a:t>39</a:t>
            </a:r>
            <a:r>
              <a:rPr lang="en-US" sz="3299" b="1">
                <a:solidFill>
                  <a:srgbClr val="000000"/>
                </a:solidFill>
                <a:latin typeface="Genty Sans"/>
                <a:ea typeface="Genty Sans"/>
                <a:cs typeface="Genty Sans"/>
                <a:sym typeface="Genty Sans"/>
              </a:rPr>
              <a:t> encuestas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A5C2E9"/>
        </a:solidFill>
        <a:effectLst/>
      </p:bgPr>
    </p:bg>
    <p:spTree>
      <p:nvGrpSpPr>
        <p:cNvPr id="1" name=""/>
        <p:cNvGrpSpPr/>
        <p:nvPr/>
      </p:nvGrpSpPr>
      <p:grpSpPr>
        <a:xfrm>
          <a:off x="0" y="0"/>
          <a:ext cx="0" cy="0"/>
          <a:chOff x="0" y="0"/>
          <a:chExt cx="0" cy="0"/>
        </a:xfrm>
      </p:grpSpPr>
      <p:sp>
        <p:nvSpPr>
          <p:cNvPr id="2" name="Freeform 2"/>
          <p:cNvSpPr/>
          <p:nvPr/>
        </p:nvSpPr>
        <p:spPr>
          <a:xfrm>
            <a:off x="4776061" y="8937842"/>
            <a:ext cx="8480102" cy="955939"/>
          </a:xfrm>
          <a:custGeom>
            <a:avLst/>
            <a:gdLst/>
            <a:ahLst/>
            <a:cxnLst/>
            <a:rect l="l" t="t" r="r" b="b"/>
            <a:pathLst>
              <a:path w="8480102" h="955939">
                <a:moveTo>
                  <a:pt x="0" y="0"/>
                </a:moveTo>
                <a:lnTo>
                  <a:pt x="8480101" y="0"/>
                </a:lnTo>
                <a:lnTo>
                  <a:pt x="8480101" y="955938"/>
                </a:lnTo>
                <a:lnTo>
                  <a:pt x="0" y="9559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2382105" y="8089422"/>
            <a:ext cx="13523790" cy="663413"/>
          </a:xfrm>
          <a:custGeom>
            <a:avLst/>
            <a:gdLst/>
            <a:ahLst/>
            <a:cxnLst/>
            <a:rect l="l" t="t" r="r" b="b"/>
            <a:pathLst>
              <a:path w="13523790" h="663413">
                <a:moveTo>
                  <a:pt x="0" y="0"/>
                </a:moveTo>
                <a:lnTo>
                  <a:pt x="13523790" y="0"/>
                </a:lnTo>
                <a:lnTo>
                  <a:pt x="13523790" y="663413"/>
                </a:lnTo>
                <a:lnTo>
                  <a:pt x="0" y="663413"/>
                </a:lnTo>
                <a:lnTo>
                  <a:pt x="0" y="0"/>
                </a:lnTo>
                <a:close/>
              </a:path>
            </a:pathLst>
          </a:custGeom>
          <a:blipFill>
            <a:blip r:embed="rId8"/>
            <a:stretch>
              <a:fillRect l="-13723" r="-13723"/>
            </a:stretch>
          </a:blipFill>
        </p:spPr>
        <p:txBody>
          <a:bodyPr/>
          <a:lstStyle/>
          <a:p>
            <a:endParaRPr lang="es-CO"/>
          </a:p>
        </p:txBody>
      </p:sp>
      <p:sp>
        <p:nvSpPr>
          <p:cNvPr id="6" name="Freeform 6"/>
          <p:cNvSpPr/>
          <p:nvPr/>
        </p:nvSpPr>
        <p:spPr>
          <a:xfrm rot="-5400000">
            <a:off x="7018165" y="7139423"/>
            <a:ext cx="1652481" cy="910930"/>
          </a:xfrm>
          <a:custGeom>
            <a:avLst/>
            <a:gdLst/>
            <a:ahLst/>
            <a:cxnLst/>
            <a:rect l="l" t="t" r="r" b="b"/>
            <a:pathLst>
              <a:path w="1652481" h="910930">
                <a:moveTo>
                  <a:pt x="0" y="0"/>
                </a:moveTo>
                <a:lnTo>
                  <a:pt x="1652481" y="0"/>
                </a:lnTo>
                <a:lnTo>
                  <a:pt x="1652481" y="910930"/>
                </a:lnTo>
                <a:lnTo>
                  <a:pt x="0" y="910930"/>
                </a:lnTo>
                <a:lnTo>
                  <a:pt x="0" y="0"/>
                </a:lnTo>
                <a:close/>
              </a:path>
            </a:pathLst>
          </a:custGeom>
          <a:blipFill>
            <a:blip r:embed="rId9"/>
            <a:stretch>
              <a:fillRect/>
            </a:stretch>
          </a:blipFill>
        </p:spPr>
        <p:txBody>
          <a:bodyPr/>
          <a:lstStyle/>
          <a:p>
            <a:endParaRPr lang="es-CO"/>
          </a:p>
        </p:txBody>
      </p:sp>
      <p:sp>
        <p:nvSpPr>
          <p:cNvPr id="7" name="Freeform 7"/>
          <p:cNvSpPr/>
          <p:nvPr/>
        </p:nvSpPr>
        <p:spPr>
          <a:xfrm rot="-5400000">
            <a:off x="9600832" y="7139423"/>
            <a:ext cx="1652481" cy="910930"/>
          </a:xfrm>
          <a:custGeom>
            <a:avLst/>
            <a:gdLst/>
            <a:ahLst/>
            <a:cxnLst/>
            <a:rect l="l" t="t" r="r" b="b"/>
            <a:pathLst>
              <a:path w="1652481" h="910930">
                <a:moveTo>
                  <a:pt x="0" y="0"/>
                </a:moveTo>
                <a:lnTo>
                  <a:pt x="1652480" y="0"/>
                </a:lnTo>
                <a:lnTo>
                  <a:pt x="1652480" y="910930"/>
                </a:lnTo>
                <a:lnTo>
                  <a:pt x="0" y="910930"/>
                </a:lnTo>
                <a:lnTo>
                  <a:pt x="0" y="0"/>
                </a:lnTo>
                <a:close/>
              </a:path>
            </a:pathLst>
          </a:custGeom>
          <a:blipFill>
            <a:blip r:embed="rId9"/>
            <a:stretch>
              <a:fillRect/>
            </a:stretch>
          </a:blipFill>
        </p:spPr>
        <p:txBody>
          <a:bodyPr/>
          <a:lstStyle/>
          <a:p>
            <a:endParaRPr lang="es-CO"/>
          </a:p>
        </p:txBody>
      </p:sp>
      <p:sp>
        <p:nvSpPr>
          <p:cNvPr id="8" name="Freeform 8"/>
          <p:cNvSpPr/>
          <p:nvPr/>
        </p:nvSpPr>
        <p:spPr>
          <a:xfrm>
            <a:off x="-240576" y="-1593981"/>
            <a:ext cx="5245361" cy="5245361"/>
          </a:xfrm>
          <a:custGeom>
            <a:avLst/>
            <a:gdLst/>
            <a:ahLst/>
            <a:cxnLst/>
            <a:rect l="l" t="t" r="r" b="b"/>
            <a:pathLst>
              <a:path w="5245361" h="5245361">
                <a:moveTo>
                  <a:pt x="0" y="0"/>
                </a:moveTo>
                <a:lnTo>
                  <a:pt x="5245362" y="0"/>
                </a:lnTo>
                <a:lnTo>
                  <a:pt x="5245362" y="5245362"/>
                </a:lnTo>
                <a:lnTo>
                  <a:pt x="0" y="5245362"/>
                </a:lnTo>
                <a:lnTo>
                  <a:pt x="0" y="0"/>
                </a:lnTo>
                <a:close/>
              </a:path>
            </a:pathLst>
          </a:custGeom>
          <a:blipFill>
            <a:blip r:embed="rId10"/>
            <a:stretch>
              <a:fillRect/>
            </a:stretch>
          </a:blipFill>
        </p:spPr>
        <p:txBody>
          <a:bodyPr/>
          <a:lstStyle/>
          <a:p>
            <a:endParaRPr lang="es-CO"/>
          </a:p>
        </p:txBody>
      </p:sp>
      <p:sp>
        <p:nvSpPr>
          <p:cNvPr id="9" name="Freeform 9"/>
          <p:cNvSpPr/>
          <p:nvPr/>
        </p:nvSpPr>
        <p:spPr>
          <a:xfrm>
            <a:off x="13325675" y="2345519"/>
            <a:ext cx="593123" cy="1162987"/>
          </a:xfrm>
          <a:custGeom>
            <a:avLst/>
            <a:gdLst/>
            <a:ahLst/>
            <a:cxnLst/>
            <a:rect l="l" t="t" r="r" b="b"/>
            <a:pathLst>
              <a:path w="593123" h="1162987">
                <a:moveTo>
                  <a:pt x="0" y="0"/>
                </a:moveTo>
                <a:lnTo>
                  <a:pt x="593123" y="0"/>
                </a:lnTo>
                <a:lnTo>
                  <a:pt x="593123" y="1162987"/>
                </a:lnTo>
                <a:lnTo>
                  <a:pt x="0" y="116298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10" name="Freeform 10"/>
          <p:cNvSpPr/>
          <p:nvPr/>
        </p:nvSpPr>
        <p:spPr>
          <a:xfrm>
            <a:off x="195648" y="3755432"/>
            <a:ext cx="4091495" cy="4153015"/>
          </a:xfrm>
          <a:custGeom>
            <a:avLst/>
            <a:gdLst/>
            <a:ahLst/>
            <a:cxnLst/>
            <a:rect l="l" t="t" r="r" b="b"/>
            <a:pathLst>
              <a:path w="4091495" h="4153015">
                <a:moveTo>
                  <a:pt x="0" y="0"/>
                </a:moveTo>
                <a:lnTo>
                  <a:pt x="4091495" y="0"/>
                </a:lnTo>
                <a:lnTo>
                  <a:pt x="4091495" y="4153015"/>
                </a:lnTo>
                <a:lnTo>
                  <a:pt x="0" y="4153015"/>
                </a:lnTo>
                <a:lnTo>
                  <a:pt x="0" y="0"/>
                </a:lnTo>
                <a:close/>
              </a:path>
            </a:pathLst>
          </a:custGeom>
          <a:blipFill>
            <a:blip r:embed="rId13"/>
            <a:stretch>
              <a:fillRect l="-16271" r="-158618"/>
            </a:stretch>
          </a:blipFill>
        </p:spPr>
        <p:txBody>
          <a:bodyPr/>
          <a:lstStyle/>
          <a:p>
            <a:endParaRPr lang="es-CO"/>
          </a:p>
        </p:txBody>
      </p:sp>
      <p:sp>
        <p:nvSpPr>
          <p:cNvPr id="11" name="Freeform 11"/>
          <p:cNvSpPr/>
          <p:nvPr/>
        </p:nvSpPr>
        <p:spPr>
          <a:xfrm>
            <a:off x="691170" y="8583373"/>
            <a:ext cx="740732" cy="1349853"/>
          </a:xfrm>
          <a:custGeom>
            <a:avLst/>
            <a:gdLst/>
            <a:ahLst/>
            <a:cxnLst/>
            <a:rect l="l" t="t" r="r" b="b"/>
            <a:pathLst>
              <a:path w="740732" h="1349853">
                <a:moveTo>
                  <a:pt x="0" y="0"/>
                </a:moveTo>
                <a:lnTo>
                  <a:pt x="740732" y="0"/>
                </a:lnTo>
                <a:lnTo>
                  <a:pt x="740732" y="1349854"/>
                </a:lnTo>
                <a:lnTo>
                  <a:pt x="0" y="1349854"/>
                </a:lnTo>
                <a:lnTo>
                  <a:pt x="0" y="0"/>
                </a:lnTo>
                <a:close/>
              </a:path>
            </a:pathLst>
          </a:custGeom>
          <a:blipFill>
            <a:blip r:embed="rId14"/>
            <a:stretch>
              <a:fillRect/>
            </a:stretch>
          </a:blipFill>
        </p:spPr>
        <p:txBody>
          <a:bodyPr/>
          <a:lstStyle/>
          <a:p>
            <a:endParaRPr lang="es-CO"/>
          </a:p>
        </p:txBody>
      </p:sp>
      <p:sp>
        <p:nvSpPr>
          <p:cNvPr id="12" name="Freeform 12"/>
          <p:cNvSpPr/>
          <p:nvPr/>
        </p:nvSpPr>
        <p:spPr>
          <a:xfrm>
            <a:off x="4801741" y="2149992"/>
            <a:ext cx="3976245" cy="4046664"/>
          </a:xfrm>
          <a:custGeom>
            <a:avLst/>
            <a:gdLst/>
            <a:ahLst/>
            <a:cxnLst/>
            <a:rect l="l" t="t" r="r" b="b"/>
            <a:pathLst>
              <a:path w="3976245" h="4046664">
                <a:moveTo>
                  <a:pt x="0" y="0"/>
                </a:moveTo>
                <a:lnTo>
                  <a:pt x="3976245" y="0"/>
                </a:lnTo>
                <a:lnTo>
                  <a:pt x="3976245" y="4046664"/>
                </a:lnTo>
                <a:lnTo>
                  <a:pt x="0" y="4046664"/>
                </a:lnTo>
                <a:lnTo>
                  <a:pt x="0" y="0"/>
                </a:lnTo>
                <a:close/>
              </a:path>
            </a:pathLst>
          </a:custGeom>
          <a:blipFill>
            <a:blip r:embed="rId13"/>
            <a:stretch>
              <a:fillRect l="-152877" r="-22735"/>
            </a:stretch>
          </a:blipFill>
        </p:spPr>
        <p:txBody>
          <a:bodyPr/>
          <a:lstStyle/>
          <a:p>
            <a:endParaRPr lang="es-CO"/>
          </a:p>
        </p:txBody>
      </p:sp>
      <p:sp>
        <p:nvSpPr>
          <p:cNvPr id="13" name="Freeform 13"/>
          <p:cNvSpPr/>
          <p:nvPr/>
        </p:nvSpPr>
        <p:spPr>
          <a:xfrm>
            <a:off x="4379041" y="5003407"/>
            <a:ext cx="1251490" cy="965211"/>
          </a:xfrm>
          <a:custGeom>
            <a:avLst/>
            <a:gdLst/>
            <a:ahLst/>
            <a:cxnLst/>
            <a:rect l="l" t="t" r="r" b="b"/>
            <a:pathLst>
              <a:path w="1251490" h="965211">
                <a:moveTo>
                  <a:pt x="0" y="0"/>
                </a:moveTo>
                <a:lnTo>
                  <a:pt x="1251490" y="0"/>
                </a:lnTo>
                <a:lnTo>
                  <a:pt x="1251490" y="965212"/>
                </a:lnTo>
                <a:lnTo>
                  <a:pt x="0" y="96521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s-CO"/>
          </a:p>
        </p:txBody>
      </p:sp>
      <p:sp>
        <p:nvSpPr>
          <p:cNvPr id="14" name="Freeform 14"/>
          <p:cNvSpPr/>
          <p:nvPr/>
        </p:nvSpPr>
        <p:spPr>
          <a:xfrm>
            <a:off x="9144000" y="2149992"/>
            <a:ext cx="4122721" cy="4125149"/>
          </a:xfrm>
          <a:custGeom>
            <a:avLst/>
            <a:gdLst/>
            <a:ahLst/>
            <a:cxnLst/>
            <a:rect l="l" t="t" r="r" b="b"/>
            <a:pathLst>
              <a:path w="4122721" h="4125149">
                <a:moveTo>
                  <a:pt x="0" y="0"/>
                </a:moveTo>
                <a:lnTo>
                  <a:pt x="4122721" y="0"/>
                </a:lnTo>
                <a:lnTo>
                  <a:pt x="4122721" y="4125148"/>
                </a:lnTo>
                <a:lnTo>
                  <a:pt x="0" y="4125148"/>
                </a:lnTo>
                <a:lnTo>
                  <a:pt x="0" y="0"/>
                </a:lnTo>
                <a:close/>
              </a:path>
            </a:pathLst>
          </a:custGeom>
          <a:blipFill>
            <a:blip r:embed="rId17"/>
            <a:stretch>
              <a:fillRect l="-16192" r="-147348"/>
            </a:stretch>
          </a:blipFill>
        </p:spPr>
        <p:txBody>
          <a:bodyPr/>
          <a:lstStyle/>
          <a:p>
            <a:endParaRPr lang="es-CO"/>
          </a:p>
        </p:txBody>
      </p:sp>
      <p:sp>
        <p:nvSpPr>
          <p:cNvPr id="15" name="Freeform 15"/>
          <p:cNvSpPr/>
          <p:nvPr/>
        </p:nvSpPr>
        <p:spPr>
          <a:xfrm>
            <a:off x="13487373" y="4382057"/>
            <a:ext cx="4470026" cy="3982274"/>
          </a:xfrm>
          <a:custGeom>
            <a:avLst/>
            <a:gdLst/>
            <a:ahLst/>
            <a:cxnLst/>
            <a:rect l="l" t="t" r="r" b="b"/>
            <a:pathLst>
              <a:path w="4470026" h="3982274">
                <a:moveTo>
                  <a:pt x="0" y="0"/>
                </a:moveTo>
                <a:lnTo>
                  <a:pt x="4470027" y="0"/>
                </a:lnTo>
                <a:lnTo>
                  <a:pt x="4470027" y="3982274"/>
                </a:lnTo>
                <a:lnTo>
                  <a:pt x="0" y="3982274"/>
                </a:lnTo>
                <a:lnTo>
                  <a:pt x="0" y="0"/>
                </a:lnTo>
                <a:close/>
              </a:path>
            </a:pathLst>
          </a:custGeom>
          <a:blipFill>
            <a:blip r:embed="rId17"/>
            <a:stretch>
              <a:fillRect l="-130606" r="-4039"/>
            </a:stretch>
          </a:blipFill>
        </p:spPr>
        <p:txBody>
          <a:bodyPr/>
          <a:lstStyle/>
          <a:p>
            <a:endParaRPr lang="es-CO"/>
          </a:p>
        </p:txBody>
      </p:sp>
      <p:sp>
        <p:nvSpPr>
          <p:cNvPr id="16" name="Freeform 16"/>
          <p:cNvSpPr/>
          <p:nvPr/>
        </p:nvSpPr>
        <p:spPr>
          <a:xfrm>
            <a:off x="12861629" y="6809826"/>
            <a:ext cx="1251490" cy="965211"/>
          </a:xfrm>
          <a:custGeom>
            <a:avLst/>
            <a:gdLst/>
            <a:ahLst/>
            <a:cxnLst/>
            <a:rect l="l" t="t" r="r" b="b"/>
            <a:pathLst>
              <a:path w="1251490" h="965211">
                <a:moveTo>
                  <a:pt x="0" y="0"/>
                </a:moveTo>
                <a:lnTo>
                  <a:pt x="1251489" y="0"/>
                </a:lnTo>
                <a:lnTo>
                  <a:pt x="1251489" y="965211"/>
                </a:lnTo>
                <a:lnTo>
                  <a:pt x="0" y="965211"/>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s-CO"/>
          </a:p>
        </p:txBody>
      </p:sp>
      <p:sp>
        <p:nvSpPr>
          <p:cNvPr id="17" name="TextBox 17"/>
          <p:cNvSpPr txBox="1"/>
          <p:nvPr/>
        </p:nvSpPr>
        <p:spPr>
          <a:xfrm>
            <a:off x="5176524" y="9133835"/>
            <a:ext cx="7796814" cy="1144906"/>
          </a:xfrm>
          <a:prstGeom prst="rect">
            <a:avLst/>
          </a:prstGeom>
        </p:spPr>
        <p:txBody>
          <a:bodyPr lIns="0" tIns="0" rIns="0" bIns="0" rtlCol="0" anchor="t">
            <a:spAutoFit/>
          </a:bodyPr>
          <a:lstStyle/>
          <a:p>
            <a:pPr algn="ctr">
              <a:lnSpc>
                <a:spcPts val="4619"/>
              </a:lnSpc>
            </a:pPr>
            <a:r>
              <a:rPr lang="en-US" sz="3299">
                <a:solidFill>
                  <a:srgbClr val="000000"/>
                </a:solidFill>
                <a:latin typeface="Genty Sans"/>
                <a:ea typeface="Genty Sans"/>
                <a:cs typeface="Genty Sans"/>
                <a:sym typeface="Genty Sans"/>
              </a:rPr>
              <a:t>Identificación Correcta del paciente</a:t>
            </a:r>
          </a:p>
          <a:p>
            <a:pPr algn="ctr">
              <a:lnSpc>
                <a:spcPts val="4619"/>
              </a:lnSpc>
            </a:pPr>
            <a:endParaRPr lang="en-US" sz="3299">
              <a:solidFill>
                <a:srgbClr val="000000"/>
              </a:solidFill>
              <a:latin typeface="Genty Sans"/>
              <a:ea typeface="Genty Sans"/>
              <a:cs typeface="Genty Sans"/>
              <a:sym typeface="Genty Sans"/>
            </a:endParaRPr>
          </a:p>
        </p:txBody>
      </p:sp>
      <p:sp>
        <p:nvSpPr>
          <p:cNvPr id="18" name="TextBox 18"/>
          <p:cNvSpPr txBox="1"/>
          <p:nvPr/>
        </p:nvSpPr>
        <p:spPr>
          <a:xfrm>
            <a:off x="4776061" y="334892"/>
            <a:ext cx="13334207" cy="1492390"/>
          </a:xfrm>
          <a:prstGeom prst="rect">
            <a:avLst/>
          </a:prstGeom>
        </p:spPr>
        <p:txBody>
          <a:bodyPr lIns="0" tIns="0" rIns="0" bIns="0" rtlCol="0" anchor="t">
            <a:spAutoFit/>
          </a:bodyPr>
          <a:lstStyle/>
          <a:p>
            <a:pPr algn="ctr">
              <a:lnSpc>
                <a:spcPts val="3848"/>
              </a:lnSpc>
            </a:pPr>
            <a:r>
              <a:rPr lang="en-US" sz="4183" spc="-347">
                <a:solidFill>
                  <a:srgbClr val="022033"/>
                </a:solidFill>
                <a:latin typeface="Genty Sans"/>
                <a:ea typeface="Genty Sans"/>
                <a:cs typeface="Genty Sans"/>
                <a:sym typeface="Genty Sans"/>
              </a:rPr>
              <a:t>EL TALENTO HUMANO DE LA UNIDAD ONCOLÓGICA SURCOLOMBIANA S.A.S LE PREGUNTA SU NOMBRE COMPLETO Y NUMERO DE IDENTIFICACIÓN DURANTE:</a:t>
            </a:r>
          </a:p>
        </p:txBody>
      </p:sp>
      <p:sp>
        <p:nvSpPr>
          <p:cNvPr id="19" name="TextBox 19"/>
          <p:cNvSpPr txBox="1"/>
          <p:nvPr/>
        </p:nvSpPr>
        <p:spPr>
          <a:xfrm>
            <a:off x="12861629" y="3575181"/>
            <a:ext cx="928092" cy="664001"/>
          </a:xfrm>
          <a:prstGeom prst="rect">
            <a:avLst/>
          </a:prstGeom>
        </p:spPr>
        <p:txBody>
          <a:bodyPr lIns="0" tIns="0" rIns="0" bIns="0" rtlCol="0" anchor="t">
            <a:spAutoFit/>
          </a:bodyPr>
          <a:lstStyle/>
          <a:p>
            <a:pPr algn="ctr">
              <a:lnSpc>
                <a:spcPts val="5401"/>
              </a:lnSpc>
            </a:pPr>
            <a:r>
              <a:rPr lang="en-US" sz="3858">
                <a:solidFill>
                  <a:srgbClr val="C60C0C"/>
                </a:solidFill>
                <a:latin typeface="Abril Fatface"/>
                <a:ea typeface="Abril Fatface"/>
                <a:cs typeface="Abril Fatface"/>
                <a:sym typeface="Abril Fatface"/>
              </a:rPr>
              <a:t>97%</a:t>
            </a:r>
          </a:p>
        </p:txBody>
      </p:sp>
      <p:sp>
        <p:nvSpPr>
          <p:cNvPr id="20" name="TextBox 20"/>
          <p:cNvSpPr txBox="1"/>
          <p:nvPr/>
        </p:nvSpPr>
        <p:spPr>
          <a:xfrm>
            <a:off x="691170" y="7832247"/>
            <a:ext cx="1235273" cy="664001"/>
          </a:xfrm>
          <a:prstGeom prst="rect">
            <a:avLst/>
          </a:prstGeom>
        </p:spPr>
        <p:txBody>
          <a:bodyPr lIns="0" tIns="0" rIns="0" bIns="0" rtlCol="0" anchor="t">
            <a:spAutoFit/>
          </a:bodyPr>
          <a:lstStyle/>
          <a:p>
            <a:pPr algn="ctr">
              <a:lnSpc>
                <a:spcPts val="5401"/>
              </a:lnSpc>
            </a:pPr>
            <a:r>
              <a:rPr lang="en-US" sz="3858">
                <a:solidFill>
                  <a:srgbClr val="1D741B"/>
                </a:solidFill>
                <a:latin typeface="Abril Fatface"/>
                <a:ea typeface="Abril Fatface"/>
                <a:cs typeface="Abril Fatface"/>
                <a:sym typeface="Abril Fatface"/>
              </a:rPr>
              <a:t>100%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167659" y="3642054"/>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3972947" y="-1028700"/>
            <a:ext cx="4461211" cy="4114800"/>
          </a:xfrm>
          <a:custGeom>
            <a:avLst/>
            <a:gdLst/>
            <a:ahLst/>
            <a:cxnLst/>
            <a:rect l="l" t="t" r="r" b="b"/>
            <a:pathLst>
              <a:path w="4461211" h="4114800">
                <a:moveTo>
                  <a:pt x="0" y="0"/>
                </a:moveTo>
                <a:lnTo>
                  <a:pt x="4461211" y="0"/>
                </a:lnTo>
                <a:lnTo>
                  <a:pt x="44612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rot="1904939">
            <a:off x="-36253" y="8807559"/>
            <a:ext cx="1660420" cy="1440415"/>
          </a:xfrm>
          <a:custGeom>
            <a:avLst/>
            <a:gdLst/>
            <a:ahLst/>
            <a:cxnLst/>
            <a:rect l="l" t="t" r="r" b="b"/>
            <a:pathLst>
              <a:path w="1660420" h="1440415">
                <a:moveTo>
                  <a:pt x="0" y="0"/>
                </a:moveTo>
                <a:lnTo>
                  <a:pt x="1660420" y="0"/>
                </a:lnTo>
                <a:lnTo>
                  <a:pt x="1660420" y="1440414"/>
                </a:lnTo>
                <a:lnTo>
                  <a:pt x="0" y="14404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290994" y="-1009042"/>
            <a:ext cx="4369495" cy="4369495"/>
          </a:xfrm>
          <a:custGeom>
            <a:avLst/>
            <a:gdLst/>
            <a:ahLst/>
            <a:cxnLst/>
            <a:rect l="l" t="t" r="r" b="b"/>
            <a:pathLst>
              <a:path w="4369495" h="4369495">
                <a:moveTo>
                  <a:pt x="0" y="0"/>
                </a:moveTo>
                <a:lnTo>
                  <a:pt x="4369495" y="0"/>
                </a:lnTo>
                <a:lnTo>
                  <a:pt x="4369495" y="4369495"/>
                </a:lnTo>
                <a:lnTo>
                  <a:pt x="0" y="4369495"/>
                </a:lnTo>
                <a:lnTo>
                  <a:pt x="0" y="0"/>
                </a:lnTo>
                <a:close/>
              </a:path>
            </a:pathLst>
          </a:custGeom>
          <a:blipFill>
            <a:blip r:embed="rId10"/>
            <a:stretch>
              <a:fillRect/>
            </a:stretch>
          </a:blipFill>
        </p:spPr>
        <p:txBody>
          <a:bodyPr/>
          <a:lstStyle/>
          <a:p>
            <a:endParaRPr lang="es-CO"/>
          </a:p>
        </p:txBody>
      </p:sp>
      <p:sp>
        <p:nvSpPr>
          <p:cNvPr id="7" name="Freeform 7"/>
          <p:cNvSpPr/>
          <p:nvPr/>
        </p:nvSpPr>
        <p:spPr>
          <a:xfrm>
            <a:off x="471182" y="2064517"/>
            <a:ext cx="9222810" cy="4544539"/>
          </a:xfrm>
          <a:custGeom>
            <a:avLst/>
            <a:gdLst/>
            <a:ahLst/>
            <a:cxnLst/>
            <a:rect l="l" t="t" r="r" b="b"/>
            <a:pathLst>
              <a:path w="9222810" h="4544539">
                <a:moveTo>
                  <a:pt x="0" y="0"/>
                </a:moveTo>
                <a:lnTo>
                  <a:pt x="9222811" y="0"/>
                </a:lnTo>
                <a:lnTo>
                  <a:pt x="9222811" y="4544539"/>
                </a:lnTo>
                <a:lnTo>
                  <a:pt x="0" y="4544539"/>
                </a:lnTo>
                <a:lnTo>
                  <a:pt x="0" y="0"/>
                </a:lnTo>
                <a:close/>
              </a:path>
            </a:pathLst>
          </a:custGeom>
          <a:blipFill>
            <a:blip r:embed="rId11"/>
            <a:stretch>
              <a:fillRect l="-1728" r="-120983"/>
            </a:stretch>
          </a:blipFill>
        </p:spPr>
        <p:txBody>
          <a:bodyPr/>
          <a:lstStyle/>
          <a:p>
            <a:endParaRPr lang="es-CO"/>
          </a:p>
        </p:txBody>
      </p:sp>
      <p:sp>
        <p:nvSpPr>
          <p:cNvPr id="8" name="Freeform 8"/>
          <p:cNvSpPr/>
          <p:nvPr/>
        </p:nvSpPr>
        <p:spPr>
          <a:xfrm>
            <a:off x="7822356" y="5143500"/>
            <a:ext cx="9436944" cy="4686029"/>
          </a:xfrm>
          <a:custGeom>
            <a:avLst/>
            <a:gdLst/>
            <a:ahLst/>
            <a:cxnLst/>
            <a:rect l="l" t="t" r="r" b="b"/>
            <a:pathLst>
              <a:path w="9436944" h="4686029">
                <a:moveTo>
                  <a:pt x="0" y="0"/>
                </a:moveTo>
                <a:lnTo>
                  <a:pt x="9436944" y="0"/>
                </a:lnTo>
                <a:lnTo>
                  <a:pt x="9436944" y="4686029"/>
                </a:lnTo>
                <a:lnTo>
                  <a:pt x="0" y="4686029"/>
                </a:lnTo>
                <a:lnTo>
                  <a:pt x="0" y="0"/>
                </a:lnTo>
                <a:close/>
              </a:path>
            </a:pathLst>
          </a:custGeom>
          <a:blipFill>
            <a:blip r:embed="rId11"/>
            <a:stretch>
              <a:fillRect l="-124434"/>
            </a:stretch>
          </a:blipFill>
        </p:spPr>
        <p:txBody>
          <a:bodyPr/>
          <a:lstStyle/>
          <a:p>
            <a:endParaRPr lang="es-CO"/>
          </a:p>
        </p:txBody>
      </p:sp>
      <p:sp>
        <p:nvSpPr>
          <p:cNvPr id="9" name="Freeform 9"/>
          <p:cNvSpPr/>
          <p:nvPr/>
        </p:nvSpPr>
        <p:spPr>
          <a:xfrm>
            <a:off x="6433251" y="6346842"/>
            <a:ext cx="2192986" cy="1477524"/>
          </a:xfrm>
          <a:custGeom>
            <a:avLst/>
            <a:gdLst/>
            <a:ahLst/>
            <a:cxnLst/>
            <a:rect l="l" t="t" r="r" b="b"/>
            <a:pathLst>
              <a:path w="2192986" h="1477524">
                <a:moveTo>
                  <a:pt x="0" y="0"/>
                </a:moveTo>
                <a:lnTo>
                  <a:pt x="2192986" y="0"/>
                </a:lnTo>
                <a:lnTo>
                  <a:pt x="2192986" y="1477524"/>
                </a:lnTo>
                <a:lnTo>
                  <a:pt x="0" y="147752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10" name="Freeform 10"/>
          <p:cNvSpPr/>
          <p:nvPr/>
        </p:nvSpPr>
        <p:spPr>
          <a:xfrm>
            <a:off x="1560681" y="5987152"/>
            <a:ext cx="2907772" cy="4299848"/>
          </a:xfrm>
          <a:custGeom>
            <a:avLst/>
            <a:gdLst/>
            <a:ahLst/>
            <a:cxnLst/>
            <a:rect l="l" t="t" r="r" b="b"/>
            <a:pathLst>
              <a:path w="2907772" h="4299848">
                <a:moveTo>
                  <a:pt x="0" y="0"/>
                </a:moveTo>
                <a:lnTo>
                  <a:pt x="2907773" y="0"/>
                </a:lnTo>
                <a:lnTo>
                  <a:pt x="2907773" y="4299848"/>
                </a:lnTo>
                <a:lnTo>
                  <a:pt x="0" y="4299848"/>
                </a:lnTo>
                <a:lnTo>
                  <a:pt x="0" y="0"/>
                </a:lnTo>
                <a:close/>
              </a:path>
            </a:pathLst>
          </a:custGeom>
          <a:blipFill>
            <a:blip r:embed="rId14"/>
            <a:stretch>
              <a:fillRect/>
            </a:stretch>
          </a:blipFill>
        </p:spPr>
        <p:txBody>
          <a:bodyPr/>
          <a:lstStyle/>
          <a:p>
            <a:endParaRPr lang="es-CO"/>
          </a:p>
        </p:txBody>
      </p:sp>
      <p:sp>
        <p:nvSpPr>
          <p:cNvPr id="11" name="Freeform 11"/>
          <p:cNvSpPr/>
          <p:nvPr/>
        </p:nvSpPr>
        <p:spPr>
          <a:xfrm>
            <a:off x="13744347" y="1325403"/>
            <a:ext cx="3769493" cy="3818097"/>
          </a:xfrm>
          <a:custGeom>
            <a:avLst/>
            <a:gdLst/>
            <a:ahLst/>
            <a:cxnLst/>
            <a:rect l="l" t="t" r="r" b="b"/>
            <a:pathLst>
              <a:path w="3769493" h="3818097">
                <a:moveTo>
                  <a:pt x="0" y="0"/>
                </a:moveTo>
                <a:lnTo>
                  <a:pt x="3769494" y="0"/>
                </a:lnTo>
                <a:lnTo>
                  <a:pt x="3769494" y="3818097"/>
                </a:lnTo>
                <a:lnTo>
                  <a:pt x="0" y="3818097"/>
                </a:lnTo>
                <a:lnTo>
                  <a:pt x="0" y="0"/>
                </a:lnTo>
                <a:close/>
              </a:path>
            </a:pathLst>
          </a:custGeom>
          <a:blipFill>
            <a:blip r:embed="rId15"/>
            <a:stretch>
              <a:fillRect/>
            </a:stretch>
          </a:blipFill>
        </p:spPr>
        <p:txBody>
          <a:bodyPr/>
          <a:lstStyle/>
          <a:p>
            <a:endParaRPr lang="es-CO"/>
          </a:p>
        </p:txBody>
      </p:sp>
      <p:sp>
        <p:nvSpPr>
          <p:cNvPr id="12" name="TextBox 12"/>
          <p:cNvSpPr txBox="1"/>
          <p:nvPr/>
        </p:nvSpPr>
        <p:spPr>
          <a:xfrm>
            <a:off x="3561803" y="609672"/>
            <a:ext cx="10578542" cy="1047606"/>
          </a:xfrm>
          <a:prstGeom prst="rect">
            <a:avLst/>
          </a:prstGeom>
        </p:spPr>
        <p:txBody>
          <a:bodyPr lIns="0" tIns="0" rIns="0" bIns="0" rtlCol="0" anchor="t">
            <a:spAutoFit/>
          </a:bodyPr>
          <a:lstStyle/>
          <a:p>
            <a:pPr algn="ctr">
              <a:lnSpc>
                <a:spcPts val="7600"/>
              </a:lnSpc>
            </a:pPr>
            <a:r>
              <a:rPr lang="en-US" sz="8260" spc="-685">
                <a:solidFill>
                  <a:srgbClr val="022033"/>
                </a:solidFill>
                <a:latin typeface="Genty Sans"/>
                <a:ea typeface="Genty Sans"/>
                <a:cs typeface="Genty Sans"/>
                <a:sym typeface="Genty Sans"/>
              </a:rPr>
              <a:t>ATENCIÓN Y CAIDAS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618697" y="3888291"/>
            <a:ext cx="8963034" cy="10740019"/>
          </a:xfrm>
          <a:custGeom>
            <a:avLst/>
            <a:gdLst/>
            <a:ahLst/>
            <a:cxnLst/>
            <a:rect l="l" t="t" r="r" b="b"/>
            <a:pathLst>
              <a:path w="8963034" h="10740019">
                <a:moveTo>
                  <a:pt x="0" y="0"/>
                </a:moveTo>
                <a:lnTo>
                  <a:pt x="8963033" y="0"/>
                </a:lnTo>
                <a:lnTo>
                  <a:pt x="8963033" y="10740018"/>
                </a:lnTo>
                <a:lnTo>
                  <a:pt x="0" y="107400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4153507" y="-623447"/>
            <a:ext cx="4758661" cy="4389153"/>
          </a:xfrm>
          <a:custGeom>
            <a:avLst/>
            <a:gdLst/>
            <a:ahLst/>
            <a:cxnLst/>
            <a:rect l="l" t="t" r="r" b="b"/>
            <a:pathLst>
              <a:path w="4758661" h="4389153">
                <a:moveTo>
                  <a:pt x="0" y="0"/>
                </a:moveTo>
                <a:lnTo>
                  <a:pt x="4758661" y="0"/>
                </a:lnTo>
                <a:lnTo>
                  <a:pt x="4758661" y="4389153"/>
                </a:lnTo>
                <a:lnTo>
                  <a:pt x="0" y="43891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rot="1904939">
            <a:off x="-36253" y="8807559"/>
            <a:ext cx="1660420" cy="1440415"/>
          </a:xfrm>
          <a:custGeom>
            <a:avLst/>
            <a:gdLst/>
            <a:ahLst/>
            <a:cxnLst/>
            <a:rect l="l" t="t" r="r" b="b"/>
            <a:pathLst>
              <a:path w="1660420" h="1440415">
                <a:moveTo>
                  <a:pt x="0" y="0"/>
                </a:moveTo>
                <a:lnTo>
                  <a:pt x="1660420" y="0"/>
                </a:lnTo>
                <a:lnTo>
                  <a:pt x="1660420" y="1440414"/>
                </a:lnTo>
                <a:lnTo>
                  <a:pt x="0" y="14404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290994" y="-1009042"/>
            <a:ext cx="3559870" cy="3559870"/>
          </a:xfrm>
          <a:custGeom>
            <a:avLst/>
            <a:gdLst/>
            <a:ahLst/>
            <a:cxnLst/>
            <a:rect l="l" t="t" r="r" b="b"/>
            <a:pathLst>
              <a:path w="3559870" h="3559870">
                <a:moveTo>
                  <a:pt x="0" y="0"/>
                </a:moveTo>
                <a:lnTo>
                  <a:pt x="3559870" y="0"/>
                </a:lnTo>
                <a:lnTo>
                  <a:pt x="3559870" y="3559870"/>
                </a:lnTo>
                <a:lnTo>
                  <a:pt x="0" y="3559870"/>
                </a:lnTo>
                <a:lnTo>
                  <a:pt x="0" y="0"/>
                </a:lnTo>
                <a:close/>
              </a:path>
            </a:pathLst>
          </a:custGeom>
          <a:blipFill>
            <a:blip r:embed="rId10"/>
            <a:stretch>
              <a:fillRect/>
            </a:stretch>
          </a:blipFill>
        </p:spPr>
        <p:txBody>
          <a:bodyPr/>
          <a:lstStyle/>
          <a:p>
            <a:endParaRPr lang="es-CO"/>
          </a:p>
        </p:txBody>
      </p:sp>
      <p:sp>
        <p:nvSpPr>
          <p:cNvPr id="7" name="Freeform 7"/>
          <p:cNvSpPr/>
          <p:nvPr/>
        </p:nvSpPr>
        <p:spPr>
          <a:xfrm flipH="1">
            <a:off x="14726782" y="-222330"/>
            <a:ext cx="3738919" cy="3103303"/>
          </a:xfrm>
          <a:custGeom>
            <a:avLst/>
            <a:gdLst/>
            <a:ahLst/>
            <a:cxnLst/>
            <a:rect l="l" t="t" r="r" b="b"/>
            <a:pathLst>
              <a:path w="3738919" h="3103303">
                <a:moveTo>
                  <a:pt x="3738919" y="0"/>
                </a:moveTo>
                <a:lnTo>
                  <a:pt x="0" y="0"/>
                </a:lnTo>
                <a:lnTo>
                  <a:pt x="0" y="3103302"/>
                </a:lnTo>
                <a:lnTo>
                  <a:pt x="3738919" y="3103302"/>
                </a:lnTo>
                <a:lnTo>
                  <a:pt x="3738919"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8" name="Freeform 8"/>
          <p:cNvSpPr/>
          <p:nvPr/>
        </p:nvSpPr>
        <p:spPr>
          <a:xfrm>
            <a:off x="433119" y="2455265"/>
            <a:ext cx="6420265" cy="5166604"/>
          </a:xfrm>
          <a:custGeom>
            <a:avLst/>
            <a:gdLst/>
            <a:ahLst/>
            <a:cxnLst/>
            <a:rect l="l" t="t" r="r" b="b"/>
            <a:pathLst>
              <a:path w="6420265" h="5166604">
                <a:moveTo>
                  <a:pt x="0" y="0"/>
                </a:moveTo>
                <a:lnTo>
                  <a:pt x="6420265" y="0"/>
                </a:lnTo>
                <a:lnTo>
                  <a:pt x="6420265" y="5166604"/>
                </a:lnTo>
                <a:lnTo>
                  <a:pt x="0" y="5166604"/>
                </a:lnTo>
                <a:lnTo>
                  <a:pt x="0" y="0"/>
                </a:lnTo>
                <a:close/>
              </a:path>
            </a:pathLst>
          </a:custGeom>
          <a:blipFill>
            <a:blip r:embed="rId13"/>
            <a:stretch>
              <a:fillRect/>
            </a:stretch>
          </a:blipFill>
        </p:spPr>
        <p:txBody>
          <a:bodyPr/>
          <a:lstStyle/>
          <a:p>
            <a:endParaRPr lang="es-CO"/>
          </a:p>
        </p:txBody>
      </p:sp>
      <p:sp>
        <p:nvSpPr>
          <p:cNvPr id="9" name="Freeform 9"/>
          <p:cNvSpPr/>
          <p:nvPr/>
        </p:nvSpPr>
        <p:spPr>
          <a:xfrm>
            <a:off x="7939796" y="2880972"/>
            <a:ext cx="6587790" cy="6077222"/>
          </a:xfrm>
          <a:custGeom>
            <a:avLst/>
            <a:gdLst/>
            <a:ahLst/>
            <a:cxnLst/>
            <a:rect l="l" t="t" r="r" b="b"/>
            <a:pathLst>
              <a:path w="6587790" h="6077222">
                <a:moveTo>
                  <a:pt x="0" y="0"/>
                </a:moveTo>
                <a:lnTo>
                  <a:pt x="6587790" y="0"/>
                </a:lnTo>
                <a:lnTo>
                  <a:pt x="6587790" y="6077223"/>
                </a:lnTo>
                <a:lnTo>
                  <a:pt x="0" y="6077223"/>
                </a:lnTo>
                <a:lnTo>
                  <a:pt x="0" y="0"/>
                </a:lnTo>
                <a:close/>
              </a:path>
            </a:pathLst>
          </a:custGeom>
          <a:blipFill>
            <a:blip r:embed="rId14"/>
            <a:stretch>
              <a:fillRect l="-4330" r="-23529"/>
            </a:stretch>
          </a:blipFill>
        </p:spPr>
        <p:txBody>
          <a:bodyPr/>
          <a:lstStyle/>
          <a:p>
            <a:endParaRPr lang="es-CO"/>
          </a:p>
        </p:txBody>
      </p:sp>
      <p:sp>
        <p:nvSpPr>
          <p:cNvPr id="10" name="Freeform 10"/>
          <p:cNvSpPr/>
          <p:nvPr/>
        </p:nvSpPr>
        <p:spPr>
          <a:xfrm>
            <a:off x="15076711" y="5949017"/>
            <a:ext cx="853155" cy="1672852"/>
          </a:xfrm>
          <a:custGeom>
            <a:avLst/>
            <a:gdLst/>
            <a:ahLst/>
            <a:cxnLst/>
            <a:rect l="l" t="t" r="r" b="b"/>
            <a:pathLst>
              <a:path w="853155" h="1672852">
                <a:moveTo>
                  <a:pt x="0" y="0"/>
                </a:moveTo>
                <a:lnTo>
                  <a:pt x="853154" y="0"/>
                </a:lnTo>
                <a:lnTo>
                  <a:pt x="853154" y="1672852"/>
                </a:lnTo>
                <a:lnTo>
                  <a:pt x="0" y="167285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s-CO"/>
          </a:p>
        </p:txBody>
      </p:sp>
      <p:sp>
        <p:nvSpPr>
          <p:cNvPr id="11" name="TextBox 11"/>
          <p:cNvSpPr txBox="1"/>
          <p:nvPr/>
        </p:nvSpPr>
        <p:spPr>
          <a:xfrm>
            <a:off x="474409" y="7888049"/>
            <a:ext cx="4043178" cy="563881"/>
          </a:xfrm>
          <a:prstGeom prst="rect">
            <a:avLst/>
          </a:prstGeom>
        </p:spPr>
        <p:txBody>
          <a:bodyPr lIns="0" tIns="0" rIns="0" bIns="0" rtlCol="0" anchor="t">
            <a:spAutoFit/>
          </a:bodyPr>
          <a:lstStyle/>
          <a:p>
            <a:pPr algn="ctr">
              <a:lnSpc>
                <a:spcPts val="4619"/>
              </a:lnSpc>
            </a:pPr>
            <a:r>
              <a:rPr lang="en-US" sz="3299">
                <a:solidFill>
                  <a:srgbClr val="000000"/>
                </a:solidFill>
                <a:latin typeface="Genty Sans"/>
                <a:ea typeface="Genty Sans"/>
                <a:cs typeface="Genty Sans"/>
                <a:sym typeface="Genty Sans"/>
              </a:rPr>
              <a:t>lavado de manos</a:t>
            </a:r>
          </a:p>
        </p:txBody>
      </p:sp>
      <p:sp>
        <p:nvSpPr>
          <p:cNvPr id="12" name="TextBox 12"/>
          <p:cNvSpPr txBox="1"/>
          <p:nvPr/>
        </p:nvSpPr>
        <p:spPr>
          <a:xfrm>
            <a:off x="9761289" y="8963885"/>
            <a:ext cx="3358950" cy="563881"/>
          </a:xfrm>
          <a:prstGeom prst="rect">
            <a:avLst/>
          </a:prstGeom>
        </p:spPr>
        <p:txBody>
          <a:bodyPr lIns="0" tIns="0" rIns="0" bIns="0" rtlCol="0" anchor="t">
            <a:spAutoFit/>
          </a:bodyPr>
          <a:lstStyle/>
          <a:p>
            <a:pPr algn="ctr">
              <a:lnSpc>
                <a:spcPts val="4619"/>
              </a:lnSpc>
            </a:pPr>
            <a:r>
              <a:rPr lang="en-US" sz="3299">
                <a:solidFill>
                  <a:srgbClr val="000000"/>
                </a:solidFill>
                <a:latin typeface="Genty Sans"/>
                <a:ea typeface="Genty Sans"/>
                <a:cs typeface="Genty Sans"/>
                <a:sym typeface="Genty Sans"/>
              </a:rPr>
              <a:t>EDUCACIÓN</a:t>
            </a:r>
          </a:p>
        </p:txBody>
      </p:sp>
      <p:sp>
        <p:nvSpPr>
          <p:cNvPr id="13" name="TextBox 13"/>
          <p:cNvSpPr txBox="1"/>
          <p:nvPr/>
        </p:nvSpPr>
        <p:spPr>
          <a:xfrm>
            <a:off x="14824111" y="7548412"/>
            <a:ext cx="1358354" cy="930062"/>
          </a:xfrm>
          <a:prstGeom prst="rect">
            <a:avLst/>
          </a:prstGeom>
        </p:spPr>
        <p:txBody>
          <a:bodyPr lIns="0" tIns="0" rIns="0" bIns="0" rtlCol="0" anchor="t">
            <a:spAutoFit/>
          </a:bodyPr>
          <a:lstStyle/>
          <a:p>
            <a:pPr algn="ctr">
              <a:lnSpc>
                <a:spcPts val="7536"/>
              </a:lnSpc>
            </a:pPr>
            <a:r>
              <a:rPr lang="en-US" sz="5383">
                <a:solidFill>
                  <a:srgbClr val="C60C0C"/>
                </a:solidFill>
                <a:latin typeface="Abril Fatface"/>
                <a:ea typeface="Abril Fatface"/>
                <a:cs typeface="Abril Fatface"/>
                <a:sym typeface="Abril Fatface"/>
              </a:rPr>
              <a:t>94%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167659" y="3642054"/>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3972947" y="-1028700"/>
            <a:ext cx="4461211" cy="4114800"/>
          </a:xfrm>
          <a:custGeom>
            <a:avLst/>
            <a:gdLst/>
            <a:ahLst/>
            <a:cxnLst/>
            <a:rect l="l" t="t" r="r" b="b"/>
            <a:pathLst>
              <a:path w="4461211" h="4114800">
                <a:moveTo>
                  <a:pt x="0" y="0"/>
                </a:moveTo>
                <a:lnTo>
                  <a:pt x="4461211" y="0"/>
                </a:lnTo>
                <a:lnTo>
                  <a:pt x="44612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290994" y="-1009042"/>
            <a:ext cx="3559870" cy="3559870"/>
          </a:xfrm>
          <a:custGeom>
            <a:avLst/>
            <a:gdLst/>
            <a:ahLst/>
            <a:cxnLst/>
            <a:rect l="l" t="t" r="r" b="b"/>
            <a:pathLst>
              <a:path w="3559870" h="3559870">
                <a:moveTo>
                  <a:pt x="0" y="0"/>
                </a:moveTo>
                <a:lnTo>
                  <a:pt x="3559870" y="0"/>
                </a:lnTo>
                <a:lnTo>
                  <a:pt x="3559870" y="3559870"/>
                </a:lnTo>
                <a:lnTo>
                  <a:pt x="0" y="3559870"/>
                </a:lnTo>
                <a:lnTo>
                  <a:pt x="0" y="0"/>
                </a:lnTo>
                <a:close/>
              </a:path>
            </a:pathLst>
          </a:custGeom>
          <a:blipFill>
            <a:blip r:embed="rId8"/>
            <a:stretch>
              <a:fillRect/>
            </a:stretch>
          </a:blipFill>
        </p:spPr>
        <p:txBody>
          <a:bodyPr/>
          <a:lstStyle/>
          <a:p>
            <a:endParaRPr lang="es-CO"/>
          </a:p>
        </p:txBody>
      </p:sp>
      <p:sp>
        <p:nvSpPr>
          <p:cNvPr id="6" name="Freeform 6"/>
          <p:cNvSpPr/>
          <p:nvPr/>
        </p:nvSpPr>
        <p:spPr>
          <a:xfrm>
            <a:off x="17606042" y="5143500"/>
            <a:ext cx="681958" cy="1124879"/>
          </a:xfrm>
          <a:custGeom>
            <a:avLst/>
            <a:gdLst/>
            <a:ahLst/>
            <a:cxnLst/>
            <a:rect l="l" t="t" r="r" b="b"/>
            <a:pathLst>
              <a:path w="681958" h="1124879">
                <a:moveTo>
                  <a:pt x="0" y="0"/>
                </a:moveTo>
                <a:lnTo>
                  <a:pt x="681958" y="0"/>
                </a:lnTo>
                <a:lnTo>
                  <a:pt x="681958" y="1124879"/>
                </a:lnTo>
                <a:lnTo>
                  <a:pt x="0" y="1124879"/>
                </a:lnTo>
                <a:lnTo>
                  <a:pt x="0" y="0"/>
                </a:lnTo>
                <a:close/>
              </a:path>
            </a:pathLst>
          </a:custGeom>
          <a:blipFill>
            <a:blip r:embed="rId9"/>
            <a:stretch>
              <a:fillRect/>
            </a:stretch>
          </a:blipFill>
        </p:spPr>
        <p:txBody>
          <a:bodyPr/>
          <a:lstStyle/>
          <a:p>
            <a:endParaRPr lang="es-CO"/>
          </a:p>
        </p:txBody>
      </p:sp>
      <p:sp>
        <p:nvSpPr>
          <p:cNvPr id="7" name="Freeform 7"/>
          <p:cNvSpPr/>
          <p:nvPr/>
        </p:nvSpPr>
        <p:spPr>
          <a:xfrm>
            <a:off x="15039617" y="-190776"/>
            <a:ext cx="2327871" cy="2741604"/>
          </a:xfrm>
          <a:custGeom>
            <a:avLst/>
            <a:gdLst/>
            <a:ahLst/>
            <a:cxnLst/>
            <a:rect l="l" t="t" r="r" b="b"/>
            <a:pathLst>
              <a:path w="2327871" h="2741604">
                <a:moveTo>
                  <a:pt x="0" y="0"/>
                </a:moveTo>
                <a:lnTo>
                  <a:pt x="2327871" y="0"/>
                </a:lnTo>
                <a:lnTo>
                  <a:pt x="2327871" y="2741604"/>
                </a:lnTo>
                <a:lnTo>
                  <a:pt x="0" y="274160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8" name="Freeform 8"/>
          <p:cNvSpPr/>
          <p:nvPr/>
        </p:nvSpPr>
        <p:spPr>
          <a:xfrm>
            <a:off x="5767431" y="5249626"/>
            <a:ext cx="1106465" cy="1150389"/>
          </a:xfrm>
          <a:custGeom>
            <a:avLst/>
            <a:gdLst/>
            <a:ahLst/>
            <a:cxnLst/>
            <a:rect l="l" t="t" r="r" b="b"/>
            <a:pathLst>
              <a:path w="1106465" h="1150389">
                <a:moveTo>
                  <a:pt x="0" y="0"/>
                </a:moveTo>
                <a:lnTo>
                  <a:pt x="1106465" y="0"/>
                </a:lnTo>
                <a:lnTo>
                  <a:pt x="1106465" y="1150389"/>
                </a:lnTo>
                <a:lnTo>
                  <a:pt x="0" y="11503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9" name="Freeform 9"/>
          <p:cNvSpPr/>
          <p:nvPr/>
        </p:nvSpPr>
        <p:spPr>
          <a:xfrm>
            <a:off x="3515899" y="1875739"/>
            <a:ext cx="3520375" cy="2891108"/>
          </a:xfrm>
          <a:custGeom>
            <a:avLst/>
            <a:gdLst/>
            <a:ahLst/>
            <a:cxnLst/>
            <a:rect l="l" t="t" r="r" b="b"/>
            <a:pathLst>
              <a:path w="3520375" h="2891108">
                <a:moveTo>
                  <a:pt x="0" y="0"/>
                </a:moveTo>
                <a:lnTo>
                  <a:pt x="3520375" y="0"/>
                </a:lnTo>
                <a:lnTo>
                  <a:pt x="3520375" y="2891108"/>
                </a:lnTo>
                <a:lnTo>
                  <a:pt x="0" y="2891108"/>
                </a:lnTo>
                <a:lnTo>
                  <a:pt x="0" y="0"/>
                </a:lnTo>
                <a:close/>
              </a:path>
            </a:pathLst>
          </a:custGeom>
          <a:blipFill>
            <a:blip r:embed="rId14"/>
            <a:stretch>
              <a:fillRect/>
            </a:stretch>
          </a:blipFill>
        </p:spPr>
        <p:txBody>
          <a:bodyPr/>
          <a:lstStyle/>
          <a:p>
            <a:endParaRPr lang="es-CO"/>
          </a:p>
        </p:txBody>
      </p:sp>
      <p:sp>
        <p:nvSpPr>
          <p:cNvPr id="10" name="Freeform 10"/>
          <p:cNvSpPr/>
          <p:nvPr/>
        </p:nvSpPr>
        <p:spPr>
          <a:xfrm>
            <a:off x="7283924" y="770893"/>
            <a:ext cx="4640463" cy="4213052"/>
          </a:xfrm>
          <a:custGeom>
            <a:avLst/>
            <a:gdLst/>
            <a:ahLst/>
            <a:cxnLst/>
            <a:rect l="l" t="t" r="r" b="b"/>
            <a:pathLst>
              <a:path w="4640463" h="4213052">
                <a:moveTo>
                  <a:pt x="0" y="0"/>
                </a:moveTo>
                <a:lnTo>
                  <a:pt x="4640463" y="0"/>
                </a:lnTo>
                <a:lnTo>
                  <a:pt x="4640463" y="4213052"/>
                </a:lnTo>
                <a:lnTo>
                  <a:pt x="0" y="4213052"/>
                </a:lnTo>
                <a:lnTo>
                  <a:pt x="0" y="0"/>
                </a:lnTo>
                <a:close/>
              </a:path>
            </a:pathLst>
          </a:custGeom>
          <a:blipFill>
            <a:blip r:embed="rId15"/>
            <a:stretch>
              <a:fillRect/>
            </a:stretch>
          </a:blipFill>
        </p:spPr>
        <p:txBody>
          <a:bodyPr/>
          <a:lstStyle/>
          <a:p>
            <a:endParaRPr lang="es-CO"/>
          </a:p>
        </p:txBody>
      </p:sp>
      <p:sp>
        <p:nvSpPr>
          <p:cNvPr id="11" name="Freeform 11"/>
          <p:cNvSpPr/>
          <p:nvPr/>
        </p:nvSpPr>
        <p:spPr>
          <a:xfrm>
            <a:off x="654751" y="6352179"/>
            <a:ext cx="4621336" cy="3501012"/>
          </a:xfrm>
          <a:custGeom>
            <a:avLst/>
            <a:gdLst/>
            <a:ahLst/>
            <a:cxnLst/>
            <a:rect l="l" t="t" r="r" b="b"/>
            <a:pathLst>
              <a:path w="4621336" h="3501012">
                <a:moveTo>
                  <a:pt x="0" y="0"/>
                </a:moveTo>
                <a:lnTo>
                  <a:pt x="4621336" y="0"/>
                </a:lnTo>
                <a:lnTo>
                  <a:pt x="4621336" y="3501012"/>
                </a:lnTo>
                <a:lnTo>
                  <a:pt x="0" y="3501012"/>
                </a:lnTo>
                <a:lnTo>
                  <a:pt x="0" y="0"/>
                </a:lnTo>
                <a:close/>
              </a:path>
            </a:pathLst>
          </a:custGeom>
          <a:blipFill>
            <a:blip r:embed="rId16"/>
            <a:stretch>
              <a:fillRect/>
            </a:stretch>
          </a:blipFill>
        </p:spPr>
        <p:txBody>
          <a:bodyPr/>
          <a:lstStyle/>
          <a:p>
            <a:endParaRPr lang="es-CO"/>
          </a:p>
        </p:txBody>
      </p:sp>
      <p:sp>
        <p:nvSpPr>
          <p:cNvPr id="12" name="Freeform 12"/>
          <p:cNvSpPr/>
          <p:nvPr/>
        </p:nvSpPr>
        <p:spPr>
          <a:xfrm>
            <a:off x="317555" y="7903153"/>
            <a:ext cx="1171386" cy="903432"/>
          </a:xfrm>
          <a:custGeom>
            <a:avLst/>
            <a:gdLst/>
            <a:ahLst/>
            <a:cxnLst/>
            <a:rect l="l" t="t" r="r" b="b"/>
            <a:pathLst>
              <a:path w="1171386" h="903432">
                <a:moveTo>
                  <a:pt x="0" y="0"/>
                </a:moveTo>
                <a:lnTo>
                  <a:pt x="1171386" y="0"/>
                </a:lnTo>
                <a:lnTo>
                  <a:pt x="1171386" y="903431"/>
                </a:lnTo>
                <a:lnTo>
                  <a:pt x="0" y="90343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s-CO"/>
          </a:p>
        </p:txBody>
      </p:sp>
      <p:sp>
        <p:nvSpPr>
          <p:cNvPr id="13" name="Freeform 13"/>
          <p:cNvSpPr/>
          <p:nvPr/>
        </p:nvSpPr>
        <p:spPr>
          <a:xfrm>
            <a:off x="654751" y="5297462"/>
            <a:ext cx="1203494" cy="818376"/>
          </a:xfrm>
          <a:custGeom>
            <a:avLst/>
            <a:gdLst/>
            <a:ahLst/>
            <a:cxnLst/>
            <a:rect l="l" t="t" r="r" b="b"/>
            <a:pathLst>
              <a:path w="1203494" h="818376">
                <a:moveTo>
                  <a:pt x="0" y="0"/>
                </a:moveTo>
                <a:lnTo>
                  <a:pt x="1203494" y="0"/>
                </a:lnTo>
                <a:lnTo>
                  <a:pt x="1203494" y="818376"/>
                </a:lnTo>
                <a:lnTo>
                  <a:pt x="0" y="81837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s-CO"/>
          </a:p>
        </p:txBody>
      </p:sp>
      <p:sp>
        <p:nvSpPr>
          <p:cNvPr id="14" name="Freeform 14"/>
          <p:cNvSpPr/>
          <p:nvPr/>
        </p:nvSpPr>
        <p:spPr>
          <a:xfrm>
            <a:off x="6255918" y="6446193"/>
            <a:ext cx="5293015" cy="3406998"/>
          </a:xfrm>
          <a:custGeom>
            <a:avLst/>
            <a:gdLst/>
            <a:ahLst/>
            <a:cxnLst/>
            <a:rect l="l" t="t" r="r" b="b"/>
            <a:pathLst>
              <a:path w="5293015" h="3406998">
                <a:moveTo>
                  <a:pt x="0" y="0"/>
                </a:moveTo>
                <a:lnTo>
                  <a:pt x="5293015" y="0"/>
                </a:lnTo>
                <a:lnTo>
                  <a:pt x="5293015" y="3406998"/>
                </a:lnTo>
                <a:lnTo>
                  <a:pt x="0" y="3406998"/>
                </a:lnTo>
                <a:lnTo>
                  <a:pt x="0" y="0"/>
                </a:lnTo>
                <a:close/>
              </a:path>
            </a:pathLst>
          </a:custGeom>
          <a:blipFill>
            <a:blip r:embed="rId21"/>
            <a:stretch>
              <a:fillRect/>
            </a:stretch>
          </a:blipFill>
        </p:spPr>
        <p:txBody>
          <a:bodyPr/>
          <a:lstStyle/>
          <a:p>
            <a:endParaRPr lang="es-CO"/>
          </a:p>
        </p:txBody>
      </p:sp>
      <p:sp>
        <p:nvSpPr>
          <p:cNvPr id="15" name="Freeform 15"/>
          <p:cNvSpPr/>
          <p:nvPr/>
        </p:nvSpPr>
        <p:spPr>
          <a:xfrm>
            <a:off x="6066071" y="7903153"/>
            <a:ext cx="1171386" cy="903432"/>
          </a:xfrm>
          <a:custGeom>
            <a:avLst/>
            <a:gdLst/>
            <a:ahLst/>
            <a:cxnLst/>
            <a:rect l="l" t="t" r="r" b="b"/>
            <a:pathLst>
              <a:path w="1171386" h="903432">
                <a:moveTo>
                  <a:pt x="0" y="0"/>
                </a:moveTo>
                <a:lnTo>
                  <a:pt x="1171386" y="0"/>
                </a:lnTo>
                <a:lnTo>
                  <a:pt x="1171386" y="903431"/>
                </a:lnTo>
                <a:lnTo>
                  <a:pt x="0" y="90343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s-CO"/>
          </a:p>
        </p:txBody>
      </p:sp>
      <p:sp>
        <p:nvSpPr>
          <p:cNvPr id="16" name="Freeform 16"/>
          <p:cNvSpPr/>
          <p:nvPr/>
        </p:nvSpPr>
        <p:spPr>
          <a:xfrm>
            <a:off x="12522061" y="6352179"/>
            <a:ext cx="5264582" cy="3501012"/>
          </a:xfrm>
          <a:custGeom>
            <a:avLst/>
            <a:gdLst/>
            <a:ahLst/>
            <a:cxnLst/>
            <a:rect l="l" t="t" r="r" b="b"/>
            <a:pathLst>
              <a:path w="5264582" h="3501012">
                <a:moveTo>
                  <a:pt x="0" y="0"/>
                </a:moveTo>
                <a:lnTo>
                  <a:pt x="5264582" y="0"/>
                </a:lnTo>
                <a:lnTo>
                  <a:pt x="5264582" y="3501012"/>
                </a:lnTo>
                <a:lnTo>
                  <a:pt x="0" y="3501012"/>
                </a:lnTo>
                <a:lnTo>
                  <a:pt x="0" y="0"/>
                </a:lnTo>
                <a:close/>
              </a:path>
            </a:pathLst>
          </a:custGeom>
          <a:blipFill>
            <a:blip r:embed="rId22"/>
            <a:stretch>
              <a:fillRect/>
            </a:stretch>
          </a:blipFill>
        </p:spPr>
        <p:txBody>
          <a:bodyPr/>
          <a:lstStyle/>
          <a:p>
            <a:endParaRPr lang="es-CO"/>
          </a:p>
        </p:txBody>
      </p:sp>
      <p:sp>
        <p:nvSpPr>
          <p:cNvPr id="17" name="TextBox 17"/>
          <p:cNvSpPr txBox="1"/>
          <p:nvPr/>
        </p:nvSpPr>
        <p:spPr>
          <a:xfrm>
            <a:off x="2414938" y="923925"/>
            <a:ext cx="5722297" cy="951814"/>
          </a:xfrm>
          <a:prstGeom prst="rect">
            <a:avLst/>
          </a:prstGeom>
        </p:spPr>
        <p:txBody>
          <a:bodyPr lIns="0" tIns="0" rIns="0" bIns="0" rtlCol="0" anchor="t">
            <a:spAutoFit/>
          </a:bodyPr>
          <a:lstStyle/>
          <a:p>
            <a:pPr algn="ctr">
              <a:lnSpc>
                <a:spcPts val="7870"/>
              </a:lnSpc>
            </a:pPr>
            <a:r>
              <a:rPr lang="en-US" sz="5621">
                <a:solidFill>
                  <a:srgbClr val="000000"/>
                </a:solidFill>
                <a:latin typeface="Genty Sans"/>
                <a:ea typeface="Genty Sans"/>
                <a:cs typeface="Genty Sans"/>
                <a:sym typeface="Genty Sans"/>
              </a:rPr>
              <a:t>FARMACIA</a:t>
            </a:r>
          </a:p>
        </p:txBody>
      </p:sp>
      <p:sp>
        <p:nvSpPr>
          <p:cNvPr id="18" name="TextBox 18"/>
          <p:cNvSpPr txBox="1"/>
          <p:nvPr/>
        </p:nvSpPr>
        <p:spPr>
          <a:xfrm>
            <a:off x="1488941" y="5230787"/>
            <a:ext cx="3285698" cy="1121392"/>
          </a:xfrm>
          <a:prstGeom prst="rect">
            <a:avLst/>
          </a:prstGeom>
        </p:spPr>
        <p:txBody>
          <a:bodyPr lIns="0" tIns="0" rIns="0" bIns="0" rtlCol="0" anchor="t">
            <a:spAutoFit/>
          </a:bodyPr>
          <a:lstStyle/>
          <a:p>
            <a:pPr algn="ctr">
              <a:lnSpc>
                <a:spcPts val="4519"/>
              </a:lnSpc>
            </a:pPr>
            <a:r>
              <a:rPr lang="en-US" sz="3227">
                <a:solidFill>
                  <a:srgbClr val="000000"/>
                </a:solidFill>
                <a:latin typeface="Genty Sans"/>
                <a:ea typeface="Genty Sans"/>
                <a:cs typeface="Genty Sans"/>
                <a:sym typeface="Genty Sans"/>
              </a:rPr>
              <a:t>NOMBRE Y CANTIDAD</a:t>
            </a:r>
          </a:p>
        </p:txBody>
      </p:sp>
      <p:sp>
        <p:nvSpPr>
          <p:cNvPr id="19" name="TextBox 19"/>
          <p:cNvSpPr txBox="1"/>
          <p:nvPr/>
        </p:nvSpPr>
        <p:spPr>
          <a:xfrm>
            <a:off x="6651764" y="5230787"/>
            <a:ext cx="4984472" cy="1121392"/>
          </a:xfrm>
          <a:prstGeom prst="rect">
            <a:avLst/>
          </a:prstGeom>
        </p:spPr>
        <p:txBody>
          <a:bodyPr lIns="0" tIns="0" rIns="0" bIns="0" rtlCol="0" anchor="t">
            <a:spAutoFit/>
          </a:bodyPr>
          <a:lstStyle/>
          <a:p>
            <a:pPr algn="ctr">
              <a:lnSpc>
                <a:spcPts val="4519"/>
              </a:lnSpc>
            </a:pPr>
            <a:r>
              <a:rPr lang="en-US" sz="3227">
                <a:solidFill>
                  <a:srgbClr val="000000"/>
                </a:solidFill>
                <a:latin typeface="Genty Sans"/>
                <a:ea typeface="Genty Sans"/>
                <a:cs typeface="Genty Sans"/>
                <a:sym typeface="Genty Sans"/>
              </a:rPr>
              <a:t>ALMACENAMIENTO EN CASA</a:t>
            </a:r>
          </a:p>
        </p:txBody>
      </p:sp>
      <p:sp>
        <p:nvSpPr>
          <p:cNvPr id="20" name="TextBox 20"/>
          <p:cNvSpPr txBox="1"/>
          <p:nvPr/>
        </p:nvSpPr>
        <p:spPr>
          <a:xfrm>
            <a:off x="12522061" y="5514964"/>
            <a:ext cx="4984472" cy="553038"/>
          </a:xfrm>
          <a:prstGeom prst="rect">
            <a:avLst/>
          </a:prstGeom>
        </p:spPr>
        <p:txBody>
          <a:bodyPr lIns="0" tIns="0" rIns="0" bIns="0" rtlCol="0" anchor="t">
            <a:spAutoFit/>
          </a:bodyPr>
          <a:lstStyle/>
          <a:p>
            <a:pPr algn="ctr">
              <a:lnSpc>
                <a:spcPts val="4519"/>
              </a:lnSpc>
            </a:pPr>
            <a:r>
              <a:rPr lang="en-US" sz="3227">
                <a:solidFill>
                  <a:srgbClr val="000000"/>
                </a:solidFill>
                <a:latin typeface="Genty Sans"/>
                <a:ea typeface="Genty Sans"/>
                <a:cs typeface="Genty Sans"/>
                <a:sym typeface="Genty Sans"/>
              </a:rPr>
              <a:t>FECHA DE VENCIMIENTO</a:t>
            </a:r>
          </a:p>
        </p:txBody>
      </p:sp>
      <p:sp>
        <p:nvSpPr>
          <p:cNvPr id="21" name="Freeform 21"/>
          <p:cNvSpPr/>
          <p:nvPr/>
        </p:nvSpPr>
        <p:spPr>
          <a:xfrm>
            <a:off x="12339508" y="7903153"/>
            <a:ext cx="1171386" cy="903432"/>
          </a:xfrm>
          <a:custGeom>
            <a:avLst/>
            <a:gdLst/>
            <a:ahLst/>
            <a:cxnLst/>
            <a:rect l="l" t="t" r="r" b="b"/>
            <a:pathLst>
              <a:path w="1171386" h="903432">
                <a:moveTo>
                  <a:pt x="0" y="0"/>
                </a:moveTo>
                <a:lnTo>
                  <a:pt x="1171386" y="0"/>
                </a:lnTo>
                <a:lnTo>
                  <a:pt x="1171386" y="903431"/>
                </a:lnTo>
                <a:lnTo>
                  <a:pt x="0" y="90343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s-CO"/>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A5C2E9"/>
        </a:solidFill>
        <a:effectLst/>
      </p:bgPr>
    </p:bg>
    <p:spTree>
      <p:nvGrpSpPr>
        <p:cNvPr id="1" name=""/>
        <p:cNvGrpSpPr/>
        <p:nvPr/>
      </p:nvGrpSpPr>
      <p:grpSpPr>
        <a:xfrm>
          <a:off x="0" y="0"/>
          <a:ext cx="0" cy="0"/>
          <a:chOff x="0" y="0"/>
          <a:chExt cx="0" cy="0"/>
        </a:xfrm>
      </p:grpSpPr>
      <p:grpSp>
        <p:nvGrpSpPr>
          <p:cNvPr id="2" name="Group 2"/>
          <p:cNvGrpSpPr/>
          <p:nvPr/>
        </p:nvGrpSpPr>
        <p:grpSpPr>
          <a:xfrm>
            <a:off x="-145446" y="-181399"/>
            <a:ext cx="9289446" cy="11051733"/>
            <a:chOff x="0" y="0"/>
            <a:chExt cx="2446603" cy="2910745"/>
          </a:xfrm>
        </p:grpSpPr>
        <p:sp>
          <p:nvSpPr>
            <p:cNvPr id="3" name="Freeform 3"/>
            <p:cNvSpPr/>
            <p:nvPr/>
          </p:nvSpPr>
          <p:spPr>
            <a:xfrm>
              <a:off x="0" y="0"/>
              <a:ext cx="2446603" cy="2910745"/>
            </a:xfrm>
            <a:custGeom>
              <a:avLst/>
              <a:gdLst/>
              <a:ahLst/>
              <a:cxnLst/>
              <a:rect l="l" t="t" r="r" b="b"/>
              <a:pathLst>
                <a:path w="2446603" h="2910745">
                  <a:moveTo>
                    <a:pt x="0" y="0"/>
                  </a:moveTo>
                  <a:lnTo>
                    <a:pt x="2446603" y="0"/>
                  </a:lnTo>
                  <a:lnTo>
                    <a:pt x="2446603" y="2910745"/>
                  </a:lnTo>
                  <a:lnTo>
                    <a:pt x="0" y="2910745"/>
                  </a:lnTo>
                  <a:close/>
                </a:path>
              </a:pathLst>
            </a:custGeom>
            <a:solidFill>
              <a:srgbClr val="FFFFFF"/>
            </a:solidFill>
          </p:spPr>
          <p:txBody>
            <a:bodyPr/>
            <a:lstStyle/>
            <a:p>
              <a:endParaRPr lang="es-CO"/>
            </a:p>
          </p:txBody>
        </p:sp>
        <p:sp>
          <p:nvSpPr>
            <p:cNvPr id="4" name="TextBox 4"/>
            <p:cNvSpPr txBox="1"/>
            <p:nvPr/>
          </p:nvSpPr>
          <p:spPr>
            <a:xfrm>
              <a:off x="0" y="-38100"/>
              <a:ext cx="2446603" cy="294884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307900" y="1567138"/>
            <a:ext cx="1418604" cy="2167311"/>
          </a:xfrm>
          <a:custGeom>
            <a:avLst/>
            <a:gdLst/>
            <a:ahLst/>
            <a:cxnLst/>
            <a:rect l="l" t="t" r="r" b="b"/>
            <a:pathLst>
              <a:path w="1418604" h="2167311">
                <a:moveTo>
                  <a:pt x="0" y="0"/>
                </a:moveTo>
                <a:lnTo>
                  <a:pt x="1418604" y="0"/>
                </a:lnTo>
                <a:lnTo>
                  <a:pt x="1418604" y="2167311"/>
                </a:lnTo>
                <a:lnTo>
                  <a:pt x="0" y="21673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6" name="Freeform 6"/>
          <p:cNvSpPr/>
          <p:nvPr/>
        </p:nvSpPr>
        <p:spPr>
          <a:xfrm>
            <a:off x="14113766" y="6918837"/>
            <a:ext cx="5534660" cy="3687467"/>
          </a:xfrm>
          <a:custGeom>
            <a:avLst/>
            <a:gdLst/>
            <a:ahLst/>
            <a:cxnLst/>
            <a:rect l="l" t="t" r="r" b="b"/>
            <a:pathLst>
              <a:path w="5534660" h="3687467">
                <a:moveTo>
                  <a:pt x="0" y="0"/>
                </a:moveTo>
                <a:lnTo>
                  <a:pt x="5534660" y="0"/>
                </a:lnTo>
                <a:lnTo>
                  <a:pt x="5534660" y="3687467"/>
                </a:lnTo>
                <a:lnTo>
                  <a:pt x="0" y="3687467"/>
                </a:lnTo>
                <a:lnTo>
                  <a:pt x="0" y="0"/>
                </a:lnTo>
                <a:close/>
              </a:path>
            </a:pathLst>
          </a:custGeom>
          <a:blipFill>
            <a:blip r:embed="rId4"/>
            <a:stretch>
              <a:fillRect/>
            </a:stretch>
          </a:blipFill>
        </p:spPr>
        <p:txBody>
          <a:bodyPr/>
          <a:lstStyle/>
          <a:p>
            <a:endParaRPr lang="es-CO"/>
          </a:p>
        </p:txBody>
      </p:sp>
      <p:sp>
        <p:nvSpPr>
          <p:cNvPr id="7" name="Freeform 7"/>
          <p:cNvSpPr/>
          <p:nvPr/>
        </p:nvSpPr>
        <p:spPr>
          <a:xfrm>
            <a:off x="-1847085" y="7721119"/>
            <a:ext cx="6157244" cy="2686098"/>
          </a:xfrm>
          <a:custGeom>
            <a:avLst/>
            <a:gdLst/>
            <a:ahLst/>
            <a:cxnLst/>
            <a:rect l="l" t="t" r="r" b="b"/>
            <a:pathLst>
              <a:path w="6157244" h="2686098">
                <a:moveTo>
                  <a:pt x="0" y="0"/>
                </a:moveTo>
                <a:lnTo>
                  <a:pt x="6157244" y="0"/>
                </a:lnTo>
                <a:lnTo>
                  <a:pt x="6157244" y="2686098"/>
                </a:lnTo>
                <a:lnTo>
                  <a:pt x="0" y="2686098"/>
                </a:lnTo>
                <a:lnTo>
                  <a:pt x="0" y="0"/>
                </a:lnTo>
                <a:close/>
              </a:path>
            </a:pathLst>
          </a:custGeom>
          <a:blipFill>
            <a:blip r:embed="rId5"/>
            <a:stretch>
              <a:fillRect/>
            </a:stretch>
          </a:blipFill>
        </p:spPr>
        <p:txBody>
          <a:bodyPr/>
          <a:lstStyle/>
          <a:p>
            <a:endParaRPr lang="es-CO"/>
          </a:p>
        </p:txBody>
      </p:sp>
      <p:sp>
        <p:nvSpPr>
          <p:cNvPr id="8" name="Freeform 8"/>
          <p:cNvSpPr/>
          <p:nvPr/>
        </p:nvSpPr>
        <p:spPr>
          <a:xfrm>
            <a:off x="6959252" y="7182883"/>
            <a:ext cx="4369495" cy="4369495"/>
          </a:xfrm>
          <a:custGeom>
            <a:avLst/>
            <a:gdLst/>
            <a:ahLst/>
            <a:cxnLst/>
            <a:rect l="l" t="t" r="r" b="b"/>
            <a:pathLst>
              <a:path w="4369495" h="4369495">
                <a:moveTo>
                  <a:pt x="0" y="0"/>
                </a:moveTo>
                <a:lnTo>
                  <a:pt x="4369496" y="0"/>
                </a:lnTo>
                <a:lnTo>
                  <a:pt x="4369496" y="4369495"/>
                </a:lnTo>
                <a:lnTo>
                  <a:pt x="0" y="4369495"/>
                </a:lnTo>
                <a:lnTo>
                  <a:pt x="0" y="0"/>
                </a:lnTo>
                <a:close/>
              </a:path>
            </a:pathLst>
          </a:custGeom>
          <a:blipFill>
            <a:blip r:embed="rId6"/>
            <a:stretch>
              <a:fillRect/>
            </a:stretch>
          </a:blipFill>
        </p:spPr>
        <p:txBody>
          <a:bodyPr/>
          <a:lstStyle/>
          <a:p>
            <a:endParaRPr lang="es-CO"/>
          </a:p>
        </p:txBody>
      </p:sp>
      <p:sp>
        <p:nvSpPr>
          <p:cNvPr id="9" name="Freeform 9"/>
          <p:cNvSpPr/>
          <p:nvPr/>
        </p:nvSpPr>
        <p:spPr>
          <a:xfrm>
            <a:off x="1948097" y="3734449"/>
            <a:ext cx="15191163" cy="2349149"/>
          </a:xfrm>
          <a:custGeom>
            <a:avLst/>
            <a:gdLst/>
            <a:ahLst/>
            <a:cxnLst/>
            <a:rect l="l" t="t" r="r" b="b"/>
            <a:pathLst>
              <a:path w="15191163" h="2349149">
                <a:moveTo>
                  <a:pt x="0" y="0"/>
                </a:moveTo>
                <a:lnTo>
                  <a:pt x="15191164" y="0"/>
                </a:lnTo>
                <a:lnTo>
                  <a:pt x="15191164" y="2349149"/>
                </a:lnTo>
                <a:lnTo>
                  <a:pt x="0" y="2349149"/>
                </a:lnTo>
                <a:lnTo>
                  <a:pt x="0" y="0"/>
                </a:lnTo>
                <a:close/>
              </a:path>
            </a:pathLst>
          </a:custGeom>
          <a:blipFill>
            <a:blip r:embed="rId7"/>
            <a:stretch>
              <a:fillRect/>
            </a:stretch>
          </a:blipFill>
        </p:spPr>
        <p:txBody>
          <a:bodyPr/>
          <a:lstStyle/>
          <a:p>
            <a:endParaRPr lang="es-CO"/>
          </a:p>
        </p:txBody>
      </p:sp>
      <p:sp>
        <p:nvSpPr>
          <p:cNvPr id="10" name="TextBox 10"/>
          <p:cNvSpPr txBox="1"/>
          <p:nvPr/>
        </p:nvSpPr>
        <p:spPr>
          <a:xfrm>
            <a:off x="2344780" y="639303"/>
            <a:ext cx="14397798" cy="4269721"/>
          </a:xfrm>
          <a:prstGeom prst="rect">
            <a:avLst/>
          </a:prstGeom>
        </p:spPr>
        <p:txBody>
          <a:bodyPr lIns="0" tIns="0" rIns="0" bIns="0" rtlCol="0" anchor="t">
            <a:spAutoFit/>
          </a:bodyPr>
          <a:lstStyle/>
          <a:p>
            <a:pPr algn="ctr">
              <a:lnSpc>
                <a:spcPts val="4746"/>
              </a:lnSpc>
            </a:pPr>
            <a:r>
              <a:rPr lang="en-US" sz="5159" spc="-428">
                <a:solidFill>
                  <a:srgbClr val="022033"/>
                </a:solidFill>
                <a:latin typeface="Genty Sans"/>
                <a:ea typeface="Genty Sans"/>
                <a:cs typeface="Genty Sans"/>
                <a:sym typeface="Genty Sans"/>
              </a:rPr>
              <a:t>MEDIOS DE COMUNICACIÓN POR LOS CUALES EL PACIENTE CONOCE LA INFORMACIÓN REFERIDA EN LA ENCUESTA</a:t>
            </a:r>
          </a:p>
          <a:p>
            <a:pPr algn="ctr">
              <a:lnSpc>
                <a:spcPts val="17282"/>
              </a:lnSpc>
            </a:pPr>
            <a:endParaRPr lang="en-US" sz="5159" spc="-428">
              <a:solidFill>
                <a:srgbClr val="022033"/>
              </a:solidFill>
              <a:latin typeface="Genty Sans"/>
              <a:ea typeface="Genty Sans"/>
              <a:cs typeface="Genty Sans"/>
              <a:sym typeface="Genty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2869869">
            <a:off x="-5702696" y="-2009556"/>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011269">
            <a:off x="15167659" y="3642054"/>
            <a:ext cx="8963034" cy="10740019"/>
          </a:xfrm>
          <a:custGeom>
            <a:avLst/>
            <a:gdLst/>
            <a:ahLst/>
            <a:cxnLst/>
            <a:rect l="l" t="t" r="r" b="b"/>
            <a:pathLst>
              <a:path w="8963034" h="10740019">
                <a:moveTo>
                  <a:pt x="0" y="0"/>
                </a:moveTo>
                <a:lnTo>
                  <a:pt x="8963034" y="0"/>
                </a:lnTo>
                <a:lnTo>
                  <a:pt x="8963034" y="10740019"/>
                </a:lnTo>
                <a:lnTo>
                  <a:pt x="0" y="107400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4627586" y="-1028700"/>
            <a:ext cx="4461211" cy="4114800"/>
          </a:xfrm>
          <a:custGeom>
            <a:avLst/>
            <a:gdLst/>
            <a:ahLst/>
            <a:cxnLst/>
            <a:rect l="l" t="t" r="r" b="b"/>
            <a:pathLst>
              <a:path w="4461211" h="4114800">
                <a:moveTo>
                  <a:pt x="0" y="0"/>
                </a:moveTo>
                <a:lnTo>
                  <a:pt x="4461211" y="0"/>
                </a:lnTo>
                <a:lnTo>
                  <a:pt x="44612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rot="1904939">
            <a:off x="-36253" y="8807559"/>
            <a:ext cx="1660420" cy="1440415"/>
          </a:xfrm>
          <a:custGeom>
            <a:avLst/>
            <a:gdLst/>
            <a:ahLst/>
            <a:cxnLst/>
            <a:rect l="l" t="t" r="r" b="b"/>
            <a:pathLst>
              <a:path w="1660420" h="1440415">
                <a:moveTo>
                  <a:pt x="0" y="0"/>
                </a:moveTo>
                <a:lnTo>
                  <a:pt x="1660420" y="0"/>
                </a:lnTo>
                <a:lnTo>
                  <a:pt x="1660420" y="1440414"/>
                </a:lnTo>
                <a:lnTo>
                  <a:pt x="0" y="14404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290994" y="-1009042"/>
            <a:ext cx="4369495" cy="4369495"/>
          </a:xfrm>
          <a:custGeom>
            <a:avLst/>
            <a:gdLst/>
            <a:ahLst/>
            <a:cxnLst/>
            <a:rect l="l" t="t" r="r" b="b"/>
            <a:pathLst>
              <a:path w="4369495" h="4369495">
                <a:moveTo>
                  <a:pt x="0" y="0"/>
                </a:moveTo>
                <a:lnTo>
                  <a:pt x="4369495" y="0"/>
                </a:lnTo>
                <a:lnTo>
                  <a:pt x="4369495" y="4369495"/>
                </a:lnTo>
                <a:lnTo>
                  <a:pt x="0" y="4369495"/>
                </a:lnTo>
                <a:lnTo>
                  <a:pt x="0" y="0"/>
                </a:lnTo>
                <a:close/>
              </a:path>
            </a:pathLst>
          </a:custGeom>
          <a:blipFill>
            <a:blip r:embed="rId10"/>
            <a:stretch>
              <a:fillRect/>
            </a:stretch>
          </a:blipFill>
        </p:spPr>
        <p:txBody>
          <a:bodyPr/>
          <a:lstStyle/>
          <a:p>
            <a:endParaRPr lang="es-CO"/>
          </a:p>
        </p:txBody>
      </p:sp>
      <p:sp>
        <p:nvSpPr>
          <p:cNvPr id="7" name="TextBox 7"/>
          <p:cNvSpPr txBox="1"/>
          <p:nvPr/>
        </p:nvSpPr>
        <p:spPr>
          <a:xfrm>
            <a:off x="4078501" y="1004255"/>
            <a:ext cx="9474470" cy="1170196"/>
          </a:xfrm>
          <a:prstGeom prst="rect">
            <a:avLst/>
          </a:prstGeom>
        </p:spPr>
        <p:txBody>
          <a:bodyPr lIns="0" tIns="0" rIns="0" bIns="0" rtlCol="0" anchor="t">
            <a:spAutoFit/>
          </a:bodyPr>
          <a:lstStyle/>
          <a:p>
            <a:pPr algn="ctr">
              <a:lnSpc>
                <a:spcPts val="8513"/>
              </a:lnSpc>
            </a:pPr>
            <a:r>
              <a:rPr lang="en-US" sz="9254" spc="-768">
                <a:solidFill>
                  <a:srgbClr val="022033"/>
                </a:solidFill>
                <a:latin typeface="Genty Sans"/>
                <a:ea typeface="Genty Sans"/>
                <a:cs typeface="Genty Sans"/>
                <a:sym typeface="Genty Sans"/>
              </a:rPr>
              <a:t>CONCLUSIONES</a:t>
            </a:r>
          </a:p>
        </p:txBody>
      </p:sp>
      <p:sp>
        <p:nvSpPr>
          <p:cNvPr id="8" name="TextBox 8"/>
          <p:cNvSpPr txBox="1"/>
          <p:nvPr/>
        </p:nvSpPr>
        <p:spPr>
          <a:xfrm>
            <a:off x="466091" y="2531999"/>
            <a:ext cx="15891830" cy="7062691"/>
          </a:xfrm>
          <a:prstGeom prst="rect">
            <a:avLst/>
          </a:prstGeom>
        </p:spPr>
        <p:txBody>
          <a:bodyPr lIns="0" tIns="0" rIns="0" bIns="0" rtlCol="0" anchor="t">
            <a:spAutoFit/>
          </a:bodyPr>
          <a:lstStyle/>
          <a:p>
            <a:pPr algn="just">
              <a:lnSpc>
                <a:spcPts val="2707"/>
              </a:lnSpc>
            </a:pPr>
            <a:endParaRPr/>
          </a:p>
          <a:p>
            <a:pPr marL="417548" lvl="1" indent="-208774" algn="just">
              <a:lnSpc>
                <a:spcPts val="2707"/>
              </a:lnSpc>
              <a:buFont typeface="Arial"/>
              <a:buChar char="•"/>
            </a:pPr>
            <a:r>
              <a:rPr lang="en-US" sz="1933">
                <a:solidFill>
                  <a:srgbClr val="022033"/>
                </a:solidFill>
                <a:latin typeface="Genty Sans"/>
                <a:ea typeface="Genty Sans"/>
                <a:cs typeface="Genty Sans"/>
                <a:sym typeface="Genty Sans"/>
              </a:rPr>
              <a:t>Durante el mes de octubre se realizaron 39 encuestas cuyos resultados destacan mejoras en varios aspectos importantes. La recepción de información sobre derechos y deberes alcanzó el 100%, representando un aumento desde el 97%. Asimismo, todos los participantes (100%) indicaron saber correctamente a dónde acudir en caso de emergencia, lo que refleja una adecuada orientación por parte de la unidad.</a:t>
            </a:r>
          </a:p>
          <a:p>
            <a:pPr algn="just">
              <a:lnSpc>
                <a:spcPts val="2707"/>
              </a:lnSpc>
            </a:pPr>
            <a:endParaRPr lang="en-US" sz="1933">
              <a:solidFill>
                <a:srgbClr val="022033"/>
              </a:solidFill>
              <a:latin typeface="Genty Sans"/>
              <a:ea typeface="Genty Sans"/>
              <a:cs typeface="Genty Sans"/>
              <a:sym typeface="Genty Sans"/>
            </a:endParaRPr>
          </a:p>
          <a:p>
            <a:pPr marL="417548" lvl="1" indent="-208774" algn="just">
              <a:lnSpc>
                <a:spcPts val="2707"/>
              </a:lnSpc>
              <a:buFont typeface="Arial"/>
              <a:buChar char="•"/>
            </a:pPr>
            <a:r>
              <a:rPr lang="en-US" sz="1933">
                <a:solidFill>
                  <a:srgbClr val="022033"/>
                </a:solidFill>
                <a:latin typeface="Genty Sans"/>
                <a:ea typeface="Genty Sans"/>
                <a:cs typeface="Genty Sans"/>
                <a:sym typeface="Genty Sans"/>
              </a:rPr>
              <a:t>La identificación correcta de pacientes durante el proceso de facturación y la entrega de órdenes médicas bajó ligeramente del 100% al 97%, con un solo caso en el que no se verificó la identidad. En contraste, la confirmación de identidad durante llamadas de seguimiento y en la entrega de medicamentos en farmacia se mantuvo en el 100%. en cambio administración de medicamentos en sala  aumento del 97% al 100%.</a:t>
            </a:r>
          </a:p>
          <a:p>
            <a:pPr algn="just">
              <a:lnSpc>
                <a:spcPts val="2707"/>
              </a:lnSpc>
            </a:pPr>
            <a:endParaRPr lang="en-US" sz="1933">
              <a:solidFill>
                <a:srgbClr val="022033"/>
              </a:solidFill>
              <a:latin typeface="Genty Sans"/>
              <a:ea typeface="Genty Sans"/>
              <a:cs typeface="Genty Sans"/>
              <a:sym typeface="Genty Sans"/>
            </a:endParaRPr>
          </a:p>
          <a:p>
            <a:pPr marL="417548" lvl="1" indent="-208774" algn="just">
              <a:lnSpc>
                <a:spcPts val="2707"/>
              </a:lnSpc>
              <a:buFont typeface="Arial"/>
              <a:buChar char="•"/>
            </a:pPr>
            <a:r>
              <a:rPr lang="en-US" sz="1933">
                <a:solidFill>
                  <a:srgbClr val="022033"/>
                </a:solidFill>
                <a:latin typeface="Genty Sans"/>
                <a:ea typeface="Genty Sans"/>
                <a:cs typeface="Genty Sans"/>
                <a:sym typeface="Genty Sans"/>
              </a:rPr>
              <a:t>En cuanto a la atención médica, se mantuvo el 100% de satisfacción con la claridad y receptividad de los profesionales, al igual que en las medidas preventivas como la orientación sobre caídas y la educación sobre el lavado de manos. La educación proporcionada por el programa de Artritis Reumatoide mejoró del 94% al 100%.</a:t>
            </a:r>
          </a:p>
          <a:p>
            <a:pPr algn="just">
              <a:lnSpc>
                <a:spcPts val="2707"/>
              </a:lnSpc>
            </a:pPr>
            <a:endParaRPr lang="en-US" sz="1933">
              <a:solidFill>
                <a:srgbClr val="022033"/>
              </a:solidFill>
              <a:latin typeface="Genty Sans"/>
              <a:ea typeface="Genty Sans"/>
              <a:cs typeface="Genty Sans"/>
              <a:sym typeface="Genty Sans"/>
            </a:endParaRPr>
          </a:p>
          <a:p>
            <a:pPr marL="417548" lvl="1" indent="-208774" algn="just">
              <a:lnSpc>
                <a:spcPts val="2707"/>
              </a:lnSpc>
              <a:buFont typeface="Arial"/>
              <a:buChar char="•"/>
            </a:pPr>
            <a:r>
              <a:rPr lang="en-US" sz="1933">
                <a:solidFill>
                  <a:srgbClr val="022033"/>
                </a:solidFill>
                <a:latin typeface="Genty Sans"/>
                <a:ea typeface="Genty Sans"/>
                <a:cs typeface="Genty Sans"/>
                <a:sym typeface="Genty Sans"/>
              </a:rPr>
              <a:t>El servicio de farmacia también se mantuvo con el 100% en la información sobre el nombre y cantidad de medicamentos, las recomendaciones para el almacenamiento adecuado y la verificación de la fecha de vencimiento. por ultimo se concluye que los pacientes reconocen la información principalmente a través de la interacción con el personal de la unidad. Sin embargo, es necesario fortalecer otros canales de comunicación, como llamadas telefónicas, carteleras en las salas de espera, mensajes de WhatsApp, y recordatorios impresos de citas para asegurar una mayor difusión de la información clave.</a:t>
            </a:r>
          </a:p>
          <a:p>
            <a:pPr algn="just">
              <a:lnSpc>
                <a:spcPts val="2707"/>
              </a:lnSpc>
            </a:pPr>
            <a:endParaRPr lang="en-US" sz="1933">
              <a:solidFill>
                <a:srgbClr val="022033"/>
              </a:solidFill>
              <a:latin typeface="Genty Sans"/>
              <a:ea typeface="Genty Sans"/>
              <a:cs typeface="Genty Sans"/>
              <a:sym typeface="Genty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782548">
            <a:off x="14330018" y="-1669153"/>
            <a:ext cx="11465423" cy="15232339"/>
          </a:xfrm>
          <a:custGeom>
            <a:avLst/>
            <a:gdLst/>
            <a:ahLst/>
            <a:cxnLst/>
            <a:rect l="l" t="t" r="r" b="b"/>
            <a:pathLst>
              <a:path w="11465423" h="15232339">
                <a:moveTo>
                  <a:pt x="0" y="0"/>
                </a:moveTo>
                <a:lnTo>
                  <a:pt x="11465423" y="0"/>
                </a:lnTo>
                <a:lnTo>
                  <a:pt x="11465423" y="15232339"/>
                </a:lnTo>
                <a:lnTo>
                  <a:pt x="0" y="15232339"/>
                </a:lnTo>
                <a:lnTo>
                  <a:pt x="0" y="0"/>
                </a:lnTo>
                <a:close/>
              </a:path>
            </a:pathLst>
          </a:custGeom>
          <a:blipFill>
            <a:blip r:embed="rId2">
              <a:extLst>
                <a:ext uri="{96DAC541-7B7A-43D3-8B79-37D633B846F1}">
                  <asvg:svgBlip xmlns:asvg="http://schemas.microsoft.com/office/drawing/2016/SVG/main" r:embed="rId3"/>
                </a:ext>
              </a:extLst>
            </a:blip>
            <a:stretch>
              <a:fillRect l="-5367" t="-6870" r="-25692" b="-24662"/>
            </a:stretch>
          </a:blipFill>
        </p:spPr>
        <p:txBody>
          <a:bodyPr/>
          <a:lstStyle/>
          <a:p>
            <a:endParaRPr lang="es-CO"/>
          </a:p>
        </p:txBody>
      </p:sp>
      <p:sp>
        <p:nvSpPr>
          <p:cNvPr id="3" name="Freeform 3"/>
          <p:cNvSpPr/>
          <p:nvPr/>
        </p:nvSpPr>
        <p:spPr>
          <a:xfrm>
            <a:off x="7915399" y="2149183"/>
            <a:ext cx="7493507" cy="7302763"/>
          </a:xfrm>
          <a:custGeom>
            <a:avLst/>
            <a:gdLst/>
            <a:ahLst/>
            <a:cxnLst/>
            <a:rect l="l" t="t" r="r" b="b"/>
            <a:pathLst>
              <a:path w="7493507" h="7302763">
                <a:moveTo>
                  <a:pt x="0" y="0"/>
                </a:moveTo>
                <a:lnTo>
                  <a:pt x="7493507" y="0"/>
                </a:lnTo>
                <a:lnTo>
                  <a:pt x="7493507" y="7302763"/>
                </a:lnTo>
                <a:lnTo>
                  <a:pt x="0" y="730276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8338150">
            <a:off x="-1662379" y="-2220739"/>
            <a:ext cx="11465423" cy="15232339"/>
          </a:xfrm>
          <a:custGeom>
            <a:avLst/>
            <a:gdLst/>
            <a:ahLst/>
            <a:cxnLst/>
            <a:rect l="l" t="t" r="r" b="b"/>
            <a:pathLst>
              <a:path w="11465423" h="15232339">
                <a:moveTo>
                  <a:pt x="0" y="0"/>
                </a:moveTo>
                <a:lnTo>
                  <a:pt x="11465422" y="0"/>
                </a:lnTo>
                <a:lnTo>
                  <a:pt x="11465422" y="15232340"/>
                </a:lnTo>
                <a:lnTo>
                  <a:pt x="0" y="15232340"/>
                </a:lnTo>
                <a:lnTo>
                  <a:pt x="0" y="0"/>
                </a:lnTo>
                <a:close/>
              </a:path>
            </a:pathLst>
          </a:custGeom>
          <a:blipFill>
            <a:blip r:embed="rId6">
              <a:extLst>
                <a:ext uri="{96DAC541-7B7A-43D3-8B79-37D633B846F1}">
                  <asvg:svgBlip xmlns:asvg="http://schemas.microsoft.com/office/drawing/2016/SVG/main" r:embed="rId7"/>
                </a:ext>
              </a:extLst>
            </a:blip>
            <a:stretch>
              <a:fillRect l="-5367" t="-6870" r="-25692" b="-24662"/>
            </a:stretch>
          </a:blipFill>
        </p:spPr>
        <p:txBody>
          <a:bodyPr/>
          <a:lstStyle/>
          <a:p>
            <a:endParaRPr lang="es-CO"/>
          </a:p>
        </p:txBody>
      </p:sp>
      <p:sp>
        <p:nvSpPr>
          <p:cNvPr id="5" name="Freeform 5"/>
          <p:cNvSpPr/>
          <p:nvPr/>
        </p:nvSpPr>
        <p:spPr>
          <a:xfrm rot="-918227">
            <a:off x="1833509" y="5106414"/>
            <a:ext cx="4473646" cy="3822934"/>
          </a:xfrm>
          <a:custGeom>
            <a:avLst/>
            <a:gdLst/>
            <a:ahLst/>
            <a:cxnLst/>
            <a:rect l="l" t="t" r="r" b="b"/>
            <a:pathLst>
              <a:path w="4473646" h="3822934">
                <a:moveTo>
                  <a:pt x="0" y="0"/>
                </a:moveTo>
                <a:lnTo>
                  <a:pt x="4473646" y="0"/>
                </a:lnTo>
                <a:lnTo>
                  <a:pt x="4473646" y="3822933"/>
                </a:lnTo>
                <a:lnTo>
                  <a:pt x="0" y="38229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grpSp>
        <p:nvGrpSpPr>
          <p:cNvPr id="6" name="Group 6"/>
          <p:cNvGrpSpPr/>
          <p:nvPr/>
        </p:nvGrpSpPr>
        <p:grpSpPr>
          <a:xfrm>
            <a:off x="7622050" y="78200"/>
            <a:ext cx="11150292" cy="10633538"/>
            <a:chOff x="0" y="0"/>
            <a:chExt cx="14867057" cy="14178051"/>
          </a:xfrm>
        </p:grpSpPr>
        <p:sp>
          <p:nvSpPr>
            <p:cNvPr id="7" name="Freeform 7"/>
            <p:cNvSpPr/>
            <p:nvPr/>
          </p:nvSpPr>
          <p:spPr>
            <a:xfrm>
              <a:off x="0" y="0"/>
              <a:ext cx="14867057" cy="14178051"/>
            </a:xfrm>
            <a:custGeom>
              <a:avLst/>
              <a:gdLst/>
              <a:ahLst/>
              <a:cxnLst/>
              <a:rect l="l" t="t" r="r" b="b"/>
              <a:pathLst>
                <a:path w="14867057" h="14178051">
                  <a:moveTo>
                    <a:pt x="0" y="0"/>
                  </a:moveTo>
                  <a:lnTo>
                    <a:pt x="14867057" y="0"/>
                  </a:lnTo>
                  <a:lnTo>
                    <a:pt x="14867057" y="14178051"/>
                  </a:lnTo>
                  <a:lnTo>
                    <a:pt x="0" y="14178051"/>
                  </a:lnTo>
                  <a:lnTo>
                    <a:pt x="0" y="0"/>
                  </a:lnTo>
                  <a:close/>
                </a:path>
              </a:pathLst>
            </a:custGeom>
            <a:blipFill>
              <a:blip r:embed="rId10"/>
              <a:stretch>
                <a:fillRect/>
              </a:stretch>
            </a:blipFill>
          </p:spPr>
          <p:txBody>
            <a:bodyPr/>
            <a:lstStyle/>
            <a:p>
              <a:endParaRPr lang="es-CO"/>
            </a:p>
          </p:txBody>
        </p:sp>
      </p:grpSp>
      <p:sp>
        <p:nvSpPr>
          <p:cNvPr id="8" name="Freeform 8"/>
          <p:cNvSpPr/>
          <p:nvPr/>
        </p:nvSpPr>
        <p:spPr>
          <a:xfrm>
            <a:off x="175448" y="2467640"/>
            <a:ext cx="4328924" cy="4328924"/>
          </a:xfrm>
          <a:custGeom>
            <a:avLst/>
            <a:gdLst/>
            <a:ahLst/>
            <a:cxnLst/>
            <a:rect l="l" t="t" r="r" b="b"/>
            <a:pathLst>
              <a:path w="4328924" h="4328924">
                <a:moveTo>
                  <a:pt x="0" y="0"/>
                </a:moveTo>
                <a:lnTo>
                  <a:pt x="4328924" y="0"/>
                </a:lnTo>
                <a:lnTo>
                  <a:pt x="4328924" y="4328924"/>
                </a:lnTo>
                <a:lnTo>
                  <a:pt x="0" y="4328924"/>
                </a:lnTo>
                <a:lnTo>
                  <a:pt x="0" y="0"/>
                </a:lnTo>
                <a:close/>
              </a:path>
            </a:pathLst>
          </a:custGeom>
          <a:blipFill>
            <a:blip r:embed="rId11"/>
            <a:stretch>
              <a:fillRect/>
            </a:stretch>
          </a:blipFill>
        </p:spPr>
        <p:txBody>
          <a:bodyPr/>
          <a:lstStyle/>
          <a:p>
            <a:endParaRPr lang="es-CO"/>
          </a:p>
        </p:txBody>
      </p:sp>
      <p:sp>
        <p:nvSpPr>
          <p:cNvPr id="9" name="TextBox 9"/>
          <p:cNvSpPr txBox="1"/>
          <p:nvPr/>
        </p:nvSpPr>
        <p:spPr>
          <a:xfrm>
            <a:off x="-518011" y="354425"/>
            <a:ext cx="10942879" cy="1350366"/>
          </a:xfrm>
          <a:prstGeom prst="rect">
            <a:avLst/>
          </a:prstGeom>
        </p:spPr>
        <p:txBody>
          <a:bodyPr lIns="0" tIns="0" rIns="0" bIns="0" rtlCol="0" anchor="t">
            <a:spAutoFit/>
          </a:bodyPr>
          <a:lstStyle/>
          <a:p>
            <a:pPr algn="ctr">
              <a:lnSpc>
                <a:spcPts val="9833"/>
              </a:lnSpc>
            </a:pPr>
            <a:r>
              <a:rPr lang="en-US" sz="10688" spc="-887">
                <a:solidFill>
                  <a:srgbClr val="022033"/>
                </a:solidFill>
                <a:latin typeface="Genty Sans"/>
                <a:ea typeface="Genty Sans"/>
                <a:cs typeface="Genty Sans"/>
                <a:sym typeface="Genty Sans"/>
              </a:rPr>
              <a:t>PROGRAMA IEC </a:t>
            </a:r>
          </a:p>
        </p:txBody>
      </p:sp>
      <p:sp>
        <p:nvSpPr>
          <p:cNvPr id="10" name="TextBox 10"/>
          <p:cNvSpPr txBox="1"/>
          <p:nvPr/>
        </p:nvSpPr>
        <p:spPr>
          <a:xfrm>
            <a:off x="1408321" y="1653404"/>
            <a:ext cx="6571616" cy="814235"/>
          </a:xfrm>
          <a:prstGeom prst="rect">
            <a:avLst/>
          </a:prstGeom>
        </p:spPr>
        <p:txBody>
          <a:bodyPr lIns="0" tIns="0" rIns="0" bIns="0" rtlCol="0" anchor="t">
            <a:spAutoFit/>
          </a:bodyPr>
          <a:lstStyle/>
          <a:p>
            <a:pPr algn="ctr">
              <a:lnSpc>
                <a:spcPts val="5905"/>
              </a:lnSpc>
            </a:pPr>
            <a:r>
              <a:rPr lang="en-US" sz="6418" spc="-532">
                <a:solidFill>
                  <a:srgbClr val="000000"/>
                </a:solidFill>
                <a:latin typeface="Genty Sans"/>
                <a:ea typeface="Genty Sans"/>
                <a:cs typeface="Genty Sans"/>
                <a:sym typeface="Genty Sans"/>
              </a:rPr>
              <a:t>OCTUBRE  2024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1550154" y="352935"/>
            <a:ext cx="1459999" cy="1109599"/>
          </a:xfrm>
          <a:custGeom>
            <a:avLst/>
            <a:gdLst/>
            <a:ahLst/>
            <a:cxnLst/>
            <a:rect l="l" t="t" r="r" b="b"/>
            <a:pathLst>
              <a:path w="1459999" h="1109599">
                <a:moveTo>
                  <a:pt x="0" y="0"/>
                </a:moveTo>
                <a:lnTo>
                  <a:pt x="1459999" y="0"/>
                </a:lnTo>
                <a:lnTo>
                  <a:pt x="1459999" y="1109599"/>
                </a:lnTo>
                <a:lnTo>
                  <a:pt x="0" y="11095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7869287" y="8521183"/>
            <a:ext cx="2606535" cy="2606535"/>
          </a:xfrm>
          <a:custGeom>
            <a:avLst/>
            <a:gdLst/>
            <a:ahLst/>
            <a:cxnLst/>
            <a:rect l="l" t="t" r="r" b="b"/>
            <a:pathLst>
              <a:path w="2606535" h="2606535">
                <a:moveTo>
                  <a:pt x="0" y="0"/>
                </a:moveTo>
                <a:lnTo>
                  <a:pt x="2606534" y="0"/>
                </a:lnTo>
                <a:lnTo>
                  <a:pt x="2606534" y="2606535"/>
                </a:lnTo>
                <a:lnTo>
                  <a:pt x="0" y="2606535"/>
                </a:lnTo>
                <a:lnTo>
                  <a:pt x="0" y="0"/>
                </a:lnTo>
                <a:close/>
              </a:path>
            </a:pathLst>
          </a:custGeom>
          <a:blipFill>
            <a:blip r:embed="rId8"/>
            <a:stretch>
              <a:fillRect/>
            </a:stretch>
          </a:blipFill>
        </p:spPr>
        <p:txBody>
          <a:bodyPr/>
          <a:lstStyle/>
          <a:p>
            <a:endParaRPr lang="es-CO"/>
          </a:p>
        </p:txBody>
      </p:sp>
      <p:sp>
        <p:nvSpPr>
          <p:cNvPr id="6" name="Freeform 6"/>
          <p:cNvSpPr/>
          <p:nvPr/>
        </p:nvSpPr>
        <p:spPr>
          <a:xfrm>
            <a:off x="323099" y="2202249"/>
            <a:ext cx="17641802" cy="5579220"/>
          </a:xfrm>
          <a:custGeom>
            <a:avLst/>
            <a:gdLst/>
            <a:ahLst/>
            <a:cxnLst/>
            <a:rect l="l" t="t" r="r" b="b"/>
            <a:pathLst>
              <a:path w="17641802" h="5579220">
                <a:moveTo>
                  <a:pt x="0" y="0"/>
                </a:moveTo>
                <a:lnTo>
                  <a:pt x="17641802" y="0"/>
                </a:lnTo>
                <a:lnTo>
                  <a:pt x="17641802" y="5579219"/>
                </a:lnTo>
                <a:lnTo>
                  <a:pt x="0" y="5579219"/>
                </a:lnTo>
                <a:lnTo>
                  <a:pt x="0" y="0"/>
                </a:lnTo>
                <a:close/>
              </a:path>
            </a:pathLst>
          </a:custGeom>
          <a:blipFill>
            <a:blip r:embed="rId9"/>
            <a:stretch>
              <a:fillRect/>
            </a:stretch>
          </a:blipFill>
        </p:spPr>
        <p:txBody>
          <a:bodyPr/>
          <a:lstStyle/>
          <a:p>
            <a:endParaRPr lang="es-CO"/>
          </a:p>
        </p:txBody>
      </p:sp>
      <p:sp>
        <p:nvSpPr>
          <p:cNvPr id="7" name="TextBox 7"/>
          <p:cNvSpPr txBox="1"/>
          <p:nvPr/>
        </p:nvSpPr>
        <p:spPr>
          <a:xfrm>
            <a:off x="4032770" y="505335"/>
            <a:ext cx="7673033"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CONSULTA EXTERNA- SIAU</a:t>
            </a:r>
          </a:p>
        </p:txBody>
      </p:sp>
      <p:sp>
        <p:nvSpPr>
          <p:cNvPr id="8" name="TextBox 8"/>
          <p:cNvSpPr txBox="1"/>
          <p:nvPr/>
        </p:nvSpPr>
        <p:spPr>
          <a:xfrm>
            <a:off x="14209255" y="167876"/>
            <a:ext cx="4078745" cy="1441616"/>
          </a:xfrm>
          <a:prstGeom prst="rect">
            <a:avLst/>
          </a:prstGeom>
        </p:spPr>
        <p:txBody>
          <a:bodyPr lIns="0" tIns="0" rIns="0" bIns="0" rtlCol="0" anchor="t">
            <a:spAutoFit/>
          </a:bodyPr>
          <a:lstStyle/>
          <a:p>
            <a:pPr algn="l">
              <a:lnSpc>
                <a:spcPts val="2326"/>
              </a:lnSpc>
            </a:pPr>
            <a:r>
              <a:rPr lang="en-US" sz="1662">
                <a:solidFill>
                  <a:srgbClr val="FFFFFF"/>
                </a:solidFill>
                <a:latin typeface="Trocchi"/>
                <a:ea typeface="Trocchi"/>
                <a:cs typeface="Trocchi"/>
                <a:sym typeface="Trocchi"/>
              </a:rPr>
              <a:t>•EN LLAMADA DE SEGUIMIENTO</a:t>
            </a:r>
          </a:p>
          <a:p>
            <a:pPr algn="l">
              <a:lnSpc>
                <a:spcPts val="2326"/>
              </a:lnSpc>
            </a:pPr>
            <a:r>
              <a:rPr lang="en-US" sz="1662">
                <a:solidFill>
                  <a:srgbClr val="FFFFFF"/>
                </a:solidFill>
                <a:latin typeface="Trocchi"/>
                <a:ea typeface="Trocchi"/>
                <a:cs typeface="Trocchi"/>
                <a:sym typeface="Trocchi"/>
              </a:rPr>
              <a:t>•VÍA WHATSAPP </a:t>
            </a:r>
          </a:p>
          <a:p>
            <a:pPr algn="l">
              <a:lnSpc>
                <a:spcPts val="2326"/>
              </a:lnSpc>
            </a:pPr>
            <a:r>
              <a:rPr lang="en-US" sz="1662">
                <a:solidFill>
                  <a:srgbClr val="FFFFFF"/>
                </a:solidFill>
                <a:latin typeface="Trocchi"/>
                <a:ea typeface="Trocchi"/>
                <a:cs typeface="Trocchi"/>
                <a:sym typeface="Trocchi"/>
              </a:rPr>
              <a:t>•TIRILLAS DE CONSULTA</a:t>
            </a:r>
          </a:p>
          <a:p>
            <a:pPr algn="l">
              <a:lnSpc>
                <a:spcPts val="2326"/>
              </a:lnSpc>
            </a:pPr>
            <a:r>
              <a:rPr lang="en-US" sz="1662">
                <a:solidFill>
                  <a:srgbClr val="FFFFFF"/>
                </a:solidFill>
                <a:latin typeface="Trocchi"/>
                <a:ea typeface="Trocchi"/>
                <a:cs typeface="Trocchi"/>
                <a:sym typeface="Trocchi"/>
              </a:rPr>
              <a:t>•VIDEOS INSTITUCIONALES </a:t>
            </a:r>
          </a:p>
          <a:p>
            <a:pPr algn="ctr">
              <a:lnSpc>
                <a:spcPts val="2326"/>
              </a:lnSpc>
            </a:pPr>
            <a:endParaRPr lang="en-US" sz="1662">
              <a:solidFill>
                <a:srgbClr val="FFFFFF"/>
              </a:solidFill>
              <a:latin typeface="Trocchi"/>
              <a:ea typeface="Trocchi"/>
              <a:cs typeface="Trocchi"/>
              <a:sym typeface="Trocch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14118848" y="-1161540"/>
            <a:ext cx="4169152" cy="4169152"/>
          </a:xfrm>
          <a:custGeom>
            <a:avLst/>
            <a:gdLst/>
            <a:ahLst/>
            <a:cxnLst/>
            <a:rect l="l" t="t" r="r" b="b"/>
            <a:pathLst>
              <a:path w="4169152" h="4169152">
                <a:moveTo>
                  <a:pt x="0" y="0"/>
                </a:moveTo>
                <a:lnTo>
                  <a:pt x="4169152" y="0"/>
                </a:lnTo>
                <a:lnTo>
                  <a:pt x="4169152" y="4169153"/>
                </a:lnTo>
                <a:lnTo>
                  <a:pt x="0" y="4169153"/>
                </a:lnTo>
                <a:lnTo>
                  <a:pt x="0" y="0"/>
                </a:lnTo>
                <a:close/>
              </a:path>
            </a:pathLst>
          </a:custGeom>
          <a:blipFill>
            <a:blip r:embed="rId2"/>
            <a:stretch>
              <a:fillRect/>
            </a:stretch>
          </a:blipFill>
        </p:spPr>
        <p:txBody>
          <a:bodyPr/>
          <a:lstStyle/>
          <a:p>
            <a:endParaRPr lang="es-CO"/>
          </a:p>
        </p:txBody>
      </p:sp>
      <p:grpSp>
        <p:nvGrpSpPr>
          <p:cNvPr id="3" name="Group 3"/>
          <p:cNvGrpSpPr>
            <a:grpSpLocks noChangeAspect="1"/>
          </p:cNvGrpSpPr>
          <p:nvPr/>
        </p:nvGrpSpPr>
        <p:grpSpPr>
          <a:xfrm>
            <a:off x="6297416" y="1904686"/>
            <a:ext cx="5693167" cy="6613809"/>
            <a:chOff x="0" y="0"/>
            <a:chExt cx="5466080" cy="6350000"/>
          </a:xfrm>
        </p:grpSpPr>
        <p:sp>
          <p:nvSpPr>
            <p:cNvPr id="4" name="Freeform 4"/>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5" name="Freeform 5"/>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t="-9216" b="-9216"/>
              </a:stretch>
            </a:blipFill>
          </p:spPr>
          <p:txBody>
            <a:bodyPr/>
            <a:lstStyle/>
            <a:p>
              <a:endParaRPr lang="es-CO"/>
            </a:p>
          </p:txBody>
        </p:sp>
        <p:sp>
          <p:nvSpPr>
            <p:cNvPr id="6" name="Freeform 6"/>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7" name="Freeform 7"/>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8" name="Group 8"/>
          <p:cNvGrpSpPr>
            <a:grpSpLocks noChangeAspect="1"/>
          </p:cNvGrpSpPr>
          <p:nvPr/>
        </p:nvGrpSpPr>
        <p:grpSpPr>
          <a:xfrm>
            <a:off x="12333467" y="1904686"/>
            <a:ext cx="5693167" cy="6613809"/>
            <a:chOff x="0" y="0"/>
            <a:chExt cx="5466080" cy="6350000"/>
          </a:xfrm>
        </p:grpSpPr>
        <p:sp>
          <p:nvSpPr>
            <p:cNvPr id="9" name="Freeform 9"/>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0" name="Freeform 10"/>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t="-12760" b="-12760"/>
              </a:stretch>
            </a:blipFill>
          </p:spPr>
          <p:txBody>
            <a:bodyPr/>
            <a:lstStyle/>
            <a:p>
              <a:endParaRPr lang="es-CO"/>
            </a:p>
          </p:txBody>
        </p:sp>
        <p:sp>
          <p:nvSpPr>
            <p:cNvPr id="11" name="Freeform 11"/>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2" name="Freeform 12"/>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3" name="Group 13"/>
          <p:cNvGrpSpPr>
            <a:grpSpLocks noChangeAspect="1"/>
          </p:cNvGrpSpPr>
          <p:nvPr/>
        </p:nvGrpSpPr>
        <p:grpSpPr>
          <a:xfrm>
            <a:off x="261053" y="1768505"/>
            <a:ext cx="5810392" cy="6749991"/>
            <a:chOff x="0" y="0"/>
            <a:chExt cx="5466080" cy="6350000"/>
          </a:xfrm>
        </p:grpSpPr>
        <p:sp>
          <p:nvSpPr>
            <p:cNvPr id="14" name="Freeform 14"/>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5" name="Freeform 15"/>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5"/>
              <a:stretch>
                <a:fillRect t="-19444" b="-19444"/>
              </a:stretch>
            </a:blipFill>
          </p:spPr>
          <p:txBody>
            <a:bodyPr/>
            <a:lstStyle/>
            <a:p>
              <a:endParaRPr lang="es-CO"/>
            </a:p>
          </p:txBody>
        </p:sp>
        <p:sp>
          <p:nvSpPr>
            <p:cNvPr id="16" name="Freeform 16"/>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7" name="Freeform 17"/>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8" name="Freeform 18"/>
          <p:cNvSpPr/>
          <p:nvPr/>
        </p:nvSpPr>
        <p:spPr>
          <a:xfrm rot="-5188424">
            <a:off x="-234791" y="-82837"/>
            <a:ext cx="2721995" cy="2846531"/>
          </a:xfrm>
          <a:custGeom>
            <a:avLst/>
            <a:gdLst/>
            <a:ahLst/>
            <a:cxnLst/>
            <a:rect l="l" t="t" r="r" b="b"/>
            <a:pathLst>
              <a:path w="2721995" h="2846531">
                <a:moveTo>
                  <a:pt x="0" y="0"/>
                </a:moveTo>
                <a:lnTo>
                  <a:pt x="2721995" y="0"/>
                </a:lnTo>
                <a:lnTo>
                  <a:pt x="2721995" y="2846531"/>
                </a:lnTo>
                <a:lnTo>
                  <a:pt x="0" y="28465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19" name="Freeform 19"/>
          <p:cNvSpPr/>
          <p:nvPr/>
        </p:nvSpPr>
        <p:spPr>
          <a:xfrm>
            <a:off x="0" y="8249057"/>
            <a:ext cx="2811736" cy="2037943"/>
          </a:xfrm>
          <a:custGeom>
            <a:avLst/>
            <a:gdLst/>
            <a:ahLst/>
            <a:cxnLst/>
            <a:rect l="l" t="t" r="r" b="b"/>
            <a:pathLst>
              <a:path w="2811736" h="2037943">
                <a:moveTo>
                  <a:pt x="0" y="0"/>
                </a:moveTo>
                <a:lnTo>
                  <a:pt x="2811736" y="0"/>
                </a:lnTo>
                <a:lnTo>
                  <a:pt x="2811736" y="2037943"/>
                </a:lnTo>
                <a:lnTo>
                  <a:pt x="0" y="203794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20" name="Freeform 20"/>
          <p:cNvSpPr/>
          <p:nvPr/>
        </p:nvSpPr>
        <p:spPr>
          <a:xfrm>
            <a:off x="13827321" y="8615141"/>
            <a:ext cx="4316098" cy="1671859"/>
          </a:xfrm>
          <a:custGeom>
            <a:avLst/>
            <a:gdLst/>
            <a:ahLst/>
            <a:cxnLst/>
            <a:rect l="l" t="t" r="r" b="b"/>
            <a:pathLst>
              <a:path w="4316098" h="1671859">
                <a:moveTo>
                  <a:pt x="0" y="0"/>
                </a:moveTo>
                <a:lnTo>
                  <a:pt x="4316099" y="0"/>
                </a:lnTo>
                <a:lnTo>
                  <a:pt x="4316099" y="1671859"/>
                </a:lnTo>
                <a:lnTo>
                  <a:pt x="0" y="167185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21" name="Freeform 21"/>
          <p:cNvSpPr/>
          <p:nvPr/>
        </p:nvSpPr>
        <p:spPr>
          <a:xfrm>
            <a:off x="7775111" y="9451071"/>
            <a:ext cx="2737777" cy="622844"/>
          </a:xfrm>
          <a:custGeom>
            <a:avLst/>
            <a:gdLst/>
            <a:ahLst/>
            <a:cxnLst/>
            <a:rect l="l" t="t" r="r" b="b"/>
            <a:pathLst>
              <a:path w="2737777" h="622844">
                <a:moveTo>
                  <a:pt x="0" y="0"/>
                </a:moveTo>
                <a:lnTo>
                  <a:pt x="2737778" y="0"/>
                </a:lnTo>
                <a:lnTo>
                  <a:pt x="2737778" y="622844"/>
                </a:lnTo>
                <a:lnTo>
                  <a:pt x="0" y="622844"/>
                </a:lnTo>
                <a:lnTo>
                  <a:pt x="0" y="0"/>
                </a:lnTo>
                <a:close/>
              </a:path>
            </a:pathLst>
          </a:custGeom>
          <a:blipFill>
            <a:blip r:embed="rId12"/>
            <a:stretch>
              <a:fillRect/>
            </a:stretch>
          </a:blipFill>
        </p:spPr>
        <p:txBody>
          <a:bodyPr/>
          <a:lstStyle/>
          <a:p>
            <a:endParaRPr lang="es-CO"/>
          </a:p>
        </p:txBody>
      </p:sp>
      <p:sp>
        <p:nvSpPr>
          <p:cNvPr id="22" name="TextBox 22"/>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2864099" y="253663"/>
            <a:ext cx="1245250" cy="946390"/>
          </a:xfrm>
          <a:custGeom>
            <a:avLst/>
            <a:gdLst/>
            <a:ahLst/>
            <a:cxnLst/>
            <a:rect l="l" t="t" r="r" b="b"/>
            <a:pathLst>
              <a:path w="1245250" h="946390">
                <a:moveTo>
                  <a:pt x="0" y="0"/>
                </a:moveTo>
                <a:lnTo>
                  <a:pt x="1245250" y="0"/>
                </a:lnTo>
                <a:lnTo>
                  <a:pt x="1245250" y="946390"/>
                </a:lnTo>
                <a:lnTo>
                  <a:pt x="0" y="9463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6936166" y="7117977"/>
            <a:ext cx="4458526" cy="3841954"/>
          </a:xfrm>
          <a:custGeom>
            <a:avLst/>
            <a:gdLst/>
            <a:ahLst/>
            <a:cxnLst/>
            <a:rect l="l" t="t" r="r" b="b"/>
            <a:pathLst>
              <a:path w="4458526" h="3841954">
                <a:moveTo>
                  <a:pt x="0" y="0"/>
                </a:moveTo>
                <a:lnTo>
                  <a:pt x="4458525" y="0"/>
                </a:lnTo>
                <a:lnTo>
                  <a:pt x="4458525" y="3841953"/>
                </a:lnTo>
                <a:lnTo>
                  <a:pt x="0" y="3841953"/>
                </a:lnTo>
                <a:lnTo>
                  <a:pt x="0" y="0"/>
                </a:lnTo>
                <a:close/>
              </a:path>
            </a:pathLst>
          </a:custGeom>
          <a:blipFill>
            <a:blip r:embed="rId8"/>
            <a:stretch>
              <a:fillRect t="-8024" b="-8024"/>
            </a:stretch>
          </a:blipFill>
        </p:spPr>
        <p:txBody>
          <a:bodyPr/>
          <a:lstStyle/>
          <a:p>
            <a:endParaRPr lang="es-CO"/>
          </a:p>
        </p:txBody>
      </p:sp>
      <p:sp>
        <p:nvSpPr>
          <p:cNvPr id="6" name="Freeform 6"/>
          <p:cNvSpPr/>
          <p:nvPr/>
        </p:nvSpPr>
        <p:spPr>
          <a:xfrm>
            <a:off x="14613332" y="0"/>
            <a:ext cx="1993362" cy="2084561"/>
          </a:xfrm>
          <a:custGeom>
            <a:avLst/>
            <a:gdLst/>
            <a:ahLst/>
            <a:cxnLst/>
            <a:rect l="l" t="t" r="r" b="b"/>
            <a:pathLst>
              <a:path w="1993362" h="2084561">
                <a:moveTo>
                  <a:pt x="0" y="0"/>
                </a:moveTo>
                <a:lnTo>
                  <a:pt x="1993362" y="0"/>
                </a:lnTo>
                <a:lnTo>
                  <a:pt x="1993362" y="2084561"/>
                </a:lnTo>
                <a:lnTo>
                  <a:pt x="0" y="208456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s-CO"/>
          </a:p>
        </p:txBody>
      </p:sp>
      <p:sp>
        <p:nvSpPr>
          <p:cNvPr id="7" name="Freeform 7"/>
          <p:cNvSpPr/>
          <p:nvPr/>
        </p:nvSpPr>
        <p:spPr>
          <a:xfrm rot="6979180">
            <a:off x="2522283" y="987426"/>
            <a:ext cx="683634" cy="1249165"/>
          </a:xfrm>
          <a:custGeom>
            <a:avLst/>
            <a:gdLst/>
            <a:ahLst/>
            <a:cxnLst/>
            <a:rect l="l" t="t" r="r" b="b"/>
            <a:pathLst>
              <a:path w="683634" h="1249165">
                <a:moveTo>
                  <a:pt x="0" y="0"/>
                </a:moveTo>
                <a:lnTo>
                  <a:pt x="683633" y="0"/>
                </a:lnTo>
                <a:lnTo>
                  <a:pt x="683633" y="1249165"/>
                </a:lnTo>
                <a:lnTo>
                  <a:pt x="0" y="124916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8" name="Freeform 8"/>
          <p:cNvSpPr/>
          <p:nvPr/>
        </p:nvSpPr>
        <p:spPr>
          <a:xfrm>
            <a:off x="93432" y="2388818"/>
            <a:ext cx="18002797" cy="4388182"/>
          </a:xfrm>
          <a:custGeom>
            <a:avLst/>
            <a:gdLst/>
            <a:ahLst/>
            <a:cxnLst/>
            <a:rect l="l" t="t" r="r" b="b"/>
            <a:pathLst>
              <a:path w="18002797" h="4388182">
                <a:moveTo>
                  <a:pt x="0" y="0"/>
                </a:moveTo>
                <a:lnTo>
                  <a:pt x="18002798" y="0"/>
                </a:lnTo>
                <a:lnTo>
                  <a:pt x="18002798" y="4388182"/>
                </a:lnTo>
                <a:lnTo>
                  <a:pt x="0" y="4388182"/>
                </a:lnTo>
                <a:lnTo>
                  <a:pt x="0" y="0"/>
                </a:lnTo>
                <a:close/>
              </a:path>
            </a:pathLst>
          </a:custGeom>
          <a:blipFill>
            <a:blip r:embed="rId13"/>
            <a:stretch>
              <a:fillRect/>
            </a:stretch>
          </a:blipFill>
        </p:spPr>
        <p:txBody>
          <a:bodyPr/>
          <a:lstStyle/>
          <a:p>
            <a:endParaRPr lang="es-CO"/>
          </a:p>
        </p:txBody>
      </p:sp>
      <p:sp>
        <p:nvSpPr>
          <p:cNvPr id="9" name="TextBox 9"/>
          <p:cNvSpPr txBox="1"/>
          <p:nvPr/>
        </p:nvSpPr>
        <p:spPr>
          <a:xfrm>
            <a:off x="4475399" y="605905"/>
            <a:ext cx="6919292" cy="640830"/>
          </a:xfrm>
          <a:prstGeom prst="rect">
            <a:avLst/>
          </a:prstGeom>
        </p:spPr>
        <p:txBody>
          <a:bodyPr lIns="0" tIns="0" rIns="0" bIns="0" rtlCol="0" anchor="t">
            <a:spAutoFit/>
          </a:bodyPr>
          <a:lstStyle/>
          <a:p>
            <a:pPr algn="ctr">
              <a:lnSpc>
                <a:spcPts val="4681"/>
              </a:lnSpc>
            </a:pPr>
            <a:r>
              <a:rPr lang="en-US" sz="5088" spc="-422">
                <a:solidFill>
                  <a:srgbClr val="FFFFFF"/>
                </a:solidFill>
                <a:latin typeface="Genty Sans"/>
                <a:ea typeface="Genty Sans"/>
                <a:cs typeface="Genty Sans"/>
                <a:sym typeface="Genty Sans"/>
              </a:rPr>
              <a:t>SERVICIO FARMACÉUTICO.</a:t>
            </a:r>
          </a:p>
        </p:txBody>
      </p:sp>
      <p:sp>
        <p:nvSpPr>
          <p:cNvPr id="10" name="TextBox 10"/>
          <p:cNvSpPr txBox="1"/>
          <p:nvPr/>
        </p:nvSpPr>
        <p:spPr>
          <a:xfrm>
            <a:off x="225893" y="847710"/>
            <a:ext cx="1926817" cy="352343"/>
          </a:xfrm>
          <a:prstGeom prst="rect">
            <a:avLst/>
          </a:prstGeom>
        </p:spPr>
        <p:txBody>
          <a:bodyPr lIns="0" tIns="0" rIns="0" bIns="0" rtlCol="0" anchor="t">
            <a:spAutoFit/>
          </a:bodyPr>
          <a:lstStyle/>
          <a:p>
            <a:pPr algn="ctr">
              <a:lnSpc>
                <a:spcPts val="2591"/>
              </a:lnSpc>
            </a:pPr>
            <a:r>
              <a:rPr lang="en-US" sz="2816" spc="-233">
                <a:solidFill>
                  <a:srgbClr val="FFFFFF"/>
                </a:solidFill>
                <a:latin typeface="Genty Sans"/>
                <a:ea typeface="Genty Sans"/>
                <a:cs typeface="Genty Sans"/>
                <a:sym typeface="Genty Sans"/>
              </a:rPr>
              <a:t>SEDE 1 NEIVA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79962" y="1821672"/>
            <a:ext cx="5718858" cy="6643655"/>
            <a:chOff x="0" y="0"/>
            <a:chExt cx="5466080" cy="6350000"/>
          </a:xfrm>
        </p:grpSpPr>
        <p:sp>
          <p:nvSpPr>
            <p:cNvPr id="3" name="Freeform 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4" name="Freeform 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2"/>
              <a:stretch>
                <a:fillRect t="-19213" b="-19213"/>
              </a:stretch>
            </a:blipFill>
          </p:spPr>
          <p:txBody>
            <a:bodyPr/>
            <a:lstStyle/>
            <a:p>
              <a:endParaRPr lang="es-CO"/>
            </a:p>
          </p:txBody>
        </p:sp>
        <p:sp>
          <p:nvSpPr>
            <p:cNvPr id="5" name="Freeform 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6" name="Freeform 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7" name="Group 7"/>
          <p:cNvGrpSpPr>
            <a:grpSpLocks noChangeAspect="1"/>
          </p:cNvGrpSpPr>
          <p:nvPr/>
        </p:nvGrpSpPr>
        <p:grpSpPr>
          <a:xfrm>
            <a:off x="6284571" y="1821672"/>
            <a:ext cx="5718858" cy="6643655"/>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t="-19213" b="-19213"/>
              </a:stretch>
            </a:blipFill>
          </p:spPr>
          <p:txBody>
            <a:bodyPr/>
            <a:lstStyle/>
            <a:p>
              <a:endParaRPr lang="es-CO"/>
            </a:p>
          </p:txBody>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2" name="Group 12"/>
          <p:cNvGrpSpPr>
            <a:grpSpLocks noChangeAspect="1"/>
          </p:cNvGrpSpPr>
          <p:nvPr/>
        </p:nvGrpSpPr>
        <p:grpSpPr>
          <a:xfrm>
            <a:off x="12289179" y="1821672"/>
            <a:ext cx="5718858" cy="6643655"/>
            <a:chOff x="0" y="0"/>
            <a:chExt cx="5466080" cy="6350000"/>
          </a:xfrm>
        </p:grpSpPr>
        <p:sp>
          <p:nvSpPr>
            <p:cNvPr id="13" name="Freeform 1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4" name="Freeform 1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l="-13681" r="-13681"/>
              </a:stretch>
            </a:blipFill>
          </p:spPr>
          <p:txBody>
            <a:bodyPr/>
            <a:lstStyle/>
            <a:p>
              <a:endParaRPr lang="es-CO"/>
            </a:p>
          </p:txBody>
        </p:sp>
        <p:sp>
          <p:nvSpPr>
            <p:cNvPr id="15" name="Freeform 1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6" name="Freeform 1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7" name="Freeform 17"/>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CO"/>
          </a:p>
        </p:txBody>
      </p:sp>
      <p:sp>
        <p:nvSpPr>
          <p:cNvPr id="18" name="Freeform 18"/>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19" name="Freeform 19"/>
          <p:cNvSpPr/>
          <p:nvPr/>
        </p:nvSpPr>
        <p:spPr>
          <a:xfrm>
            <a:off x="13282056" y="27511"/>
            <a:ext cx="5005944" cy="2002378"/>
          </a:xfrm>
          <a:custGeom>
            <a:avLst/>
            <a:gdLst/>
            <a:ahLst/>
            <a:cxnLst/>
            <a:rect l="l" t="t" r="r" b="b"/>
            <a:pathLst>
              <a:path w="5005944" h="2002378">
                <a:moveTo>
                  <a:pt x="0" y="0"/>
                </a:moveTo>
                <a:lnTo>
                  <a:pt x="5005944" y="0"/>
                </a:lnTo>
                <a:lnTo>
                  <a:pt x="5005944" y="2002378"/>
                </a:lnTo>
                <a:lnTo>
                  <a:pt x="0" y="20023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s-CO"/>
          </a:p>
        </p:txBody>
      </p:sp>
      <p:sp>
        <p:nvSpPr>
          <p:cNvPr id="20" name="Freeform 20"/>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21" name="TextBox 21"/>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
        <p:nvSpPr>
          <p:cNvPr id="22" name="Freeform 22"/>
          <p:cNvSpPr/>
          <p:nvPr/>
        </p:nvSpPr>
        <p:spPr>
          <a:xfrm>
            <a:off x="7696932" y="7509298"/>
            <a:ext cx="2737777" cy="622844"/>
          </a:xfrm>
          <a:custGeom>
            <a:avLst/>
            <a:gdLst/>
            <a:ahLst/>
            <a:cxnLst/>
            <a:rect l="l" t="t" r="r" b="b"/>
            <a:pathLst>
              <a:path w="2737777" h="622844">
                <a:moveTo>
                  <a:pt x="0" y="0"/>
                </a:moveTo>
                <a:lnTo>
                  <a:pt x="2737777" y="0"/>
                </a:lnTo>
                <a:lnTo>
                  <a:pt x="2737777" y="622844"/>
                </a:lnTo>
                <a:lnTo>
                  <a:pt x="0" y="622844"/>
                </a:lnTo>
                <a:lnTo>
                  <a:pt x="0" y="0"/>
                </a:lnTo>
                <a:close/>
              </a:path>
            </a:pathLst>
          </a:custGeom>
          <a:blipFill>
            <a:blip r:embed="rId13"/>
            <a:stretch>
              <a:fillRect/>
            </a:stretch>
          </a:blipFill>
        </p:spPr>
        <p:txBody>
          <a:bodyPr/>
          <a:lstStyle/>
          <a:p>
            <a:endParaRPr lang="es-CO"/>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2875311" y="747933"/>
            <a:ext cx="1937103" cy="1472198"/>
          </a:xfrm>
          <a:custGeom>
            <a:avLst/>
            <a:gdLst/>
            <a:ahLst/>
            <a:cxnLst/>
            <a:rect l="l" t="t" r="r" b="b"/>
            <a:pathLst>
              <a:path w="1937103" h="1472198">
                <a:moveTo>
                  <a:pt x="0" y="0"/>
                </a:moveTo>
                <a:lnTo>
                  <a:pt x="1937103" y="0"/>
                </a:lnTo>
                <a:lnTo>
                  <a:pt x="1937103" y="1472198"/>
                </a:lnTo>
                <a:lnTo>
                  <a:pt x="0" y="14721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6700876" y="7073552"/>
            <a:ext cx="4369495" cy="4369495"/>
          </a:xfrm>
          <a:custGeom>
            <a:avLst/>
            <a:gdLst/>
            <a:ahLst/>
            <a:cxnLst/>
            <a:rect l="l" t="t" r="r" b="b"/>
            <a:pathLst>
              <a:path w="4369495" h="4369495">
                <a:moveTo>
                  <a:pt x="0" y="0"/>
                </a:moveTo>
                <a:lnTo>
                  <a:pt x="4369495" y="0"/>
                </a:lnTo>
                <a:lnTo>
                  <a:pt x="4369495" y="4369496"/>
                </a:lnTo>
                <a:lnTo>
                  <a:pt x="0" y="4369496"/>
                </a:lnTo>
                <a:lnTo>
                  <a:pt x="0" y="0"/>
                </a:lnTo>
                <a:close/>
              </a:path>
            </a:pathLst>
          </a:custGeom>
          <a:blipFill>
            <a:blip r:embed="rId8"/>
            <a:stretch>
              <a:fillRect/>
            </a:stretch>
          </a:blipFill>
        </p:spPr>
        <p:txBody>
          <a:bodyPr/>
          <a:lstStyle/>
          <a:p>
            <a:endParaRPr lang="es-CO"/>
          </a:p>
        </p:txBody>
      </p:sp>
      <p:sp>
        <p:nvSpPr>
          <p:cNvPr id="6" name="Freeform 6"/>
          <p:cNvSpPr/>
          <p:nvPr/>
        </p:nvSpPr>
        <p:spPr>
          <a:xfrm>
            <a:off x="190263" y="3193590"/>
            <a:ext cx="17907475" cy="3879962"/>
          </a:xfrm>
          <a:custGeom>
            <a:avLst/>
            <a:gdLst/>
            <a:ahLst/>
            <a:cxnLst/>
            <a:rect l="l" t="t" r="r" b="b"/>
            <a:pathLst>
              <a:path w="17907475" h="3879962">
                <a:moveTo>
                  <a:pt x="0" y="0"/>
                </a:moveTo>
                <a:lnTo>
                  <a:pt x="17907474" y="0"/>
                </a:lnTo>
                <a:lnTo>
                  <a:pt x="17907474" y="3879962"/>
                </a:lnTo>
                <a:lnTo>
                  <a:pt x="0" y="3879962"/>
                </a:lnTo>
                <a:lnTo>
                  <a:pt x="0" y="0"/>
                </a:lnTo>
                <a:close/>
              </a:path>
            </a:pathLst>
          </a:custGeom>
          <a:blipFill>
            <a:blip r:embed="rId9"/>
            <a:stretch>
              <a:fillRect t="-192" b="-192"/>
            </a:stretch>
          </a:blipFill>
        </p:spPr>
        <p:txBody>
          <a:bodyPr/>
          <a:lstStyle/>
          <a:p>
            <a:endParaRPr lang="es-CO"/>
          </a:p>
        </p:txBody>
      </p:sp>
      <p:sp>
        <p:nvSpPr>
          <p:cNvPr id="7" name="TextBox 7"/>
          <p:cNvSpPr txBox="1"/>
          <p:nvPr/>
        </p:nvSpPr>
        <p:spPr>
          <a:xfrm>
            <a:off x="6553222" y="928908"/>
            <a:ext cx="4841469" cy="871454"/>
          </a:xfrm>
          <a:prstGeom prst="rect">
            <a:avLst/>
          </a:prstGeom>
        </p:spPr>
        <p:txBody>
          <a:bodyPr lIns="0" tIns="0" rIns="0" bIns="0" rtlCol="0" anchor="t">
            <a:spAutoFit/>
          </a:bodyPr>
          <a:lstStyle/>
          <a:p>
            <a:pPr algn="ctr">
              <a:lnSpc>
                <a:spcPts val="6364"/>
              </a:lnSpc>
            </a:pPr>
            <a:r>
              <a:rPr lang="en-US" sz="6917" spc="-574">
                <a:solidFill>
                  <a:srgbClr val="FFFFFF"/>
                </a:solidFill>
                <a:latin typeface="Genty Sans"/>
                <a:ea typeface="Genty Sans"/>
                <a:cs typeface="Genty Sans"/>
                <a:sym typeface="Genty Sans"/>
              </a:rPr>
              <a:t>PSIOCOLOGIA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52528" y="1821672"/>
            <a:ext cx="5718858" cy="6643655"/>
            <a:chOff x="0" y="0"/>
            <a:chExt cx="5466080" cy="6350000"/>
          </a:xfrm>
        </p:grpSpPr>
        <p:sp>
          <p:nvSpPr>
            <p:cNvPr id="3" name="Freeform 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4" name="Freeform 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2"/>
              <a:stretch>
                <a:fillRect l="-14434" r="-14434"/>
              </a:stretch>
            </a:blipFill>
          </p:spPr>
          <p:txBody>
            <a:bodyPr/>
            <a:lstStyle/>
            <a:p>
              <a:endParaRPr lang="es-CO"/>
            </a:p>
          </p:txBody>
        </p:sp>
        <p:sp>
          <p:nvSpPr>
            <p:cNvPr id="5" name="Freeform 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6" name="Freeform 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7" name="Group 7"/>
          <p:cNvGrpSpPr>
            <a:grpSpLocks noChangeAspect="1"/>
          </p:cNvGrpSpPr>
          <p:nvPr/>
        </p:nvGrpSpPr>
        <p:grpSpPr>
          <a:xfrm>
            <a:off x="6284571" y="1821672"/>
            <a:ext cx="5718858" cy="6643655"/>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l="-6896" r="-6896"/>
              </a:stretch>
            </a:blipFill>
          </p:spPr>
          <p:txBody>
            <a:bodyPr/>
            <a:lstStyle/>
            <a:p>
              <a:endParaRPr lang="es-CO"/>
            </a:p>
          </p:txBody>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2" name="Group 12"/>
          <p:cNvGrpSpPr>
            <a:grpSpLocks noChangeAspect="1"/>
          </p:cNvGrpSpPr>
          <p:nvPr/>
        </p:nvGrpSpPr>
        <p:grpSpPr>
          <a:xfrm>
            <a:off x="12287066" y="1773765"/>
            <a:ext cx="5718858" cy="6643655"/>
            <a:chOff x="0" y="0"/>
            <a:chExt cx="5466080" cy="6350000"/>
          </a:xfrm>
        </p:grpSpPr>
        <p:sp>
          <p:nvSpPr>
            <p:cNvPr id="13" name="Freeform 1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4" name="Freeform 1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l="-13267" r="-13267"/>
              </a:stretch>
            </a:blipFill>
          </p:spPr>
          <p:txBody>
            <a:bodyPr/>
            <a:lstStyle/>
            <a:p>
              <a:endParaRPr lang="es-CO"/>
            </a:p>
          </p:txBody>
        </p:sp>
        <p:sp>
          <p:nvSpPr>
            <p:cNvPr id="15" name="Freeform 1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6" name="Freeform 1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7" name="Freeform 17"/>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CO"/>
          </a:p>
        </p:txBody>
      </p:sp>
      <p:sp>
        <p:nvSpPr>
          <p:cNvPr id="18" name="Freeform 18"/>
          <p:cNvSpPr/>
          <p:nvPr/>
        </p:nvSpPr>
        <p:spPr>
          <a:xfrm>
            <a:off x="13282056" y="27511"/>
            <a:ext cx="5005944" cy="2002378"/>
          </a:xfrm>
          <a:custGeom>
            <a:avLst/>
            <a:gdLst/>
            <a:ahLst/>
            <a:cxnLst/>
            <a:rect l="l" t="t" r="r" b="b"/>
            <a:pathLst>
              <a:path w="5005944" h="2002378">
                <a:moveTo>
                  <a:pt x="0" y="0"/>
                </a:moveTo>
                <a:lnTo>
                  <a:pt x="5005944" y="0"/>
                </a:lnTo>
                <a:lnTo>
                  <a:pt x="5005944" y="2002378"/>
                </a:lnTo>
                <a:lnTo>
                  <a:pt x="0" y="200237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19" name="Freeform 19"/>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s-CO"/>
          </a:p>
        </p:txBody>
      </p:sp>
      <p:sp>
        <p:nvSpPr>
          <p:cNvPr id="20" name="Freeform 20"/>
          <p:cNvSpPr/>
          <p:nvPr/>
        </p:nvSpPr>
        <p:spPr>
          <a:xfrm>
            <a:off x="2737169" y="7383923"/>
            <a:ext cx="3234218" cy="3222457"/>
          </a:xfrm>
          <a:custGeom>
            <a:avLst/>
            <a:gdLst/>
            <a:ahLst/>
            <a:cxnLst/>
            <a:rect l="l" t="t" r="r" b="b"/>
            <a:pathLst>
              <a:path w="3234218" h="3222457">
                <a:moveTo>
                  <a:pt x="0" y="0"/>
                </a:moveTo>
                <a:lnTo>
                  <a:pt x="3234218" y="0"/>
                </a:lnTo>
                <a:lnTo>
                  <a:pt x="3234218" y="3222457"/>
                </a:lnTo>
                <a:lnTo>
                  <a:pt x="0" y="322245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21" name="Freeform 21"/>
          <p:cNvSpPr/>
          <p:nvPr/>
        </p:nvSpPr>
        <p:spPr>
          <a:xfrm>
            <a:off x="12141204" y="7383923"/>
            <a:ext cx="3234218" cy="3222457"/>
          </a:xfrm>
          <a:custGeom>
            <a:avLst/>
            <a:gdLst/>
            <a:ahLst/>
            <a:cxnLst/>
            <a:rect l="l" t="t" r="r" b="b"/>
            <a:pathLst>
              <a:path w="3234218" h="3222457">
                <a:moveTo>
                  <a:pt x="0" y="0"/>
                </a:moveTo>
                <a:lnTo>
                  <a:pt x="3234218" y="0"/>
                </a:lnTo>
                <a:lnTo>
                  <a:pt x="3234218" y="3222457"/>
                </a:lnTo>
                <a:lnTo>
                  <a:pt x="0" y="322245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22" name="Freeform 22"/>
          <p:cNvSpPr/>
          <p:nvPr/>
        </p:nvSpPr>
        <p:spPr>
          <a:xfrm>
            <a:off x="7658832" y="7509298"/>
            <a:ext cx="2737777" cy="622844"/>
          </a:xfrm>
          <a:custGeom>
            <a:avLst/>
            <a:gdLst/>
            <a:ahLst/>
            <a:cxnLst/>
            <a:rect l="l" t="t" r="r" b="b"/>
            <a:pathLst>
              <a:path w="2737777" h="622844">
                <a:moveTo>
                  <a:pt x="0" y="0"/>
                </a:moveTo>
                <a:lnTo>
                  <a:pt x="2737777" y="0"/>
                </a:lnTo>
                <a:lnTo>
                  <a:pt x="2737777" y="622844"/>
                </a:lnTo>
                <a:lnTo>
                  <a:pt x="0" y="622844"/>
                </a:lnTo>
                <a:lnTo>
                  <a:pt x="0" y="0"/>
                </a:lnTo>
                <a:close/>
              </a:path>
            </a:pathLst>
          </a:custGeom>
          <a:blipFill>
            <a:blip r:embed="rId13"/>
            <a:stretch>
              <a:fillRect/>
            </a:stretch>
          </a:blipFill>
        </p:spPr>
        <p:txBody>
          <a:bodyPr/>
          <a:lstStyle/>
          <a:p>
            <a:endParaRPr lang="es-CO"/>
          </a:p>
        </p:txBody>
      </p:sp>
      <p:sp>
        <p:nvSpPr>
          <p:cNvPr id="23" name="TextBox 23"/>
          <p:cNvSpPr txBox="1"/>
          <p:nvPr/>
        </p:nvSpPr>
        <p:spPr>
          <a:xfrm>
            <a:off x="6217157" y="8558913"/>
            <a:ext cx="5891786" cy="1322573"/>
          </a:xfrm>
          <a:prstGeom prst="rect">
            <a:avLst/>
          </a:prstGeom>
        </p:spPr>
        <p:txBody>
          <a:bodyPr lIns="0" tIns="0" rIns="0" bIns="0" rtlCol="0" anchor="t">
            <a:spAutoFit/>
          </a:bodyPr>
          <a:lstStyle/>
          <a:p>
            <a:pPr algn="ctr">
              <a:lnSpc>
                <a:spcPts val="5337"/>
              </a:lnSpc>
            </a:pPr>
            <a:r>
              <a:rPr lang="en-US" sz="3812">
                <a:solidFill>
                  <a:srgbClr val="E52687"/>
                </a:solidFill>
                <a:latin typeface="Genty Sans"/>
                <a:ea typeface="Genty Sans"/>
                <a:cs typeface="Genty Sans"/>
                <a:sym typeface="Genty Sans"/>
              </a:rPr>
              <a:t>ACTIVIDADES EN SALA DE QUIMIOTERAPIA</a:t>
            </a:r>
          </a:p>
        </p:txBody>
      </p:sp>
      <p:sp>
        <p:nvSpPr>
          <p:cNvPr id="24" name="TextBox 24"/>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52528" y="1821672"/>
            <a:ext cx="5718858" cy="6643655"/>
            <a:chOff x="0" y="0"/>
            <a:chExt cx="5466080" cy="6350000"/>
          </a:xfrm>
        </p:grpSpPr>
        <p:sp>
          <p:nvSpPr>
            <p:cNvPr id="3" name="Freeform 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4" name="Freeform 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2"/>
              <a:stretch>
                <a:fillRect l="-20364" r="-20364"/>
              </a:stretch>
            </a:blipFill>
          </p:spPr>
          <p:txBody>
            <a:bodyPr/>
            <a:lstStyle/>
            <a:p>
              <a:endParaRPr lang="es-CO"/>
            </a:p>
          </p:txBody>
        </p:sp>
        <p:sp>
          <p:nvSpPr>
            <p:cNvPr id="5" name="Freeform 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6" name="Freeform 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7" name="Group 7"/>
          <p:cNvGrpSpPr>
            <a:grpSpLocks noChangeAspect="1"/>
          </p:cNvGrpSpPr>
          <p:nvPr/>
        </p:nvGrpSpPr>
        <p:grpSpPr>
          <a:xfrm>
            <a:off x="12297631" y="1773765"/>
            <a:ext cx="5718858" cy="6643655"/>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l="-13807" r="-13807"/>
              </a:stretch>
            </a:blipFill>
          </p:spPr>
          <p:txBody>
            <a:bodyPr/>
            <a:lstStyle/>
            <a:p>
              <a:endParaRPr lang="es-CO"/>
            </a:p>
          </p:txBody>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2" name="Group 12"/>
          <p:cNvGrpSpPr>
            <a:grpSpLocks noChangeAspect="1"/>
          </p:cNvGrpSpPr>
          <p:nvPr/>
        </p:nvGrpSpPr>
        <p:grpSpPr>
          <a:xfrm>
            <a:off x="6273973" y="1773765"/>
            <a:ext cx="5718858" cy="6643655"/>
            <a:chOff x="0" y="0"/>
            <a:chExt cx="5466080" cy="6350000"/>
          </a:xfrm>
        </p:grpSpPr>
        <p:sp>
          <p:nvSpPr>
            <p:cNvPr id="13" name="Freeform 1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4" name="Freeform 1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t="-27295" b="-27295"/>
              </a:stretch>
            </a:blipFill>
          </p:spPr>
          <p:txBody>
            <a:bodyPr/>
            <a:lstStyle/>
            <a:p>
              <a:endParaRPr lang="es-CO"/>
            </a:p>
          </p:txBody>
        </p:sp>
        <p:sp>
          <p:nvSpPr>
            <p:cNvPr id="15" name="Freeform 1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6" name="Freeform 1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7" name="Freeform 17"/>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CO"/>
          </a:p>
        </p:txBody>
      </p:sp>
      <p:sp>
        <p:nvSpPr>
          <p:cNvPr id="18" name="Freeform 18"/>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19" name="Freeform 19"/>
          <p:cNvSpPr/>
          <p:nvPr/>
        </p:nvSpPr>
        <p:spPr>
          <a:xfrm>
            <a:off x="13282056" y="27511"/>
            <a:ext cx="5005944" cy="2002378"/>
          </a:xfrm>
          <a:custGeom>
            <a:avLst/>
            <a:gdLst/>
            <a:ahLst/>
            <a:cxnLst/>
            <a:rect l="l" t="t" r="r" b="b"/>
            <a:pathLst>
              <a:path w="5005944" h="2002378">
                <a:moveTo>
                  <a:pt x="0" y="0"/>
                </a:moveTo>
                <a:lnTo>
                  <a:pt x="5005944" y="0"/>
                </a:lnTo>
                <a:lnTo>
                  <a:pt x="5005944" y="2002378"/>
                </a:lnTo>
                <a:lnTo>
                  <a:pt x="0" y="20023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s-CO"/>
          </a:p>
        </p:txBody>
      </p:sp>
      <p:sp>
        <p:nvSpPr>
          <p:cNvPr id="20" name="Freeform 20"/>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s-CO"/>
          </a:p>
        </p:txBody>
      </p:sp>
      <p:sp>
        <p:nvSpPr>
          <p:cNvPr id="21" name="TextBox 21"/>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
        <p:nvSpPr>
          <p:cNvPr id="22" name="TextBox 22"/>
          <p:cNvSpPr txBox="1"/>
          <p:nvPr/>
        </p:nvSpPr>
        <p:spPr>
          <a:xfrm>
            <a:off x="6198107" y="8558913"/>
            <a:ext cx="5891786" cy="1322573"/>
          </a:xfrm>
          <a:prstGeom prst="rect">
            <a:avLst/>
          </a:prstGeom>
        </p:spPr>
        <p:txBody>
          <a:bodyPr lIns="0" tIns="0" rIns="0" bIns="0" rtlCol="0" anchor="t">
            <a:spAutoFit/>
          </a:bodyPr>
          <a:lstStyle/>
          <a:p>
            <a:pPr algn="ctr">
              <a:lnSpc>
                <a:spcPts val="5337"/>
              </a:lnSpc>
            </a:pPr>
            <a:r>
              <a:rPr lang="en-US" sz="3812">
                <a:solidFill>
                  <a:srgbClr val="E52687"/>
                </a:solidFill>
                <a:latin typeface="Genty Sans"/>
                <a:ea typeface="Genty Sans"/>
                <a:cs typeface="Genty Sans"/>
                <a:sym typeface="Genty Sans"/>
              </a:rPr>
              <a:t>ACTIVIDADES EN SALA DE QUIMIOTERAPIA</a:t>
            </a:r>
          </a:p>
        </p:txBody>
      </p:sp>
      <p:sp>
        <p:nvSpPr>
          <p:cNvPr id="23" name="Freeform 23"/>
          <p:cNvSpPr/>
          <p:nvPr/>
        </p:nvSpPr>
        <p:spPr>
          <a:xfrm>
            <a:off x="7687407" y="7509298"/>
            <a:ext cx="2737777" cy="622844"/>
          </a:xfrm>
          <a:custGeom>
            <a:avLst/>
            <a:gdLst/>
            <a:ahLst/>
            <a:cxnLst/>
            <a:rect l="l" t="t" r="r" b="b"/>
            <a:pathLst>
              <a:path w="2737777" h="622844">
                <a:moveTo>
                  <a:pt x="0" y="0"/>
                </a:moveTo>
                <a:lnTo>
                  <a:pt x="2737777" y="0"/>
                </a:lnTo>
                <a:lnTo>
                  <a:pt x="2737777" y="622844"/>
                </a:lnTo>
                <a:lnTo>
                  <a:pt x="0" y="622844"/>
                </a:lnTo>
                <a:lnTo>
                  <a:pt x="0" y="0"/>
                </a:lnTo>
                <a:close/>
              </a:path>
            </a:pathLst>
          </a:custGeom>
          <a:blipFill>
            <a:blip r:embed="rId13"/>
            <a:stretch>
              <a:fillRect/>
            </a:stretch>
          </a:blipFill>
        </p:spPr>
        <p:txBody>
          <a:bodyPr/>
          <a:lstStyle/>
          <a:p>
            <a:endParaRPr lang="es-CO"/>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3" name="Freeform 3"/>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4" name="Freeform 4"/>
          <p:cNvSpPr/>
          <p:nvPr/>
        </p:nvSpPr>
        <p:spPr>
          <a:xfrm>
            <a:off x="13282056" y="27511"/>
            <a:ext cx="5005944" cy="2002378"/>
          </a:xfrm>
          <a:custGeom>
            <a:avLst/>
            <a:gdLst/>
            <a:ahLst/>
            <a:cxnLst/>
            <a:rect l="l" t="t" r="r" b="b"/>
            <a:pathLst>
              <a:path w="5005944" h="2002378">
                <a:moveTo>
                  <a:pt x="0" y="0"/>
                </a:moveTo>
                <a:lnTo>
                  <a:pt x="5005944" y="0"/>
                </a:lnTo>
                <a:lnTo>
                  <a:pt x="5005944" y="2002378"/>
                </a:lnTo>
                <a:lnTo>
                  <a:pt x="0" y="200237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5" name="Freeform 5"/>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6" name="Freeform 6"/>
          <p:cNvSpPr/>
          <p:nvPr/>
        </p:nvSpPr>
        <p:spPr>
          <a:xfrm>
            <a:off x="13166145" y="8689019"/>
            <a:ext cx="2032615" cy="1463483"/>
          </a:xfrm>
          <a:custGeom>
            <a:avLst/>
            <a:gdLst/>
            <a:ahLst/>
            <a:cxnLst/>
            <a:rect l="l" t="t" r="r" b="b"/>
            <a:pathLst>
              <a:path w="2032615" h="1463483">
                <a:moveTo>
                  <a:pt x="0" y="0"/>
                </a:moveTo>
                <a:lnTo>
                  <a:pt x="2032614" y="0"/>
                </a:lnTo>
                <a:lnTo>
                  <a:pt x="2032614" y="1463482"/>
                </a:lnTo>
                <a:lnTo>
                  <a:pt x="0" y="146348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pic>
        <p:nvPicPr>
          <p:cNvPr id="7" name="Picture 7">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4"/>
          <a:srcRect/>
          <a:stretch>
            <a:fillRect/>
          </a:stretch>
        </p:blipFill>
        <p:spPr>
          <a:xfrm>
            <a:off x="5990419" y="783073"/>
            <a:ext cx="6208634" cy="8278178"/>
          </a:xfrm>
          <a:prstGeom prst="rect">
            <a:avLst/>
          </a:prstGeom>
        </p:spPr>
      </p:pic>
      <p:pic>
        <p:nvPicPr>
          <p:cNvPr id="8" name="Picture 8"/>
          <p:cNvPicPr>
            <a:picLocks noChangeAspect="1"/>
          </p:cNvPicPr>
          <p:nvPr/>
        </p:nvPicPr>
        <p:blipFill>
          <a:blip r:embed="rId15"/>
          <a:srcRect/>
          <a:stretch>
            <a:fillRect/>
          </a:stretch>
        </p:blipFill>
        <p:spPr>
          <a:xfrm>
            <a:off x="3814522" y="8321111"/>
            <a:ext cx="1902921" cy="1874377"/>
          </a:xfrm>
          <a:prstGeom prst="rect">
            <a:avLst/>
          </a:prstGeom>
        </p:spPr>
      </p:pic>
      <p:sp>
        <p:nvSpPr>
          <p:cNvPr id="9" name="Freeform 9"/>
          <p:cNvSpPr/>
          <p:nvPr/>
        </p:nvSpPr>
        <p:spPr>
          <a:xfrm>
            <a:off x="5025952" y="0"/>
            <a:ext cx="3696183" cy="3696183"/>
          </a:xfrm>
          <a:custGeom>
            <a:avLst/>
            <a:gdLst/>
            <a:ahLst/>
            <a:cxnLst/>
            <a:rect l="l" t="t" r="r" b="b"/>
            <a:pathLst>
              <a:path w="3696183" h="3696183">
                <a:moveTo>
                  <a:pt x="0" y="0"/>
                </a:moveTo>
                <a:lnTo>
                  <a:pt x="3696183" y="0"/>
                </a:lnTo>
                <a:lnTo>
                  <a:pt x="3696183" y="3696183"/>
                </a:lnTo>
                <a:lnTo>
                  <a:pt x="0" y="3696183"/>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s-CO"/>
          </a:p>
        </p:txBody>
      </p:sp>
      <p:sp>
        <p:nvSpPr>
          <p:cNvPr id="10" name="TextBox 10"/>
          <p:cNvSpPr txBox="1"/>
          <p:nvPr/>
        </p:nvSpPr>
        <p:spPr>
          <a:xfrm>
            <a:off x="2925013" y="9144000"/>
            <a:ext cx="12860015" cy="935751"/>
          </a:xfrm>
          <a:prstGeom prst="rect">
            <a:avLst/>
          </a:prstGeom>
        </p:spPr>
        <p:txBody>
          <a:bodyPr lIns="0" tIns="0" rIns="0" bIns="0" rtlCol="0" anchor="t">
            <a:spAutoFit/>
          </a:bodyPr>
          <a:lstStyle/>
          <a:p>
            <a:pPr algn="ctr">
              <a:lnSpc>
                <a:spcPts val="7628"/>
              </a:lnSpc>
            </a:pPr>
            <a:r>
              <a:rPr lang="en-US" sz="5448">
                <a:solidFill>
                  <a:srgbClr val="E52687"/>
                </a:solidFill>
                <a:latin typeface="Genty Sans"/>
                <a:ea typeface="Genty Sans"/>
                <a:cs typeface="Genty Sans"/>
                <a:sym typeface="Genty Sans"/>
              </a:rPr>
              <a:t>TOQUE DE CAMPANA</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7"/>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a:off x="13282056" y="27511"/>
            <a:ext cx="5005944" cy="2002378"/>
          </a:xfrm>
          <a:custGeom>
            <a:avLst/>
            <a:gdLst/>
            <a:ahLst/>
            <a:cxnLst/>
            <a:rect l="l" t="t" r="r" b="b"/>
            <a:pathLst>
              <a:path w="5005944" h="2002378">
                <a:moveTo>
                  <a:pt x="0" y="0"/>
                </a:moveTo>
                <a:lnTo>
                  <a:pt x="5005944" y="0"/>
                </a:lnTo>
                <a:lnTo>
                  <a:pt x="5005944" y="2002378"/>
                </a:lnTo>
                <a:lnTo>
                  <a:pt x="0" y="200237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6" name="Freeform 6"/>
          <p:cNvSpPr/>
          <p:nvPr/>
        </p:nvSpPr>
        <p:spPr>
          <a:xfrm>
            <a:off x="183186" y="158115"/>
            <a:ext cx="1691028" cy="1451209"/>
          </a:xfrm>
          <a:custGeom>
            <a:avLst/>
            <a:gdLst/>
            <a:ahLst/>
            <a:cxnLst/>
            <a:rect l="l" t="t" r="r" b="b"/>
            <a:pathLst>
              <a:path w="1691028" h="1451209">
                <a:moveTo>
                  <a:pt x="0" y="0"/>
                </a:moveTo>
                <a:lnTo>
                  <a:pt x="1691028" y="0"/>
                </a:lnTo>
                <a:lnTo>
                  <a:pt x="1691028" y="1451210"/>
                </a:lnTo>
                <a:lnTo>
                  <a:pt x="0" y="14512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7" name="Freeform 7"/>
          <p:cNvSpPr/>
          <p:nvPr/>
        </p:nvSpPr>
        <p:spPr>
          <a:xfrm>
            <a:off x="13282056" y="8570342"/>
            <a:ext cx="1695509" cy="1741961"/>
          </a:xfrm>
          <a:custGeom>
            <a:avLst/>
            <a:gdLst/>
            <a:ahLst/>
            <a:cxnLst/>
            <a:rect l="l" t="t" r="r" b="b"/>
            <a:pathLst>
              <a:path w="1695509" h="1741961">
                <a:moveTo>
                  <a:pt x="0" y="0"/>
                </a:moveTo>
                <a:lnTo>
                  <a:pt x="1695509" y="0"/>
                </a:lnTo>
                <a:lnTo>
                  <a:pt x="1695509" y="1741961"/>
                </a:lnTo>
                <a:lnTo>
                  <a:pt x="0" y="1741961"/>
                </a:lnTo>
                <a:lnTo>
                  <a:pt x="0" y="0"/>
                </a:lnTo>
                <a:close/>
              </a:path>
            </a:pathLst>
          </a:custGeom>
          <a:blipFill>
            <a:blip r:embed="rId12"/>
            <a:stretch>
              <a:fillRect/>
            </a:stretch>
          </a:blipFill>
        </p:spPr>
        <p:txBody>
          <a:bodyPr/>
          <a:lstStyle/>
          <a:p>
            <a:endParaRPr lang="es-CO"/>
          </a:p>
        </p:txBody>
      </p:sp>
      <p:grpSp>
        <p:nvGrpSpPr>
          <p:cNvPr id="8" name="Group 8"/>
          <p:cNvGrpSpPr>
            <a:grpSpLocks noChangeAspect="1"/>
          </p:cNvGrpSpPr>
          <p:nvPr/>
        </p:nvGrpSpPr>
        <p:grpSpPr>
          <a:xfrm>
            <a:off x="6466924" y="1821672"/>
            <a:ext cx="5718858" cy="6643655"/>
            <a:chOff x="0" y="0"/>
            <a:chExt cx="5466080" cy="6350000"/>
          </a:xfrm>
        </p:grpSpPr>
        <p:sp>
          <p:nvSpPr>
            <p:cNvPr id="9" name="Freeform 9"/>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0" name="Freeform 10"/>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13"/>
              <a:stretch>
                <a:fillRect t="-12056" b="-12056"/>
              </a:stretch>
            </a:blipFill>
          </p:spPr>
          <p:txBody>
            <a:bodyPr/>
            <a:lstStyle/>
            <a:p>
              <a:endParaRPr lang="es-CO"/>
            </a:p>
          </p:txBody>
        </p:sp>
        <p:sp>
          <p:nvSpPr>
            <p:cNvPr id="11" name="Freeform 11"/>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2" name="Freeform 12"/>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3" name="Group 13"/>
          <p:cNvGrpSpPr>
            <a:grpSpLocks noChangeAspect="1"/>
          </p:cNvGrpSpPr>
          <p:nvPr/>
        </p:nvGrpSpPr>
        <p:grpSpPr>
          <a:xfrm>
            <a:off x="12544268" y="2339476"/>
            <a:ext cx="4942794" cy="5742094"/>
            <a:chOff x="0" y="0"/>
            <a:chExt cx="5466080" cy="6350000"/>
          </a:xfrm>
        </p:grpSpPr>
        <p:sp>
          <p:nvSpPr>
            <p:cNvPr id="14" name="Freeform 14"/>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5" name="Freeform 15"/>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14"/>
              <a:stretch>
                <a:fillRect t="-16128" b="-16128"/>
              </a:stretch>
            </a:blipFill>
          </p:spPr>
          <p:txBody>
            <a:bodyPr/>
            <a:lstStyle/>
            <a:p>
              <a:endParaRPr lang="es-CO"/>
            </a:p>
          </p:txBody>
        </p:sp>
        <p:sp>
          <p:nvSpPr>
            <p:cNvPr id="16" name="Freeform 16"/>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7" name="Freeform 17"/>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8" name="Group 18"/>
          <p:cNvGrpSpPr>
            <a:grpSpLocks noChangeAspect="1"/>
          </p:cNvGrpSpPr>
          <p:nvPr/>
        </p:nvGrpSpPr>
        <p:grpSpPr>
          <a:xfrm>
            <a:off x="1199007" y="2339476"/>
            <a:ext cx="4942794" cy="5742094"/>
            <a:chOff x="0" y="0"/>
            <a:chExt cx="5466080" cy="6350000"/>
          </a:xfrm>
        </p:grpSpPr>
        <p:sp>
          <p:nvSpPr>
            <p:cNvPr id="19" name="Freeform 19"/>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20" name="Freeform 20"/>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15"/>
              <a:stretch>
                <a:fillRect t="-15830" b="-15830"/>
              </a:stretch>
            </a:blipFill>
          </p:spPr>
          <p:txBody>
            <a:bodyPr/>
            <a:lstStyle/>
            <a:p>
              <a:endParaRPr lang="es-CO"/>
            </a:p>
          </p:txBody>
        </p:sp>
        <p:sp>
          <p:nvSpPr>
            <p:cNvPr id="21" name="Freeform 21"/>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22" name="Freeform 22"/>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23" name="Freeform 23"/>
          <p:cNvSpPr/>
          <p:nvPr/>
        </p:nvSpPr>
        <p:spPr>
          <a:xfrm>
            <a:off x="4637614" y="8417420"/>
            <a:ext cx="1504188" cy="1874377"/>
          </a:xfrm>
          <a:custGeom>
            <a:avLst/>
            <a:gdLst/>
            <a:ahLst/>
            <a:cxnLst/>
            <a:rect l="l" t="t" r="r" b="b"/>
            <a:pathLst>
              <a:path w="1504188" h="1874377">
                <a:moveTo>
                  <a:pt x="0" y="0"/>
                </a:moveTo>
                <a:lnTo>
                  <a:pt x="1504188" y="0"/>
                </a:lnTo>
                <a:lnTo>
                  <a:pt x="1504188" y="1874378"/>
                </a:lnTo>
                <a:lnTo>
                  <a:pt x="0" y="1874378"/>
                </a:lnTo>
                <a:lnTo>
                  <a:pt x="0" y="0"/>
                </a:lnTo>
                <a:close/>
              </a:path>
            </a:pathLst>
          </a:custGeom>
          <a:blipFill>
            <a:blip r:embed="rId16"/>
            <a:stretch>
              <a:fillRect/>
            </a:stretch>
          </a:blipFill>
        </p:spPr>
        <p:txBody>
          <a:bodyPr/>
          <a:lstStyle/>
          <a:p>
            <a:endParaRPr lang="es-CO"/>
          </a:p>
        </p:txBody>
      </p:sp>
      <p:sp>
        <p:nvSpPr>
          <p:cNvPr id="24" name="TextBox 24"/>
          <p:cNvSpPr txBox="1"/>
          <p:nvPr/>
        </p:nvSpPr>
        <p:spPr>
          <a:xfrm>
            <a:off x="5472429" y="8980026"/>
            <a:ext cx="7983291" cy="1172475"/>
          </a:xfrm>
          <a:prstGeom prst="rect">
            <a:avLst/>
          </a:prstGeom>
        </p:spPr>
        <p:txBody>
          <a:bodyPr lIns="0" tIns="0" rIns="0" bIns="0" rtlCol="0" anchor="t">
            <a:spAutoFit/>
          </a:bodyPr>
          <a:lstStyle/>
          <a:p>
            <a:pPr algn="ctr">
              <a:lnSpc>
                <a:spcPts val="4735"/>
              </a:lnSpc>
            </a:pPr>
            <a:r>
              <a:rPr lang="en-US" sz="3382">
                <a:solidFill>
                  <a:srgbClr val="E52687"/>
                </a:solidFill>
                <a:latin typeface="Genty Sans"/>
                <a:ea typeface="Genty Sans"/>
                <a:cs typeface="Genty Sans"/>
                <a:sym typeface="Genty Sans"/>
              </a:rPr>
              <a:t>CELEBRACIÓN DIA MUNDIAL DE LA SALUD MENTAL</a:t>
            </a:r>
          </a:p>
        </p:txBody>
      </p:sp>
      <p:sp>
        <p:nvSpPr>
          <p:cNvPr id="25" name="TextBox 25"/>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
        <p:nvSpPr>
          <p:cNvPr id="26" name="TextBox 26"/>
          <p:cNvSpPr txBox="1"/>
          <p:nvPr/>
        </p:nvSpPr>
        <p:spPr>
          <a:xfrm>
            <a:off x="14032146" y="461312"/>
            <a:ext cx="3893195" cy="611505"/>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Trocchi"/>
                <a:ea typeface="Trocchi"/>
                <a:cs typeface="Trocchi"/>
                <a:sym typeface="Trocchi"/>
              </a:rPr>
              <a:t>VIDEOS EN SALA DE ESPERA</a:t>
            </a:r>
          </a:p>
          <a:p>
            <a:pPr marL="388620" lvl="1" indent="-194310" algn="l">
              <a:lnSpc>
                <a:spcPts val="2520"/>
              </a:lnSpc>
              <a:buFont typeface="Arial"/>
              <a:buChar char="•"/>
            </a:pPr>
            <a:r>
              <a:rPr lang="en-US" sz="1800">
                <a:solidFill>
                  <a:srgbClr val="000000"/>
                </a:solidFill>
                <a:latin typeface="Trocchi"/>
                <a:ea typeface="Trocchi"/>
                <a:cs typeface="Trocchi"/>
                <a:sym typeface="Trocchi"/>
              </a:rPr>
              <a:t>LISTÓN VERDE.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13282056" y="27511"/>
            <a:ext cx="5005944" cy="2002378"/>
          </a:xfrm>
          <a:custGeom>
            <a:avLst/>
            <a:gdLst/>
            <a:ahLst/>
            <a:cxnLst/>
            <a:rect l="l" t="t" r="r" b="b"/>
            <a:pathLst>
              <a:path w="5005944" h="2002378">
                <a:moveTo>
                  <a:pt x="0" y="0"/>
                </a:moveTo>
                <a:lnTo>
                  <a:pt x="5005944" y="0"/>
                </a:lnTo>
                <a:lnTo>
                  <a:pt x="5005944" y="2002378"/>
                </a:lnTo>
                <a:lnTo>
                  <a:pt x="0" y="20023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3" name="Freeform 3"/>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4" name="Freeform 4"/>
          <p:cNvSpPr/>
          <p:nvPr/>
        </p:nvSpPr>
        <p:spPr>
          <a:xfrm>
            <a:off x="255882" y="352935"/>
            <a:ext cx="1314548" cy="2395531"/>
          </a:xfrm>
          <a:custGeom>
            <a:avLst/>
            <a:gdLst/>
            <a:ahLst/>
            <a:cxnLst/>
            <a:rect l="l" t="t" r="r" b="b"/>
            <a:pathLst>
              <a:path w="1314548" h="2395531">
                <a:moveTo>
                  <a:pt x="0" y="0"/>
                </a:moveTo>
                <a:lnTo>
                  <a:pt x="1314548" y="0"/>
                </a:lnTo>
                <a:lnTo>
                  <a:pt x="1314548" y="2395531"/>
                </a:lnTo>
                <a:lnTo>
                  <a:pt x="0" y="2395531"/>
                </a:lnTo>
                <a:lnTo>
                  <a:pt x="0" y="0"/>
                </a:lnTo>
                <a:close/>
              </a:path>
            </a:pathLst>
          </a:custGeom>
          <a:blipFill>
            <a:blip r:embed="rId8"/>
            <a:stretch>
              <a:fillRect/>
            </a:stretch>
          </a:blipFill>
        </p:spPr>
        <p:txBody>
          <a:bodyPr/>
          <a:lstStyle/>
          <a:p>
            <a:endParaRPr lang="es-CO"/>
          </a:p>
        </p:txBody>
      </p:sp>
      <p:sp>
        <p:nvSpPr>
          <p:cNvPr id="5" name="Freeform 5"/>
          <p:cNvSpPr/>
          <p:nvPr/>
        </p:nvSpPr>
        <p:spPr>
          <a:xfrm>
            <a:off x="13815630" y="7517278"/>
            <a:ext cx="3329355" cy="3058845"/>
          </a:xfrm>
          <a:custGeom>
            <a:avLst/>
            <a:gdLst/>
            <a:ahLst/>
            <a:cxnLst/>
            <a:rect l="l" t="t" r="r" b="b"/>
            <a:pathLst>
              <a:path w="3329355" h="3058845">
                <a:moveTo>
                  <a:pt x="0" y="0"/>
                </a:moveTo>
                <a:lnTo>
                  <a:pt x="3329354" y="0"/>
                </a:lnTo>
                <a:lnTo>
                  <a:pt x="3329354" y="3058845"/>
                </a:lnTo>
                <a:lnTo>
                  <a:pt x="0" y="3058845"/>
                </a:lnTo>
                <a:lnTo>
                  <a:pt x="0" y="0"/>
                </a:lnTo>
                <a:close/>
              </a:path>
            </a:pathLst>
          </a:custGeom>
          <a:blipFill>
            <a:blip r:embed="rId9"/>
            <a:stretch>
              <a:fillRect/>
            </a:stretch>
          </a:blipFill>
        </p:spPr>
        <p:txBody>
          <a:bodyPr/>
          <a:lstStyle/>
          <a:p>
            <a:endParaRPr lang="es-CO"/>
          </a:p>
        </p:txBody>
      </p:sp>
      <p:sp>
        <p:nvSpPr>
          <p:cNvPr id="6" name="Freeform 6"/>
          <p:cNvSpPr/>
          <p:nvPr/>
        </p:nvSpPr>
        <p:spPr>
          <a:xfrm>
            <a:off x="4780568" y="9046701"/>
            <a:ext cx="691861" cy="1028789"/>
          </a:xfrm>
          <a:custGeom>
            <a:avLst/>
            <a:gdLst/>
            <a:ahLst/>
            <a:cxnLst/>
            <a:rect l="l" t="t" r="r" b="b"/>
            <a:pathLst>
              <a:path w="691861" h="1028789">
                <a:moveTo>
                  <a:pt x="0" y="0"/>
                </a:moveTo>
                <a:lnTo>
                  <a:pt x="691861" y="0"/>
                </a:lnTo>
                <a:lnTo>
                  <a:pt x="691861" y="1028789"/>
                </a:lnTo>
                <a:lnTo>
                  <a:pt x="0" y="1028789"/>
                </a:lnTo>
                <a:lnTo>
                  <a:pt x="0" y="0"/>
                </a:lnTo>
                <a:close/>
              </a:path>
            </a:pathLst>
          </a:custGeom>
          <a:blipFill>
            <a:blip r:embed="rId10"/>
            <a:stretch>
              <a:fillRect/>
            </a:stretch>
          </a:blipFill>
        </p:spPr>
        <p:txBody>
          <a:bodyPr/>
          <a:lstStyle/>
          <a:p>
            <a:endParaRPr lang="es-CO"/>
          </a:p>
        </p:txBody>
      </p:sp>
      <p:pic>
        <p:nvPicPr>
          <p:cNvPr id="7" name="Picture 7">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1"/>
          <a:srcRect/>
          <a:stretch>
            <a:fillRect/>
          </a:stretch>
        </p:blipFill>
        <p:spPr>
          <a:xfrm>
            <a:off x="6829425" y="352935"/>
            <a:ext cx="4629150" cy="8229600"/>
          </a:xfrm>
          <a:prstGeom prst="rect">
            <a:avLst/>
          </a:prstGeom>
        </p:spPr>
      </p:pic>
      <p:sp>
        <p:nvSpPr>
          <p:cNvPr id="8" name="TextBox 8"/>
          <p:cNvSpPr txBox="1"/>
          <p:nvPr/>
        </p:nvSpPr>
        <p:spPr>
          <a:xfrm>
            <a:off x="5832338" y="8980026"/>
            <a:ext cx="7983291" cy="1172475"/>
          </a:xfrm>
          <a:prstGeom prst="rect">
            <a:avLst/>
          </a:prstGeom>
        </p:spPr>
        <p:txBody>
          <a:bodyPr lIns="0" tIns="0" rIns="0" bIns="0" rtlCol="0" anchor="t">
            <a:spAutoFit/>
          </a:bodyPr>
          <a:lstStyle/>
          <a:p>
            <a:pPr algn="ctr">
              <a:lnSpc>
                <a:spcPts val="4735"/>
              </a:lnSpc>
            </a:pPr>
            <a:r>
              <a:rPr lang="en-US" sz="3382">
                <a:solidFill>
                  <a:srgbClr val="E52687"/>
                </a:solidFill>
                <a:latin typeface="Genty Sans"/>
                <a:ea typeface="Genty Sans"/>
                <a:cs typeface="Genty Sans"/>
                <a:sym typeface="Genty Sans"/>
              </a:rPr>
              <a:t>CONMEMORACIÓN DEL DIA MUNDIAL DEL CÁNCER DE MAMA</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7"/>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3" name="Freeform 3"/>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4" name="Freeform 4"/>
          <p:cNvSpPr/>
          <p:nvPr/>
        </p:nvSpPr>
        <p:spPr>
          <a:xfrm>
            <a:off x="-315567" y="3901946"/>
            <a:ext cx="3302127" cy="4114800"/>
          </a:xfrm>
          <a:custGeom>
            <a:avLst/>
            <a:gdLst/>
            <a:ahLst/>
            <a:cxnLst/>
            <a:rect l="l" t="t" r="r" b="b"/>
            <a:pathLst>
              <a:path w="3302127" h="4114800">
                <a:moveTo>
                  <a:pt x="0" y="0"/>
                </a:moveTo>
                <a:lnTo>
                  <a:pt x="3302127" y="0"/>
                </a:lnTo>
                <a:lnTo>
                  <a:pt x="3302127"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5" name="Freeform 5"/>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6" name="Freeform 6"/>
          <p:cNvSpPr/>
          <p:nvPr/>
        </p:nvSpPr>
        <p:spPr>
          <a:xfrm>
            <a:off x="13455461" y="8016746"/>
            <a:ext cx="1118712" cy="2194500"/>
          </a:xfrm>
          <a:custGeom>
            <a:avLst/>
            <a:gdLst/>
            <a:ahLst/>
            <a:cxnLst/>
            <a:rect l="l" t="t" r="r" b="b"/>
            <a:pathLst>
              <a:path w="1118712" h="2194500">
                <a:moveTo>
                  <a:pt x="0" y="0"/>
                </a:moveTo>
                <a:lnTo>
                  <a:pt x="1118712" y="0"/>
                </a:lnTo>
                <a:lnTo>
                  <a:pt x="1118712" y="2194500"/>
                </a:lnTo>
                <a:lnTo>
                  <a:pt x="0" y="21945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7" name="Freeform 7"/>
          <p:cNvSpPr/>
          <p:nvPr/>
        </p:nvSpPr>
        <p:spPr>
          <a:xfrm>
            <a:off x="3343522" y="-444579"/>
            <a:ext cx="2379645" cy="3254215"/>
          </a:xfrm>
          <a:custGeom>
            <a:avLst/>
            <a:gdLst/>
            <a:ahLst/>
            <a:cxnLst/>
            <a:rect l="l" t="t" r="r" b="b"/>
            <a:pathLst>
              <a:path w="2379645" h="3254215">
                <a:moveTo>
                  <a:pt x="0" y="0"/>
                </a:moveTo>
                <a:lnTo>
                  <a:pt x="2379646" y="0"/>
                </a:lnTo>
                <a:lnTo>
                  <a:pt x="2379646" y="3254215"/>
                </a:lnTo>
                <a:lnTo>
                  <a:pt x="0" y="325421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s-CO"/>
          </a:p>
        </p:txBody>
      </p:sp>
      <p:sp>
        <p:nvSpPr>
          <p:cNvPr id="8" name="Freeform 8"/>
          <p:cNvSpPr/>
          <p:nvPr/>
        </p:nvSpPr>
        <p:spPr>
          <a:xfrm>
            <a:off x="4119753" y="8321111"/>
            <a:ext cx="1352676" cy="1874377"/>
          </a:xfrm>
          <a:custGeom>
            <a:avLst/>
            <a:gdLst/>
            <a:ahLst/>
            <a:cxnLst/>
            <a:rect l="l" t="t" r="r" b="b"/>
            <a:pathLst>
              <a:path w="1352676" h="1874377">
                <a:moveTo>
                  <a:pt x="0" y="0"/>
                </a:moveTo>
                <a:lnTo>
                  <a:pt x="1352676" y="0"/>
                </a:lnTo>
                <a:lnTo>
                  <a:pt x="1352676" y="1874378"/>
                </a:lnTo>
                <a:lnTo>
                  <a:pt x="0" y="1874378"/>
                </a:lnTo>
                <a:lnTo>
                  <a:pt x="0" y="0"/>
                </a:lnTo>
                <a:close/>
              </a:path>
            </a:pathLst>
          </a:custGeom>
          <a:blipFill>
            <a:blip r:embed="rId16"/>
            <a:stretch>
              <a:fillRect/>
            </a:stretch>
          </a:blipFill>
        </p:spPr>
        <p:txBody>
          <a:bodyPr/>
          <a:lstStyle/>
          <a:p>
            <a:endParaRPr lang="es-CO"/>
          </a:p>
        </p:txBody>
      </p:sp>
      <p:sp>
        <p:nvSpPr>
          <p:cNvPr id="9" name="Freeform 9"/>
          <p:cNvSpPr/>
          <p:nvPr/>
        </p:nvSpPr>
        <p:spPr>
          <a:xfrm>
            <a:off x="14574173" y="-444579"/>
            <a:ext cx="3965638" cy="4114800"/>
          </a:xfrm>
          <a:custGeom>
            <a:avLst/>
            <a:gdLst/>
            <a:ahLst/>
            <a:cxnLst/>
            <a:rect l="l" t="t" r="r" b="b"/>
            <a:pathLst>
              <a:path w="3965638" h="4114800">
                <a:moveTo>
                  <a:pt x="0" y="0"/>
                </a:moveTo>
                <a:lnTo>
                  <a:pt x="3965639" y="0"/>
                </a:lnTo>
                <a:lnTo>
                  <a:pt x="3965639" y="4114800"/>
                </a:lnTo>
                <a:lnTo>
                  <a:pt x="0" y="4114800"/>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s-CO"/>
          </a:p>
        </p:txBody>
      </p:sp>
      <p:pic>
        <p:nvPicPr>
          <p:cNvPr id="10" name="Picture 1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9"/>
          <a:srcRect/>
          <a:stretch>
            <a:fillRect/>
          </a:stretch>
        </p:blipFill>
        <p:spPr>
          <a:xfrm>
            <a:off x="6057900" y="324920"/>
            <a:ext cx="6172200" cy="8229600"/>
          </a:xfrm>
          <a:prstGeom prst="rect">
            <a:avLst/>
          </a:prstGeom>
        </p:spPr>
      </p:pic>
      <p:sp>
        <p:nvSpPr>
          <p:cNvPr id="11" name="TextBox 11"/>
          <p:cNvSpPr txBox="1"/>
          <p:nvPr/>
        </p:nvSpPr>
        <p:spPr>
          <a:xfrm>
            <a:off x="5472429" y="8980026"/>
            <a:ext cx="7983291" cy="576618"/>
          </a:xfrm>
          <a:prstGeom prst="rect">
            <a:avLst/>
          </a:prstGeom>
        </p:spPr>
        <p:txBody>
          <a:bodyPr lIns="0" tIns="0" rIns="0" bIns="0" rtlCol="0" anchor="t">
            <a:spAutoFit/>
          </a:bodyPr>
          <a:lstStyle/>
          <a:p>
            <a:pPr algn="ctr">
              <a:lnSpc>
                <a:spcPts val="4735"/>
              </a:lnSpc>
            </a:pPr>
            <a:r>
              <a:rPr lang="en-US" sz="3382">
                <a:solidFill>
                  <a:srgbClr val="E52687"/>
                </a:solidFill>
                <a:latin typeface="Genty Sans"/>
                <a:ea typeface="Genty Sans"/>
                <a:cs typeface="Genty Sans"/>
                <a:sym typeface="Genty Sans"/>
              </a:rPr>
              <a:t>CELEBRACIÓN DE HALLOWEEN</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10"/>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3" name="Freeform 3"/>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4" name="Freeform 4"/>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5" name="Freeform 5"/>
          <p:cNvSpPr/>
          <p:nvPr/>
        </p:nvSpPr>
        <p:spPr>
          <a:xfrm>
            <a:off x="1415853" y="7555725"/>
            <a:ext cx="3696228" cy="3405150"/>
          </a:xfrm>
          <a:custGeom>
            <a:avLst/>
            <a:gdLst/>
            <a:ahLst/>
            <a:cxnLst/>
            <a:rect l="l" t="t" r="r" b="b"/>
            <a:pathLst>
              <a:path w="3696228" h="3405150">
                <a:moveTo>
                  <a:pt x="0" y="0"/>
                </a:moveTo>
                <a:lnTo>
                  <a:pt x="3696228" y="0"/>
                </a:lnTo>
                <a:lnTo>
                  <a:pt x="3696228" y="3405150"/>
                </a:lnTo>
                <a:lnTo>
                  <a:pt x="0" y="3405150"/>
                </a:lnTo>
                <a:lnTo>
                  <a:pt x="0" y="0"/>
                </a:lnTo>
                <a:close/>
              </a:path>
            </a:pathLst>
          </a:custGeom>
          <a:blipFill>
            <a:blip r:embed="rId10"/>
            <a:stretch>
              <a:fillRect/>
            </a:stretch>
          </a:blipFill>
        </p:spPr>
        <p:txBody>
          <a:bodyPr/>
          <a:lstStyle/>
          <a:p>
            <a:endParaRPr lang="es-CO"/>
          </a:p>
        </p:txBody>
      </p:sp>
      <p:sp>
        <p:nvSpPr>
          <p:cNvPr id="6" name="Freeform 6"/>
          <p:cNvSpPr/>
          <p:nvPr/>
        </p:nvSpPr>
        <p:spPr>
          <a:xfrm>
            <a:off x="14956184" y="0"/>
            <a:ext cx="3331816" cy="3448192"/>
          </a:xfrm>
          <a:custGeom>
            <a:avLst/>
            <a:gdLst/>
            <a:ahLst/>
            <a:cxnLst/>
            <a:rect l="l" t="t" r="r" b="b"/>
            <a:pathLst>
              <a:path w="3331816" h="3448192">
                <a:moveTo>
                  <a:pt x="0" y="0"/>
                </a:moveTo>
                <a:lnTo>
                  <a:pt x="3331816" y="0"/>
                </a:lnTo>
                <a:lnTo>
                  <a:pt x="3331816" y="3448192"/>
                </a:lnTo>
                <a:lnTo>
                  <a:pt x="0" y="3448192"/>
                </a:lnTo>
                <a:lnTo>
                  <a:pt x="0" y="0"/>
                </a:lnTo>
                <a:close/>
              </a:path>
            </a:pathLst>
          </a:custGeom>
          <a:blipFill>
            <a:blip r:embed="rId11"/>
            <a:stretch>
              <a:fillRect/>
            </a:stretch>
          </a:blipFill>
        </p:spPr>
        <p:txBody>
          <a:bodyPr/>
          <a:lstStyle/>
          <a:p>
            <a:endParaRPr lang="es-CO"/>
          </a:p>
        </p:txBody>
      </p:sp>
      <p:sp>
        <p:nvSpPr>
          <p:cNvPr id="7" name="Freeform 7"/>
          <p:cNvSpPr/>
          <p:nvPr/>
        </p:nvSpPr>
        <p:spPr>
          <a:xfrm>
            <a:off x="0" y="76040"/>
            <a:ext cx="3263967" cy="2749892"/>
          </a:xfrm>
          <a:custGeom>
            <a:avLst/>
            <a:gdLst/>
            <a:ahLst/>
            <a:cxnLst/>
            <a:rect l="l" t="t" r="r" b="b"/>
            <a:pathLst>
              <a:path w="3263967" h="2749892">
                <a:moveTo>
                  <a:pt x="0" y="0"/>
                </a:moveTo>
                <a:lnTo>
                  <a:pt x="3263967" y="0"/>
                </a:lnTo>
                <a:lnTo>
                  <a:pt x="3263967" y="2749892"/>
                </a:lnTo>
                <a:lnTo>
                  <a:pt x="0" y="2749892"/>
                </a:lnTo>
                <a:lnTo>
                  <a:pt x="0" y="0"/>
                </a:lnTo>
                <a:close/>
              </a:path>
            </a:pathLst>
          </a:custGeom>
          <a:blipFill>
            <a:blip r:embed="rId12"/>
            <a:stretch>
              <a:fillRect/>
            </a:stretch>
          </a:blipFill>
        </p:spPr>
        <p:txBody>
          <a:bodyPr/>
          <a:lstStyle/>
          <a:p>
            <a:endParaRPr lang="es-CO"/>
          </a:p>
        </p:txBody>
      </p:sp>
      <p:sp>
        <p:nvSpPr>
          <p:cNvPr id="8" name="Freeform 8"/>
          <p:cNvSpPr/>
          <p:nvPr/>
        </p:nvSpPr>
        <p:spPr>
          <a:xfrm>
            <a:off x="13785379" y="8085163"/>
            <a:ext cx="1778901" cy="2201837"/>
          </a:xfrm>
          <a:custGeom>
            <a:avLst/>
            <a:gdLst/>
            <a:ahLst/>
            <a:cxnLst/>
            <a:rect l="l" t="t" r="r" b="b"/>
            <a:pathLst>
              <a:path w="1778901" h="2201837">
                <a:moveTo>
                  <a:pt x="0" y="0"/>
                </a:moveTo>
                <a:lnTo>
                  <a:pt x="1778900" y="0"/>
                </a:lnTo>
                <a:lnTo>
                  <a:pt x="1778900" y="2201837"/>
                </a:lnTo>
                <a:lnTo>
                  <a:pt x="0" y="2201837"/>
                </a:lnTo>
                <a:lnTo>
                  <a:pt x="0" y="0"/>
                </a:lnTo>
                <a:close/>
              </a:path>
            </a:pathLst>
          </a:custGeom>
          <a:blipFill>
            <a:blip r:embed="rId13"/>
            <a:stretch>
              <a:fillRect/>
            </a:stretch>
          </a:blipFill>
        </p:spPr>
        <p:txBody>
          <a:bodyPr/>
          <a:lstStyle/>
          <a:p>
            <a:endParaRPr lang="es-CO"/>
          </a:p>
        </p:txBody>
      </p:sp>
      <p:pic>
        <p:nvPicPr>
          <p:cNvPr id="9" name="Picture 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4"/>
          <a:srcRect/>
          <a:stretch>
            <a:fillRect/>
          </a:stretch>
        </p:blipFill>
        <p:spPr>
          <a:xfrm>
            <a:off x="6998719" y="324920"/>
            <a:ext cx="4629150" cy="8229600"/>
          </a:xfrm>
          <a:prstGeom prst="rect">
            <a:avLst/>
          </a:prstGeom>
        </p:spPr>
      </p:pic>
      <p:sp>
        <p:nvSpPr>
          <p:cNvPr id="10" name="TextBox 10"/>
          <p:cNvSpPr txBox="1"/>
          <p:nvPr/>
        </p:nvSpPr>
        <p:spPr>
          <a:xfrm>
            <a:off x="5112081" y="8998896"/>
            <a:ext cx="8488793" cy="758002"/>
          </a:xfrm>
          <a:prstGeom prst="rect">
            <a:avLst/>
          </a:prstGeom>
        </p:spPr>
        <p:txBody>
          <a:bodyPr lIns="0" tIns="0" rIns="0" bIns="0" rtlCol="0" anchor="t">
            <a:spAutoFit/>
          </a:bodyPr>
          <a:lstStyle/>
          <a:p>
            <a:pPr algn="ctr">
              <a:lnSpc>
                <a:spcPts val="6184"/>
              </a:lnSpc>
              <a:spcBef>
                <a:spcPct val="0"/>
              </a:spcBef>
            </a:pPr>
            <a:r>
              <a:rPr lang="en-US" sz="4417" b="1" spc="-366">
                <a:solidFill>
                  <a:srgbClr val="E52687"/>
                </a:solidFill>
                <a:latin typeface="Genty Sans"/>
                <a:ea typeface="Genty Sans"/>
                <a:cs typeface="Genty Sans"/>
                <a:sym typeface="Genty Sans"/>
              </a:rPr>
              <a:t>DIA MUNDIAL DEL LAVADO DE MANOS.</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9"/>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rot="5570156">
            <a:off x="14830088" y="8398538"/>
            <a:ext cx="3878199" cy="4114800"/>
          </a:xfrm>
          <a:custGeom>
            <a:avLst/>
            <a:gdLst/>
            <a:ahLst/>
            <a:cxnLst/>
            <a:rect l="l" t="t" r="r" b="b"/>
            <a:pathLst>
              <a:path w="3878199" h="4114800">
                <a:moveTo>
                  <a:pt x="0" y="0"/>
                </a:moveTo>
                <a:lnTo>
                  <a:pt x="3878199" y="0"/>
                </a:lnTo>
                <a:lnTo>
                  <a:pt x="3878199"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3" name="Freeform 3"/>
          <p:cNvSpPr/>
          <p:nvPr/>
        </p:nvSpPr>
        <p:spPr>
          <a:xfrm>
            <a:off x="15978744" y="8554520"/>
            <a:ext cx="1580888" cy="1732480"/>
          </a:xfrm>
          <a:custGeom>
            <a:avLst/>
            <a:gdLst/>
            <a:ahLst/>
            <a:cxnLst/>
            <a:rect l="l" t="t" r="r" b="b"/>
            <a:pathLst>
              <a:path w="1580888" h="1732480">
                <a:moveTo>
                  <a:pt x="0" y="0"/>
                </a:moveTo>
                <a:lnTo>
                  <a:pt x="1580888" y="0"/>
                </a:lnTo>
                <a:lnTo>
                  <a:pt x="1580888" y="1732480"/>
                </a:lnTo>
                <a:lnTo>
                  <a:pt x="0" y="17324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4" name="Freeform 4"/>
          <p:cNvSpPr/>
          <p:nvPr/>
        </p:nvSpPr>
        <p:spPr>
          <a:xfrm>
            <a:off x="-529545" y="7383923"/>
            <a:ext cx="4199950" cy="4114800"/>
          </a:xfrm>
          <a:custGeom>
            <a:avLst/>
            <a:gdLst/>
            <a:ahLst/>
            <a:cxnLst/>
            <a:rect l="l" t="t" r="r" b="b"/>
            <a:pathLst>
              <a:path w="4199950" h="4114800">
                <a:moveTo>
                  <a:pt x="0" y="0"/>
                </a:moveTo>
                <a:lnTo>
                  <a:pt x="4199949" y="0"/>
                </a:lnTo>
                <a:lnTo>
                  <a:pt x="4199949"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5" name="Freeform 5"/>
          <p:cNvSpPr/>
          <p:nvPr/>
        </p:nvSpPr>
        <p:spPr>
          <a:xfrm>
            <a:off x="5220937" y="8932903"/>
            <a:ext cx="1247687" cy="1256827"/>
          </a:xfrm>
          <a:custGeom>
            <a:avLst/>
            <a:gdLst/>
            <a:ahLst/>
            <a:cxnLst/>
            <a:rect l="l" t="t" r="r" b="b"/>
            <a:pathLst>
              <a:path w="1247687" h="1256827">
                <a:moveTo>
                  <a:pt x="0" y="0"/>
                </a:moveTo>
                <a:lnTo>
                  <a:pt x="1247686" y="0"/>
                </a:lnTo>
                <a:lnTo>
                  <a:pt x="1247686" y="1256828"/>
                </a:lnTo>
                <a:lnTo>
                  <a:pt x="0" y="125682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6" name="Freeform 6"/>
          <p:cNvSpPr/>
          <p:nvPr/>
        </p:nvSpPr>
        <p:spPr>
          <a:xfrm>
            <a:off x="-130325" y="-957317"/>
            <a:ext cx="3401508" cy="3401508"/>
          </a:xfrm>
          <a:custGeom>
            <a:avLst/>
            <a:gdLst/>
            <a:ahLst/>
            <a:cxnLst/>
            <a:rect l="l" t="t" r="r" b="b"/>
            <a:pathLst>
              <a:path w="3401508" h="3401508">
                <a:moveTo>
                  <a:pt x="0" y="0"/>
                </a:moveTo>
                <a:lnTo>
                  <a:pt x="3401509" y="0"/>
                </a:lnTo>
                <a:lnTo>
                  <a:pt x="3401509" y="3401508"/>
                </a:lnTo>
                <a:lnTo>
                  <a:pt x="0" y="3401508"/>
                </a:lnTo>
                <a:lnTo>
                  <a:pt x="0" y="0"/>
                </a:lnTo>
                <a:close/>
              </a:path>
            </a:pathLst>
          </a:custGeom>
          <a:blipFill>
            <a:blip r:embed="rId14"/>
            <a:stretch>
              <a:fillRect/>
            </a:stretch>
          </a:blipFill>
        </p:spPr>
        <p:txBody>
          <a:bodyPr/>
          <a:lstStyle/>
          <a:p>
            <a:endParaRPr lang="es-CO"/>
          </a:p>
        </p:txBody>
      </p:sp>
      <p:sp>
        <p:nvSpPr>
          <p:cNvPr id="7" name="Freeform 7"/>
          <p:cNvSpPr/>
          <p:nvPr/>
        </p:nvSpPr>
        <p:spPr>
          <a:xfrm>
            <a:off x="12244031" y="8932903"/>
            <a:ext cx="1266325" cy="1256827"/>
          </a:xfrm>
          <a:custGeom>
            <a:avLst/>
            <a:gdLst/>
            <a:ahLst/>
            <a:cxnLst/>
            <a:rect l="l" t="t" r="r" b="b"/>
            <a:pathLst>
              <a:path w="1266325" h="1256827">
                <a:moveTo>
                  <a:pt x="0" y="0"/>
                </a:moveTo>
                <a:lnTo>
                  <a:pt x="1266324" y="0"/>
                </a:lnTo>
                <a:lnTo>
                  <a:pt x="1266324" y="1256828"/>
                </a:lnTo>
                <a:lnTo>
                  <a:pt x="0" y="1256828"/>
                </a:lnTo>
                <a:lnTo>
                  <a:pt x="0" y="0"/>
                </a:lnTo>
                <a:close/>
              </a:path>
            </a:pathLst>
          </a:custGeom>
          <a:blipFill>
            <a:blip r:embed="rId15"/>
            <a:stretch>
              <a:fillRect/>
            </a:stretch>
          </a:blipFill>
        </p:spPr>
        <p:txBody>
          <a:bodyPr/>
          <a:lstStyle/>
          <a:p>
            <a:endParaRPr lang="es-CO"/>
          </a:p>
        </p:txBody>
      </p:sp>
      <p:sp>
        <p:nvSpPr>
          <p:cNvPr id="8" name="Freeform 8"/>
          <p:cNvSpPr/>
          <p:nvPr/>
        </p:nvSpPr>
        <p:spPr>
          <a:xfrm>
            <a:off x="15740965" y="221830"/>
            <a:ext cx="2273383" cy="1243730"/>
          </a:xfrm>
          <a:custGeom>
            <a:avLst/>
            <a:gdLst/>
            <a:ahLst/>
            <a:cxnLst/>
            <a:rect l="l" t="t" r="r" b="b"/>
            <a:pathLst>
              <a:path w="2273383" h="1243730">
                <a:moveTo>
                  <a:pt x="0" y="0"/>
                </a:moveTo>
                <a:lnTo>
                  <a:pt x="2273383" y="0"/>
                </a:lnTo>
                <a:lnTo>
                  <a:pt x="2273383" y="1243730"/>
                </a:lnTo>
                <a:lnTo>
                  <a:pt x="0" y="124373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s-CO"/>
          </a:p>
        </p:txBody>
      </p:sp>
      <p:pic>
        <p:nvPicPr>
          <p:cNvPr id="9" name="Picture 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8"/>
          <a:srcRect/>
          <a:stretch>
            <a:fillRect/>
          </a:stretch>
        </p:blipFill>
        <p:spPr>
          <a:xfrm>
            <a:off x="3874046" y="625641"/>
            <a:ext cx="4459994" cy="7928879"/>
          </a:xfrm>
          <a:prstGeom prst="rect">
            <a:avLst/>
          </a:prstGeom>
        </p:spPr>
      </p:pic>
      <p:pic>
        <p:nvPicPr>
          <p:cNvPr id="10" name="Picture 10">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9"/>
          <a:srcRect/>
          <a:stretch>
            <a:fillRect/>
          </a:stretch>
        </p:blipFill>
        <p:spPr>
          <a:xfrm>
            <a:off x="8879354" y="625641"/>
            <a:ext cx="4459994" cy="7928879"/>
          </a:xfrm>
          <a:prstGeom prst="rect">
            <a:avLst/>
          </a:prstGeom>
        </p:spPr>
      </p:pic>
      <p:sp>
        <p:nvSpPr>
          <p:cNvPr id="11" name="Freeform 11"/>
          <p:cNvSpPr/>
          <p:nvPr/>
        </p:nvSpPr>
        <p:spPr>
          <a:xfrm rot="5048940">
            <a:off x="13711531" y="3291633"/>
            <a:ext cx="1211988" cy="1498594"/>
          </a:xfrm>
          <a:custGeom>
            <a:avLst/>
            <a:gdLst/>
            <a:ahLst/>
            <a:cxnLst/>
            <a:rect l="l" t="t" r="r" b="b"/>
            <a:pathLst>
              <a:path w="1211988" h="1498594">
                <a:moveTo>
                  <a:pt x="0" y="0"/>
                </a:moveTo>
                <a:lnTo>
                  <a:pt x="1211988" y="0"/>
                </a:lnTo>
                <a:lnTo>
                  <a:pt x="1211988" y="1498594"/>
                </a:lnTo>
                <a:lnTo>
                  <a:pt x="0" y="1498594"/>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s-CO"/>
          </a:p>
        </p:txBody>
      </p:sp>
      <p:sp>
        <p:nvSpPr>
          <p:cNvPr id="12" name="Freeform 12"/>
          <p:cNvSpPr/>
          <p:nvPr/>
        </p:nvSpPr>
        <p:spPr>
          <a:xfrm rot="-8719550">
            <a:off x="2431958" y="3070965"/>
            <a:ext cx="516698" cy="1505859"/>
          </a:xfrm>
          <a:custGeom>
            <a:avLst/>
            <a:gdLst/>
            <a:ahLst/>
            <a:cxnLst/>
            <a:rect l="l" t="t" r="r" b="b"/>
            <a:pathLst>
              <a:path w="516698" h="1505859">
                <a:moveTo>
                  <a:pt x="0" y="0"/>
                </a:moveTo>
                <a:lnTo>
                  <a:pt x="516698" y="0"/>
                </a:lnTo>
                <a:lnTo>
                  <a:pt x="516698" y="1505858"/>
                </a:lnTo>
                <a:lnTo>
                  <a:pt x="0" y="1505858"/>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txBody>
          <a:bodyPr/>
          <a:lstStyle/>
          <a:p>
            <a:endParaRPr lang="es-CO"/>
          </a:p>
        </p:txBody>
      </p:sp>
      <p:sp>
        <p:nvSpPr>
          <p:cNvPr id="13" name="TextBox 13"/>
          <p:cNvSpPr txBox="1"/>
          <p:nvPr/>
        </p:nvSpPr>
        <p:spPr>
          <a:xfrm>
            <a:off x="6687999" y="8998896"/>
            <a:ext cx="5336957" cy="758002"/>
          </a:xfrm>
          <a:prstGeom prst="rect">
            <a:avLst/>
          </a:prstGeom>
        </p:spPr>
        <p:txBody>
          <a:bodyPr lIns="0" tIns="0" rIns="0" bIns="0" rtlCol="0" anchor="t">
            <a:spAutoFit/>
          </a:bodyPr>
          <a:lstStyle/>
          <a:p>
            <a:pPr algn="ctr">
              <a:lnSpc>
                <a:spcPts val="6184"/>
              </a:lnSpc>
              <a:spcBef>
                <a:spcPct val="0"/>
              </a:spcBef>
            </a:pPr>
            <a:r>
              <a:rPr lang="en-US" sz="4417" spc="-366">
                <a:solidFill>
                  <a:srgbClr val="E52687"/>
                </a:solidFill>
                <a:latin typeface="Genty Sans"/>
                <a:ea typeface="Genty Sans"/>
                <a:cs typeface="Genty Sans"/>
                <a:sym typeface="Genty Sans"/>
              </a:rPr>
              <a:t>RUTAS DE EVACUACIÓN</a:t>
            </a:r>
          </a:p>
        </p:txBody>
      </p:sp>
      <p:sp>
        <p:nvSpPr>
          <p:cNvPr id="14" name="TextBox 14"/>
          <p:cNvSpPr txBox="1"/>
          <p:nvPr/>
        </p:nvSpPr>
        <p:spPr>
          <a:xfrm>
            <a:off x="1570430" y="4504356"/>
            <a:ext cx="1402035" cy="758002"/>
          </a:xfrm>
          <a:prstGeom prst="rect">
            <a:avLst/>
          </a:prstGeom>
        </p:spPr>
        <p:txBody>
          <a:bodyPr lIns="0" tIns="0" rIns="0" bIns="0" rtlCol="0" anchor="t">
            <a:spAutoFit/>
          </a:bodyPr>
          <a:lstStyle/>
          <a:p>
            <a:pPr algn="ctr">
              <a:lnSpc>
                <a:spcPts val="6184"/>
              </a:lnSpc>
              <a:spcBef>
                <a:spcPct val="0"/>
              </a:spcBef>
            </a:pPr>
            <a:r>
              <a:rPr lang="en-US" sz="4417" spc="-366">
                <a:solidFill>
                  <a:srgbClr val="E52687"/>
                </a:solidFill>
                <a:latin typeface="Genty Sans"/>
                <a:ea typeface="Genty Sans"/>
                <a:cs typeface="Genty Sans"/>
                <a:sym typeface="Genty Sans"/>
              </a:rPr>
              <a:t>SEDE 1</a:t>
            </a:r>
          </a:p>
        </p:txBody>
      </p:sp>
      <p:sp>
        <p:nvSpPr>
          <p:cNvPr id="15" name="TextBox 15"/>
          <p:cNvSpPr txBox="1"/>
          <p:nvPr/>
        </p:nvSpPr>
        <p:spPr>
          <a:xfrm>
            <a:off x="14183550" y="4634427"/>
            <a:ext cx="1557415" cy="758002"/>
          </a:xfrm>
          <a:prstGeom prst="rect">
            <a:avLst/>
          </a:prstGeom>
        </p:spPr>
        <p:txBody>
          <a:bodyPr lIns="0" tIns="0" rIns="0" bIns="0" rtlCol="0" anchor="t">
            <a:spAutoFit/>
          </a:bodyPr>
          <a:lstStyle/>
          <a:p>
            <a:pPr algn="ctr">
              <a:lnSpc>
                <a:spcPts val="6184"/>
              </a:lnSpc>
              <a:spcBef>
                <a:spcPct val="0"/>
              </a:spcBef>
            </a:pPr>
            <a:r>
              <a:rPr lang="en-US" sz="4417" spc="-366">
                <a:solidFill>
                  <a:srgbClr val="E52687"/>
                </a:solidFill>
                <a:latin typeface="Genty Sans"/>
                <a:ea typeface="Genty Sans"/>
                <a:cs typeface="Genty Sans"/>
                <a:sym typeface="Genty Sans"/>
              </a:rPr>
              <a:t>SEDE 3</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9"/>
                </p:tgtEl>
              </p:cMediaNode>
            </p:video>
            <p:video>
              <p:cMediaNode vol="100000">
                <p:cTn id="3" fill="hold" display="0">
                  <p:stCondLst>
                    <p:cond delay="indefinite"/>
                  </p:stCondLst>
                </p:cTn>
                <p:tgtEl>
                  <p:spTgt spid="10"/>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3856326" y="301334"/>
            <a:ext cx="1696986" cy="1289710"/>
          </a:xfrm>
          <a:custGeom>
            <a:avLst/>
            <a:gdLst/>
            <a:ahLst/>
            <a:cxnLst/>
            <a:rect l="l" t="t" r="r" b="b"/>
            <a:pathLst>
              <a:path w="1696986" h="1289710">
                <a:moveTo>
                  <a:pt x="0" y="0"/>
                </a:moveTo>
                <a:lnTo>
                  <a:pt x="1696987" y="0"/>
                </a:lnTo>
                <a:lnTo>
                  <a:pt x="1696987" y="1289710"/>
                </a:lnTo>
                <a:lnTo>
                  <a:pt x="0" y="128971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7361510" y="7545434"/>
            <a:ext cx="3874019" cy="3874019"/>
          </a:xfrm>
          <a:custGeom>
            <a:avLst/>
            <a:gdLst/>
            <a:ahLst/>
            <a:cxnLst/>
            <a:rect l="l" t="t" r="r" b="b"/>
            <a:pathLst>
              <a:path w="3874019" h="3874019">
                <a:moveTo>
                  <a:pt x="0" y="0"/>
                </a:moveTo>
                <a:lnTo>
                  <a:pt x="3874020" y="0"/>
                </a:lnTo>
                <a:lnTo>
                  <a:pt x="3874020" y="3874020"/>
                </a:lnTo>
                <a:lnTo>
                  <a:pt x="0" y="3874020"/>
                </a:lnTo>
                <a:lnTo>
                  <a:pt x="0" y="0"/>
                </a:lnTo>
                <a:close/>
              </a:path>
            </a:pathLst>
          </a:custGeom>
          <a:blipFill>
            <a:blip r:embed="rId8"/>
            <a:stretch>
              <a:fillRect/>
            </a:stretch>
          </a:blipFill>
        </p:spPr>
        <p:txBody>
          <a:bodyPr/>
          <a:lstStyle/>
          <a:p>
            <a:endParaRPr lang="es-CO"/>
          </a:p>
        </p:txBody>
      </p:sp>
      <p:sp>
        <p:nvSpPr>
          <p:cNvPr id="6" name="Freeform 6"/>
          <p:cNvSpPr/>
          <p:nvPr/>
        </p:nvSpPr>
        <p:spPr>
          <a:xfrm>
            <a:off x="176529" y="2047015"/>
            <a:ext cx="17934942" cy="6192971"/>
          </a:xfrm>
          <a:custGeom>
            <a:avLst/>
            <a:gdLst/>
            <a:ahLst/>
            <a:cxnLst/>
            <a:rect l="l" t="t" r="r" b="b"/>
            <a:pathLst>
              <a:path w="17934942" h="6192971">
                <a:moveTo>
                  <a:pt x="0" y="0"/>
                </a:moveTo>
                <a:lnTo>
                  <a:pt x="17934942" y="0"/>
                </a:lnTo>
                <a:lnTo>
                  <a:pt x="17934942" y="6192970"/>
                </a:lnTo>
                <a:lnTo>
                  <a:pt x="0" y="6192970"/>
                </a:lnTo>
                <a:lnTo>
                  <a:pt x="0" y="0"/>
                </a:lnTo>
                <a:close/>
              </a:path>
            </a:pathLst>
          </a:custGeom>
          <a:blipFill>
            <a:blip r:embed="rId9"/>
            <a:stretch>
              <a:fillRect r="-1934"/>
            </a:stretch>
          </a:blipFill>
        </p:spPr>
        <p:txBody>
          <a:bodyPr/>
          <a:lstStyle/>
          <a:p>
            <a:endParaRPr lang="es-CO"/>
          </a:p>
        </p:txBody>
      </p:sp>
      <p:sp>
        <p:nvSpPr>
          <p:cNvPr id="7" name="TextBox 7"/>
          <p:cNvSpPr txBox="1"/>
          <p:nvPr/>
        </p:nvSpPr>
        <p:spPr>
          <a:xfrm>
            <a:off x="6528499" y="491834"/>
            <a:ext cx="6221671" cy="934714"/>
          </a:xfrm>
          <a:prstGeom prst="rect">
            <a:avLst/>
          </a:prstGeom>
        </p:spPr>
        <p:txBody>
          <a:bodyPr lIns="0" tIns="0" rIns="0" bIns="0" rtlCol="0" anchor="t">
            <a:spAutoFit/>
          </a:bodyPr>
          <a:lstStyle/>
          <a:p>
            <a:pPr algn="ctr">
              <a:lnSpc>
                <a:spcPts val="6804"/>
              </a:lnSpc>
            </a:pPr>
            <a:r>
              <a:rPr lang="en-US" sz="7396" spc="-613">
                <a:solidFill>
                  <a:srgbClr val="FFFFFF"/>
                </a:solidFill>
                <a:latin typeface="Genty Sans"/>
                <a:ea typeface="Genty Sans"/>
                <a:cs typeface="Genty Sans"/>
                <a:sym typeface="Genty Sans"/>
              </a:rPr>
              <a:t>QUIMIOTERAPIA</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2393063" y="1685724"/>
            <a:ext cx="5663712" cy="6579591"/>
            <a:chOff x="0" y="0"/>
            <a:chExt cx="5466080" cy="6350000"/>
          </a:xfrm>
        </p:grpSpPr>
        <p:sp>
          <p:nvSpPr>
            <p:cNvPr id="3" name="Freeform 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4" name="Freeform 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2"/>
              <a:stretch>
                <a:fillRect l="-48980" r="-64353"/>
              </a:stretch>
            </a:blipFill>
          </p:spPr>
          <p:txBody>
            <a:bodyPr/>
            <a:lstStyle/>
            <a:p>
              <a:endParaRPr lang="es-CO"/>
            </a:p>
          </p:txBody>
        </p:sp>
        <p:sp>
          <p:nvSpPr>
            <p:cNvPr id="5" name="Freeform 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6" name="Freeform 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7" name="Group 7"/>
          <p:cNvGrpSpPr>
            <a:grpSpLocks noChangeAspect="1"/>
          </p:cNvGrpSpPr>
          <p:nvPr/>
        </p:nvGrpSpPr>
        <p:grpSpPr>
          <a:xfrm>
            <a:off x="6361910" y="1685429"/>
            <a:ext cx="5663712" cy="6579591"/>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l="-56666" r="-56666"/>
              </a:stretch>
            </a:blipFill>
          </p:spPr>
          <p:txBody>
            <a:bodyPr/>
            <a:lstStyle/>
            <a:p>
              <a:endParaRPr lang="es-CO"/>
            </a:p>
          </p:txBody>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2" name="Group 12"/>
          <p:cNvGrpSpPr>
            <a:grpSpLocks noChangeAspect="1"/>
          </p:cNvGrpSpPr>
          <p:nvPr/>
        </p:nvGrpSpPr>
        <p:grpSpPr>
          <a:xfrm>
            <a:off x="407093" y="1621365"/>
            <a:ext cx="5718858" cy="6643655"/>
            <a:chOff x="0" y="0"/>
            <a:chExt cx="5466080" cy="6350000"/>
          </a:xfrm>
        </p:grpSpPr>
        <p:sp>
          <p:nvSpPr>
            <p:cNvPr id="13" name="Freeform 1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4" name="Freeform 1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t="-19477" b="-19477"/>
              </a:stretch>
            </a:blipFill>
          </p:spPr>
          <p:txBody>
            <a:bodyPr/>
            <a:lstStyle/>
            <a:p>
              <a:endParaRPr lang="es-CO"/>
            </a:p>
          </p:txBody>
        </p:sp>
        <p:sp>
          <p:nvSpPr>
            <p:cNvPr id="15" name="Freeform 1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6" name="Freeform 1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7" name="Freeform 17"/>
          <p:cNvSpPr/>
          <p:nvPr/>
        </p:nvSpPr>
        <p:spPr>
          <a:xfrm rot="4829220">
            <a:off x="783662" y="-202921"/>
            <a:ext cx="1216359" cy="2211561"/>
          </a:xfrm>
          <a:custGeom>
            <a:avLst/>
            <a:gdLst/>
            <a:ahLst/>
            <a:cxnLst/>
            <a:rect l="l" t="t" r="r" b="b"/>
            <a:pathLst>
              <a:path w="1216359" h="2211561">
                <a:moveTo>
                  <a:pt x="0" y="0"/>
                </a:moveTo>
                <a:lnTo>
                  <a:pt x="1216359" y="0"/>
                </a:lnTo>
                <a:lnTo>
                  <a:pt x="1216359" y="2211561"/>
                </a:lnTo>
                <a:lnTo>
                  <a:pt x="0" y="221156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CO"/>
          </a:p>
        </p:txBody>
      </p:sp>
      <p:sp>
        <p:nvSpPr>
          <p:cNvPr id="18" name="Freeform 18"/>
          <p:cNvSpPr/>
          <p:nvPr/>
        </p:nvSpPr>
        <p:spPr>
          <a:xfrm>
            <a:off x="15628858" y="-707334"/>
            <a:ext cx="3260885" cy="3220388"/>
          </a:xfrm>
          <a:custGeom>
            <a:avLst/>
            <a:gdLst/>
            <a:ahLst/>
            <a:cxnLst/>
            <a:rect l="l" t="t" r="r" b="b"/>
            <a:pathLst>
              <a:path w="3260885" h="3220388">
                <a:moveTo>
                  <a:pt x="0" y="0"/>
                </a:moveTo>
                <a:lnTo>
                  <a:pt x="3260884" y="0"/>
                </a:lnTo>
                <a:lnTo>
                  <a:pt x="3260884" y="3220387"/>
                </a:lnTo>
                <a:lnTo>
                  <a:pt x="0" y="32203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19" name="Freeform 19"/>
          <p:cNvSpPr/>
          <p:nvPr/>
        </p:nvSpPr>
        <p:spPr>
          <a:xfrm>
            <a:off x="8032719" y="9400321"/>
            <a:ext cx="2737777" cy="622844"/>
          </a:xfrm>
          <a:custGeom>
            <a:avLst/>
            <a:gdLst/>
            <a:ahLst/>
            <a:cxnLst/>
            <a:rect l="l" t="t" r="r" b="b"/>
            <a:pathLst>
              <a:path w="2737777" h="622844">
                <a:moveTo>
                  <a:pt x="0" y="0"/>
                </a:moveTo>
                <a:lnTo>
                  <a:pt x="2737777" y="0"/>
                </a:lnTo>
                <a:lnTo>
                  <a:pt x="2737777" y="622844"/>
                </a:lnTo>
                <a:lnTo>
                  <a:pt x="0" y="622844"/>
                </a:lnTo>
                <a:lnTo>
                  <a:pt x="0" y="0"/>
                </a:lnTo>
                <a:close/>
              </a:path>
            </a:pathLst>
          </a:custGeom>
          <a:blipFill>
            <a:blip r:embed="rId9"/>
            <a:stretch>
              <a:fillRect/>
            </a:stretch>
          </a:blipFill>
        </p:spPr>
        <p:txBody>
          <a:bodyPr/>
          <a:lstStyle/>
          <a:p>
            <a:endParaRPr lang="es-CO"/>
          </a:p>
        </p:txBody>
      </p:sp>
      <p:sp>
        <p:nvSpPr>
          <p:cNvPr id="20" name="Freeform 20"/>
          <p:cNvSpPr/>
          <p:nvPr/>
        </p:nvSpPr>
        <p:spPr>
          <a:xfrm>
            <a:off x="12025622" y="8741270"/>
            <a:ext cx="7315200" cy="3511296"/>
          </a:xfrm>
          <a:custGeom>
            <a:avLst/>
            <a:gdLst/>
            <a:ahLst/>
            <a:cxnLst/>
            <a:rect l="l" t="t" r="r" b="b"/>
            <a:pathLst>
              <a:path w="7315200" h="3511296">
                <a:moveTo>
                  <a:pt x="0" y="0"/>
                </a:moveTo>
                <a:lnTo>
                  <a:pt x="7315200" y="0"/>
                </a:lnTo>
                <a:lnTo>
                  <a:pt x="7315200" y="3511296"/>
                </a:lnTo>
                <a:lnTo>
                  <a:pt x="0" y="351129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21" name="Freeform 21"/>
          <p:cNvSpPr/>
          <p:nvPr/>
        </p:nvSpPr>
        <p:spPr>
          <a:xfrm>
            <a:off x="-1416946" y="8439518"/>
            <a:ext cx="4891293" cy="4114800"/>
          </a:xfrm>
          <a:custGeom>
            <a:avLst/>
            <a:gdLst/>
            <a:ahLst/>
            <a:cxnLst/>
            <a:rect l="l" t="t" r="r" b="b"/>
            <a:pathLst>
              <a:path w="4891293" h="4114800">
                <a:moveTo>
                  <a:pt x="0" y="0"/>
                </a:moveTo>
                <a:lnTo>
                  <a:pt x="4891292" y="0"/>
                </a:lnTo>
                <a:lnTo>
                  <a:pt x="4891292"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22" name="TextBox 22"/>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2393063" y="1685724"/>
            <a:ext cx="5663712" cy="6579591"/>
            <a:chOff x="0" y="0"/>
            <a:chExt cx="5466080" cy="6350000"/>
          </a:xfrm>
        </p:grpSpPr>
        <p:sp>
          <p:nvSpPr>
            <p:cNvPr id="3" name="Freeform 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4" name="Freeform 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2"/>
              <a:stretch>
                <a:fillRect l="-28607" r="-42058"/>
              </a:stretch>
            </a:blipFill>
          </p:spPr>
          <p:txBody>
            <a:bodyPr/>
            <a:lstStyle/>
            <a:p>
              <a:endParaRPr lang="es-CO"/>
            </a:p>
          </p:txBody>
        </p:sp>
        <p:sp>
          <p:nvSpPr>
            <p:cNvPr id="5" name="Freeform 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6" name="Freeform 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7" name="Group 7"/>
          <p:cNvGrpSpPr>
            <a:grpSpLocks noChangeAspect="1"/>
          </p:cNvGrpSpPr>
          <p:nvPr/>
        </p:nvGrpSpPr>
        <p:grpSpPr>
          <a:xfrm>
            <a:off x="6361910" y="1685429"/>
            <a:ext cx="5663712" cy="6579591"/>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l="-49620" r="-63712"/>
              </a:stretch>
            </a:blipFill>
          </p:spPr>
          <p:txBody>
            <a:bodyPr/>
            <a:lstStyle/>
            <a:p>
              <a:endParaRPr lang="es-CO"/>
            </a:p>
          </p:txBody>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2" name="Group 12"/>
          <p:cNvGrpSpPr>
            <a:grpSpLocks noChangeAspect="1"/>
          </p:cNvGrpSpPr>
          <p:nvPr/>
        </p:nvGrpSpPr>
        <p:grpSpPr>
          <a:xfrm>
            <a:off x="407093" y="1621365"/>
            <a:ext cx="5718858" cy="6643655"/>
            <a:chOff x="0" y="0"/>
            <a:chExt cx="5466080" cy="6350000"/>
          </a:xfrm>
        </p:grpSpPr>
        <p:sp>
          <p:nvSpPr>
            <p:cNvPr id="13" name="Freeform 1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4" name="Freeform 1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l="-20825" r="-92507"/>
              </a:stretch>
            </a:blipFill>
          </p:spPr>
          <p:txBody>
            <a:bodyPr/>
            <a:lstStyle/>
            <a:p>
              <a:endParaRPr lang="es-CO"/>
            </a:p>
          </p:txBody>
        </p:sp>
        <p:sp>
          <p:nvSpPr>
            <p:cNvPr id="15" name="Freeform 1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6" name="Freeform 1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7" name="Freeform 17"/>
          <p:cNvSpPr/>
          <p:nvPr/>
        </p:nvSpPr>
        <p:spPr>
          <a:xfrm rot="4829220">
            <a:off x="783662" y="-202921"/>
            <a:ext cx="1216359" cy="2211561"/>
          </a:xfrm>
          <a:custGeom>
            <a:avLst/>
            <a:gdLst/>
            <a:ahLst/>
            <a:cxnLst/>
            <a:rect l="l" t="t" r="r" b="b"/>
            <a:pathLst>
              <a:path w="1216359" h="2211561">
                <a:moveTo>
                  <a:pt x="0" y="0"/>
                </a:moveTo>
                <a:lnTo>
                  <a:pt x="1216359" y="0"/>
                </a:lnTo>
                <a:lnTo>
                  <a:pt x="1216359" y="2211561"/>
                </a:lnTo>
                <a:lnTo>
                  <a:pt x="0" y="221156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CO"/>
          </a:p>
        </p:txBody>
      </p:sp>
      <p:sp>
        <p:nvSpPr>
          <p:cNvPr id="18" name="Freeform 18"/>
          <p:cNvSpPr/>
          <p:nvPr/>
        </p:nvSpPr>
        <p:spPr>
          <a:xfrm>
            <a:off x="15628858" y="-707334"/>
            <a:ext cx="3260885" cy="3220388"/>
          </a:xfrm>
          <a:custGeom>
            <a:avLst/>
            <a:gdLst/>
            <a:ahLst/>
            <a:cxnLst/>
            <a:rect l="l" t="t" r="r" b="b"/>
            <a:pathLst>
              <a:path w="3260885" h="3220388">
                <a:moveTo>
                  <a:pt x="0" y="0"/>
                </a:moveTo>
                <a:lnTo>
                  <a:pt x="3260884" y="0"/>
                </a:lnTo>
                <a:lnTo>
                  <a:pt x="3260884" y="3220387"/>
                </a:lnTo>
                <a:lnTo>
                  <a:pt x="0" y="32203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19" name="Freeform 19"/>
          <p:cNvSpPr/>
          <p:nvPr/>
        </p:nvSpPr>
        <p:spPr>
          <a:xfrm>
            <a:off x="8032719" y="9400321"/>
            <a:ext cx="2737777" cy="622844"/>
          </a:xfrm>
          <a:custGeom>
            <a:avLst/>
            <a:gdLst/>
            <a:ahLst/>
            <a:cxnLst/>
            <a:rect l="l" t="t" r="r" b="b"/>
            <a:pathLst>
              <a:path w="2737777" h="622844">
                <a:moveTo>
                  <a:pt x="0" y="0"/>
                </a:moveTo>
                <a:lnTo>
                  <a:pt x="2737777" y="0"/>
                </a:lnTo>
                <a:lnTo>
                  <a:pt x="2737777" y="622844"/>
                </a:lnTo>
                <a:lnTo>
                  <a:pt x="0" y="622844"/>
                </a:lnTo>
                <a:lnTo>
                  <a:pt x="0" y="0"/>
                </a:lnTo>
                <a:close/>
              </a:path>
            </a:pathLst>
          </a:custGeom>
          <a:blipFill>
            <a:blip r:embed="rId9"/>
            <a:stretch>
              <a:fillRect/>
            </a:stretch>
          </a:blipFill>
        </p:spPr>
        <p:txBody>
          <a:bodyPr/>
          <a:lstStyle/>
          <a:p>
            <a:endParaRPr lang="es-CO"/>
          </a:p>
        </p:txBody>
      </p:sp>
      <p:sp>
        <p:nvSpPr>
          <p:cNvPr id="20" name="Freeform 20"/>
          <p:cNvSpPr/>
          <p:nvPr/>
        </p:nvSpPr>
        <p:spPr>
          <a:xfrm>
            <a:off x="12025622" y="8741270"/>
            <a:ext cx="7315200" cy="3511296"/>
          </a:xfrm>
          <a:custGeom>
            <a:avLst/>
            <a:gdLst/>
            <a:ahLst/>
            <a:cxnLst/>
            <a:rect l="l" t="t" r="r" b="b"/>
            <a:pathLst>
              <a:path w="7315200" h="3511296">
                <a:moveTo>
                  <a:pt x="0" y="0"/>
                </a:moveTo>
                <a:lnTo>
                  <a:pt x="7315200" y="0"/>
                </a:lnTo>
                <a:lnTo>
                  <a:pt x="7315200" y="3511296"/>
                </a:lnTo>
                <a:lnTo>
                  <a:pt x="0" y="351129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21" name="Freeform 21"/>
          <p:cNvSpPr/>
          <p:nvPr/>
        </p:nvSpPr>
        <p:spPr>
          <a:xfrm>
            <a:off x="-1416946" y="8439518"/>
            <a:ext cx="4891293" cy="4114800"/>
          </a:xfrm>
          <a:custGeom>
            <a:avLst/>
            <a:gdLst/>
            <a:ahLst/>
            <a:cxnLst/>
            <a:rect l="l" t="t" r="r" b="b"/>
            <a:pathLst>
              <a:path w="4891293" h="4114800">
                <a:moveTo>
                  <a:pt x="0" y="0"/>
                </a:moveTo>
                <a:lnTo>
                  <a:pt x="4891292" y="0"/>
                </a:lnTo>
                <a:lnTo>
                  <a:pt x="4891292"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22" name="TextBox 22"/>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4324619" y="276174"/>
            <a:ext cx="1529723" cy="1162590"/>
          </a:xfrm>
          <a:custGeom>
            <a:avLst/>
            <a:gdLst/>
            <a:ahLst/>
            <a:cxnLst/>
            <a:rect l="l" t="t" r="r" b="b"/>
            <a:pathLst>
              <a:path w="1529723" h="1162590">
                <a:moveTo>
                  <a:pt x="0" y="0"/>
                </a:moveTo>
                <a:lnTo>
                  <a:pt x="1529724" y="0"/>
                </a:lnTo>
                <a:lnTo>
                  <a:pt x="1529724" y="1162590"/>
                </a:lnTo>
                <a:lnTo>
                  <a:pt x="0" y="11625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117141" y="-1064992"/>
            <a:ext cx="3643166" cy="3643166"/>
          </a:xfrm>
          <a:custGeom>
            <a:avLst/>
            <a:gdLst/>
            <a:ahLst/>
            <a:cxnLst/>
            <a:rect l="l" t="t" r="r" b="b"/>
            <a:pathLst>
              <a:path w="3643166" h="3643166">
                <a:moveTo>
                  <a:pt x="0" y="0"/>
                </a:moveTo>
                <a:lnTo>
                  <a:pt x="3643166" y="0"/>
                </a:lnTo>
                <a:lnTo>
                  <a:pt x="3643166" y="3643167"/>
                </a:lnTo>
                <a:lnTo>
                  <a:pt x="0" y="3643167"/>
                </a:lnTo>
                <a:lnTo>
                  <a:pt x="0" y="0"/>
                </a:lnTo>
                <a:close/>
              </a:path>
            </a:pathLst>
          </a:custGeom>
          <a:blipFill>
            <a:blip r:embed="rId8"/>
            <a:stretch>
              <a:fillRect/>
            </a:stretch>
          </a:blipFill>
        </p:spPr>
        <p:txBody>
          <a:bodyPr/>
          <a:lstStyle/>
          <a:p>
            <a:endParaRPr lang="es-CO"/>
          </a:p>
        </p:txBody>
      </p:sp>
      <p:sp>
        <p:nvSpPr>
          <p:cNvPr id="6" name="Freeform 6"/>
          <p:cNvSpPr/>
          <p:nvPr/>
        </p:nvSpPr>
        <p:spPr>
          <a:xfrm>
            <a:off x="374516" y="1790604"/>
            <a:ext cx="17538968" cy="6730579"/>
          </a:xfrm>
          <a:custGeom>
            <a:avLst/>
            <a:gdLst/>
            <a:ahLst/>
            <a:cxnLst/>
            <a:rect l="l" t="t" r="r" b="b"/>
            <a:pathLst>
              <a:path w="17538968" h="6730579">
                <a:moveTo>
                  <a:pt x="0" y="0"/>
                </a:moveTo>
                <a:lnTo>
                  <a:pt x="17538968" y="0"/>
                </a:lnTo>
                <a:lnTo>
                  <a:pt x="17538968" y="6730579"/>
                </a:lnTo>
                <a:lnTo>
                  <a:pt x="0" y="6730579"/>
                </a:lnTo>
                <a:lnTo>
                  <a:pt x="0" y="0"/>
                </a:lnTo>
                <a:close/>
              </a:path>
            </a:pathLst>
          </a:custGeom>
          <a:blipFill>
            <a:blip r:embed="rId9"/>
            <a:stretch>
              <a:fillRect/>
            </a:stretch>
          </a:blipFill>
        </p:spPr>
        <p:txBody>
          <a:bodyPr/>
          <a:lstStyle/>
          <a:p>
            <a:endParaRPr lang="es-CO"/>
          </a:p>
        </p:txBody>
      </p:sp>
      <p:sp>
        <p:nvSpPr>
          <p:cNvPr id="7" name="TextBox 7"/>
          <p:cNvSpPr txBox="1"/>
          <p:nvPr/>
        </p:nvSpPr>
        <p:spPr>
          <a:xfrm>
            <a:off x="6652937" y="428574"/>
            <a:ext cx="2941955" cy="808435"/>
          </a:xfrm>
          <a:prstGeom prst="rect">
            <a:avLst/>
          </a:prstGeom>
        </p:spPr>
        <p:txBody>
          <a:bodyPr lIns="0" tIns="0" rIns="0" bIns="0" rtlCol="0" anchor="t">
            <a:spAutoFit/>
          </a:bodyPr>
          <a:lstStyle/>
          <a:p>
            <a:pPr algn="ctr">
              <a:lnSpc>
                <a:spcPts val="5810"/>
              </a:lnSpc>
            </a:pPr>
            <a:r>
              <a:rPr lang="en-US" sz="6315" spc="-524">
                <a:solidFill>
                  <a:srgbClr val="FFFFFF"/>
                </a:solidFill>
                <a:latin typeface="Genty Sans"/>
                <a:ea typeface="Genty Sans"/>
                <a:cs typeface="Genty Sans"/>
                <a:sym typeface="Genty Sans"/>
              </a:rPr>
              <a:t>PITALITO</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sp>
        <p:nvSpPr>
          <p:cNvPr id="2" name="Freeform 2"/>
          <p:cNvSpPr/>
          <p:nvPr/>
        </p:nvSpPr>
        <p:spPr>
          <a:xfrm>
            <a:off x="4324619" y="276174"/>
            <a:ext cx="1529723" cy="1162590"/>
          </a:xfrm>
          <a:custGeom>
            <a:avLst/>
            <a:gdLst/>
            <a:ahLst/>
            <a:cxnLst/>
            <a:rect l="l" t="t" r="r" b="b"/>
            <a:pathLst>
              <a:path w="1529723" h="1162590">
                <a:moveTo>
                  <a:pt x="0" y="0"/>
                </a:moveTo>
                <a:lnTo>
                  <a:pt x="1529724" y="0"/>
                </a:lnTo>
                <a:lnTo>
                  <a:pt x="1529724" y="1162590"/>
                </a:lnTo>
                <a:lnTo>
                  <a:pt x="0" y="11625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Freeform 4"/>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5" name="Freeform 5"/>
          <p:cNvSpPr/>
          <p:nvPr/>
        </p:nvSpPr>
        <p:spPr>
          <a:xfrm>
            <a:off x="-117141" y="-1064992"/>
            <a:ext cx="3643166" cy="3643166"/>
          </a:xfrm>
          <a:custGeom>
            <a:avLst/>
            <a:gdLst/>
            <a:ahLst/>
            <a:cxnLst/>
            <a:rect l="l" t="t" r="r" b="b"/>
            <a:pathLst>
              <a:path w="3643166" h="3643166">
                <a:moveTo>
                  <a:pt x="0" y="0"/>
                </a:moveTo>
                <a:lnTo>
                  <a:pt x="3643166" y="0"/>
                </a:lnTo>
                <a:lnTo>
                  <a:pt x="3643166" y="3643167"/>
                </a:lnTo>
                <a:lnTo>
                  <a:pt x="0" y="3643167"/>
                </a:lnTo>
                <a:lnTo>
                  <a:pt x="0" y="0"/>
                </a:lnTo>
                <a:close/>
              </a:path>
            </a:pathLst>
          </a:custGeom>
          <a:blipFill>
            <a:blip r:embed="rId8"/>
            <a:stretch>
              <a:fillRect/>
            </a:stretch>
          </a:blipFill>
        </p:spPr>
        <p:txBody>
          <a:bodyPr/>
          <a:lstStyle/>
          <a:p>
            <a:endParaRPr lang="es-CO"/>
          </a:p>
        </p:txBody>
      </p:sp>
      <p:sp>
        <p:nvSpPr>
          <p:cNvPr id="6" name="Freeform 6"/>
          <p:cNvSpPr/>
          <p:nvPr/>
        </p:nvSpPr>
        <p:spPr>
          <a:xfrm>
            <a:off x="203713" y="1775601"/>
            <a:ext cx="17667666" cy="6735798"/>
          </a:xfrm>
          <a:custGeom>
            <a:avLst/>
            <a:gdLst/>
            <a:ahLst/>
            <a:cxnLst/>
            <a:rect l="l" t="t" r="r" b="b"/>
            <a:pathLst>
              <a:path w="17667666" h="6735798">
                <a:moveTo>
                  <a:pt x="0" y="0"/>
                </a:moveTo>
                <a:lnTo>
                  <a:pt x="17667666" y="0"/>
                </a:lnTo>
                <a:lnTo>
                  <a:pt x="17667666" y="6735798"/>
                </a:lnTo>
                <a:lnTo>
                  <a:pt x="0" y="6735798"/>
                </a:lnTo>
                <a:lnTo>
                  <a:pt x="0" y="0"/>
                </a:lnTo>
                <a:close/>
              </a:path>
            </a:pathLst>
          </a:custGeom>
          <a:blipFill>
            <a:blip r:embed="rId9"/>
            <a:stretch>
              <a:fillRect/>
            </a:stretch>
          </a:blipFill>
        </p:spPr>
        <p:txBody>
          <a:bodyPr/>
          <a:lstStyle/>
          <a:p>
            <a:endParaRPr lang="es-CO"/>
          </a:p>
        </p:txBody>
      </p:sp>
      <p:sp>
        <p:nvSpPr>
          <p:cNvPr id="7" name="TextBox 7"/>
          <p:cNvSpPr txBox="1"/>
          <p:nvPr/>
        </p:nvSpPr>
        <p:spPr>
          <a:xfrm>
            <a:off x="6652937" y="428574"/>
            <a:ext cx="2941955" cy="808435"/>
          </a:xfrm>
          <a:prstGeom prst="rect">
            <a:avLst/>
          </a:prstGeom>
        </p:spPr>
        <p:txBody>
          <a:bodyPr lIns="0" tIns="0" rIns="0" bIns="0" rtlCol="0" anchor="t">
            <a:spAutoFit/>
          </a:bodyPr>
          <a:lstStyle/>
          <a:p>
            <a:pPr algn="ctr">
              <a:lnSpc>
                <a:spcPts val="5810"/>
              </a:lnSpc>
            </a:pPr>
            <a:r>
              <a:rPr lang="en-US" sz="6315" spc="-524">
                <a:solidFill>
                  <a:srgbClr val="FFFFFF"/>
                </a:solidFill>
                <a:latin typeface="Genty Sans"/>
                <a:ea typeface="Genty Sans"/>
                <a:cs typeface="Genty Sans"/>
                <a:sym typeface="Genty Sans"/>
              </a:rPr>
              <a:t>PITALITO</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EEDAA"/>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2259465" y="1685429"/>
            <a:ext cx="5663712" cy="6579591"/>
            <a:chOff x="0" y="0"/>
            <a:chExt cx="5466080" cy="6350000"/>
          </a:xfrm>
        </p:grpSpPr>
        <p:sp>
          <p:nvSpPr>
            <p:cNvPr id="3" name="Freeform 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4" name="Freeform 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2"/>
              <a:stretch>
                <a:fillRect t="-6576" b="-32598"/>
              </a:stretch>
            </a:blipFill>
          </p:spPr>
          <p:txBody>
            <a:bodyPr/>
            <a:lstStyle/>
            <a:p>
              <a:endParaRPr lang="es-CO"/>
            </a:p>
          </p:txBody>
        </p:sp>
        <p:sp>
          <p:nvSpPr>
            <p:cNvPr id="5" name="Freeform 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6" name="Freeform 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7" name="Group 7"/>
          <p:cNvGrpSpPr>
            <a:grpSpLocks noChangeAspect="1"/>
          </p:cNvGrpSpPr>
          <p:nvPr/>
        </p:nvGrpSpPr>
        <p:grpSpPr>
          <a:xfrm>
            <a:off x="6361910" y="1685429"/>
            <a:ext cx="5663712" cy="6579591"/>
            <a:chOff x="0" y="0"/>
            <a:chExt cx="5466080" cy="6350000"/>
          </a:xfrm>
        </p:grpSpPr>
        <p:sp>
          <p:nvSpPr>
            <p:cNvPr id="8" name="Freeform 8"/>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9" name="Freeform 9"/>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3"/>
              <a:stretch>
                <a:fillRect l="-13947" r="-13947"/>
              </a:stretch>
            </a:blipFill>
          </p:spPr>
          <p:txBody>
            <a:bodyPr/>
            <a:lstStyle/>
            <a:p>
              <a:endParaRPr lang="es-CO"/>
            </a:p>
          </p:txBody>
        </p:sp>
        <p:sp>
          <p:nvSpPr>
            <p:cNvPr id="10" name="Freeform 10"/>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1" name="Freeform 11"/>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grpSp>
        <p:nvGrpSpPr>
          <p:cNvPr id="12" name="Group 12"/>
          <p:cNvGrpSpPr>
            <a:grpSpLocks noChangeAspect="1"/>
          </p:cNvGrpSpPr>
          <p:nvPr/>
        </p:nvGrpSpPr>
        <p:grpSpPr>
          <a:xfrm>
            <a:off x="407093" y="1621365"/>
            <a:ext cx="5718858" cy="6643655"/>
            <a:chOff x="0" y="0"/>
            <a:chExt cx="5466080" cy="6350000"/>
          </a:xfrm>
        </p:grpSpPr>
        <p:sp>
          <p:nvSpPr>
            <p:cNvPr id="13" name="Freeform 13"/>
            <p:cNvSpPr/>
            <p:nvPr/>
          </p:nvSpPr>
          <p:spPr>
            <a:xfrm>
              <a:off x="0" y="0"/>
              <a:ext cx="5439410" cy="6348730"/>
            </a:xfrm>
            <a:custGeom>
              <a:avLst/>
              <a:gdLst/>
              <a:ahLst/>
              <a:cxnLst/>
              <a:rect l="l" t="t" r="r" b="b"/>
              <a:pathLst>
                <a:path w="5439410" h="634873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txBody>
            <a:bodyPr/>
            <a:lstStyle/>
            <a:p>
              <a:endParaRPr lang="es-CO"/>
            </a:p>
          </p:txBody>
        </p:sp>
        <p:sp>
          <p:nvSpPr>
            <p:cNvPr id="14" name="Freeform 14"/>
            <p:cNvSpPr/>
            <p:nvPr/>
          </p:nvSpPr>
          <p:spPr>
            <a:xfrm>
              <a:off x="247650" y="294640"/>
              <a:ext cx="4889500" cy="4693920"/>
            </a:xfrm>
            <a:custGeom>
              <a:avLst/>
              <a:gdLst/>
              <a:ahLst/>
              <a:cxnLst/>
              <a:rect l="l" t="t" r="r" b="b"/>
              <a:pathLst>
                <a:path w="4889500" h="469392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4"/>
              <a:stretch>
                <a:fillRect t="-2353" b="-2353"/>
              </a:stretch>
            </a:blipFill>
          </p:spPr>
          <p:txBody>
            <a:bodyPr/>
            <a:lstStyle/>
            <a:p>
              <a:endParaRPr lang="es-CO"/>
            </a:p>
          </p:txBody>
        </p:sp>
        <p:sp>
          <p:nvSpPr>
            <p:cNvPr id="15" name="Freeform 15"/>
            <p:cNvSpPr/>
            <p:nvPr/>
          </p:nvSpPr>
          <p:spPr>
            <a:xfrm>
              <a:off x="1270" y="6350"/>
              <a:ext cx="5457190" cy="6342380"/>
            </a:xfrm>
            <a:custGeom>
              <a:avLst/>
              <a:gdLst/>
              <a:ahLst/>
              <a:cxnLst/>
              <a:rect l="l" t="t" r="r" b="b"/>
              <a:pathLst>
                <a:path w="5457190" h="634238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txBody>
            <a:bodyPr/>
            <a:lstStyle/>
            <a:p>
              <a:endParaRPr lang="es-CO"/>
            </a:p>
          </p:txBody>
        </p:sp>
        <p:sp>
          <p:nvSpPr>
            <p:cNvPr id="16" name="Freeform 16"/>
            <p:cNvSpPr/>
            <p:nvPr/>
          </p:nvSpPr>
          <p:spPr>
            <a:xfrm>
              <a:off x="7620" y="0"/>
              <a:ext cx="5458460" cy="6344920"/>
            </a:xfrm>
            <a:custGeom>
              <a:avLst/>
              <a:gdLst/>
              <a:ahLst/>
              <a:cxnLst/>
              <a:rect l="l" t="t" r="r" b="b"/>
              <a:pathLst>
                <a:path w="5458460" h="634492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txBody>
            <a:bodyPr/>
            <a:lstStyle/>
            <a:p>
              <a:endParaRPr lang="es-CO"/>
            </a:p>
          </p:txBody>
        </p:sp>
      </p:grpSp>
      <p:sp>
        <p:nvSpPr>
          <p:cNvPr id="17" name="Freeform 17"/>
          <p:cNvSpPr/>
          <p:nvPr/>
        </p:nvSpPr>
        <p:spPr>
          <a:xfrm rot="4829220">
            <a:off x="783662" y="-202921"/>
            <a:ext cx="1216359" cy="2211561"/>
          </a:xfrm>
          <a:custGeom>
            <a:avLst/>
            <a:gdLst/>
            <a:ahLst/>
            <a:cxnLst/>
            <a:rect l="l" t="t" r="r" b="b"/>
            <a:pathLst>
              <a:path w="1216359" h="2211561">
                <a:moveTo>
                  <a:pt x="0" y="0"/>
                </a:moveTo>
                <a:lnTo>
                  <a:pt x="1216359" y="0"/>
                </a:lnTo>
                <a:lnTo>
                  <a:pt x="1216359" y="2211561"/>
                </a:lnTo>
                <a:lnTo>
                  <a:pt x="0" y="221156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s-CO"/>
          </a:p>
        </p:txBody>
      </p:sp>
      <p:sp>
        <p:nvSpPr>
          <p:cNvPr id="18" name="Freeform 18"/>
          <p:cNvSpPr/>
          <p:nvPr/>
        </p:nvSpPr>
        <p:spPr>
          <a:xfrm>
            <a:off x="15628858" y="-707334"/>
            <a:ext cx="3260885" cy="3220388"/>
          </a:xfrm>
          <a:custGeom>
            <a:avLst/>
            <a:gdLst/>
            <a:ahLst/>
            <a:cxnLst/>
            <a:rect l="l" t="t" r="r" b="b"/>
            <a:pathLst>
              <a:path w="3260885" h="3220388">
                <a:moveTo>
                  <a:pt x="0" y="0"/>
                </a:moveTo>
                <a:lnTo>
                  <a:pt x="3260884" y="0"/>
                </a:lnTo>
                <a:lnTo>
                  <a:pt x="3260884" y="3220387"/>
                </a:lnTo>
                <a:lnTo>
                  <a:pt x="0" y="32203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s-CO"/>
          </a:p>
        </p:txBody>
      </p:sp>
      <p:sp>
        <p:nvSpPr>
          <p:cNvPr id="19" name="Freeform 19"/>
          <p:cNvSpPr/>
          <p:nvPr/>
        </p:nvSpPr>
        <p:spPr>
          <a:xfrm>
            <a:off x="8032719" y="9400321"/>
            <a:ext cx="2737777" cy="622844"/>
          </a:xfrm>
          <a:custGeom>
            <a:avLst/>
            <a:gdLst/>
            <a:ahLst/>
            <a:cxnLst/>
            <a:rect l="l" t="t" r="r" b="b"/>
            <a:pathLst>
              <a:path w="2737777" h="622844">
                <a:moveTo>
                  <a:pt x="0" y="0"/>
                </a:moveTo>
                <a:lnTo>
                  <a:pt x="2737777" y="0"/>
                </a:lnTo>
                <a:lnTo>
                  <a:pt x="2737777" y="622844"/>
                </a:lnTo>
                <a:lnTo>
                  <a:pt x="0" y="622844"/>
                </a:lnTo>
                <a:lnTo>
                  <a:pt x="0" y="0"/>
                </a:lnTo>
                <a:close/>
              </a:path>
            </a:pathLst>
          </a:custGeom>
          <a:blipFill>
            <a:blip r:embed="rId9"/>
            <a:stretch>
              <a:fillRect/>
            </a:stretch>
          </a:blipFill>
        </p:spPr>
        <p:txBody>
          <a:bodyPr/>
          <a:lstStyle/>
          <a:p>
            <a:endParaRPr lang="es-CO"/>
          </a:p>
        </p:txBody>
      </p:sp>
      <p:sp>
        <p:nvSpPr>
          <p:cNvPr id="20" name="Freeform 20"/>
          <p:cNvSpPr/>
          <p:nvPr/>
        </p:nvSpPr>
        <p:spPr>
          <a:xfrm>
            <a:off x="12025622" y="8741270"/>
            <a:ext cx="7315200" cy="3511296"/>
          </a:xfrm>
          <a:custGeom>
            <a:avLst/>
            <a:gdLst/>
            <a:ahLst/>
            <a:cxnLst/>
            <a:rect l="l" t="t" r="r" b="b"/>
            <a:pathLst>
              <a:path w="7315200" h="3511296">
                <a:moveTo>
                  <a:pt x="0" y="0"/>
                </a:moveTo>
                <a:lnTo>
                  <a:pt x="7315200" y="0"/>
                </a:lnTo>
                <a:lnTo>
                  <a:pt x="7315200" y="3511296"/>
                </a:lnTo>
                <a:lnTo>
                  <a:pt x="0" y="351129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21" name="Freeform 21"/>
          <p:cNvSpPr/>
          <p:nvPr/>
        </p:nvSpPr>
        <p:spPr>
          <a:xfrm>
            <a:off x="-1416946" y="8439518"/>
            <a:ext cx="4891293" cy="4114800"/>
          </a:xfrm>
          <a:custGeom>
            <a:avLst/>
            <a:gdLst/>
            <a:ahLst/>
            <a:cxnLst/>
            <a:rect l="l" t="t" r="r" b="b"/>
            <a:pathLst>
              <a:path w="4891293" h="4114800">
                <a:moveTo>
                  <a:pt x="0" y="0"/>
                </a:moveTo>
                <a:lnTo>
                  <a:pt x="4891292" y="0"/>
                </a:lnTo>
                <a:lnTo>
                  <a:pt x="4891292"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s-CO"/>
          </a:p>
        </p:txBody>
      </p:sp>
      <p:sp>
        <p:nvSpPr>
          <p:cNvPr id="22" name="TextBox 22"/>
          <p:cNvSpPr txBox="1"/>
          <p:nvPr/>
        </p:nvSpPr>
        <p:spPr>
          <a:xfrm>
            <a:off x="4189409" y="505335"/>
            <a:ext cx="9266052" cy="704435"/>
          </a:xfrm>
          <a:prstGeom prst="rect">
            <a:avLst/>
          </a:prstGeom>
        </p:spPr>
        <p:txBody>
          <a:bodyPr lIns="0" tIns="0" rIns="0" bIns="0" rtlCol="0" anchor="t">
            <a:spAutoFit/>
          </a:bodyPr>
          <a:lstStyle/>
          <a:p>
            <a:pPr algn="ctr">
              <a:lnSpc>
                <a:spcPts val="5181"/>
              </a:lnSpc>
            </a:pPr>
            <a:r>
              <a:rPr lang="en-US" sz="5631" spc="-467">
                <a:solidFill>
                  <a:srgbClr val="FFFFFF"/>
                </a:solidFill>
                <a:latin typeface="Genty Sans"/>
                <a:ea typeface="Genty Sans"/>
                <a:cs typeface="Genty Sans"/>
                <a:sym typeface="Genty Sans"/>
              </a:rPr>
              <a:t>EVIDENCIA FOTOGRÁFICA</a:t>
            </a:r>
          </a:p>
        </p:txBody>
      </p:sp>
      <p:sp>
        <p:nvSpPr>
          <p:cNvPr id="23" name="TextBox 23"/>
          <p:cNvSpPr txBox="1"/>
          <p:nvPr/>
        </p:nvSpPr>
        <p:spPr>
          <a:xfrm>
            <a:off x="5808526" y="8386900"/>
            <a:ext cx="7186163" cy="796291"/>
          </a:xfrm>
          <a:prstGeom prst="rect">
            <a:avLst/>
          </a:prstGeom>
        </p:spPr>
        <p:txBody>
          <a:bodyPr lIns="0" tIns="0" rIns="0" bIns="0" rtlCol="0" anchor="t">
            <a:spAutoFit/>
          </a:bodyPr>
          <a:lstStyle/>
          <a:p>
            <a:pPr algn="ctr">
              <a:lnSpc>
                <a:spcPts val="6509"/>
              </a:lnSpc>
            </a:pPr>
            <a:r>
              <a:rPr lang="en-US" sz="4649">
                <a:solidFill>
                  <a:srgbClr val="E52687"/>
                </a:solidFill>
                <a:latin typeface="Genty Sans"/>
                <a:ea typeface="Genty Sans"/>
                <a:cs typeface="Genty Sans"/>
                <a:sym typeface="Genty Sans"/>
              </a:rPr>
              <a:t>SEDE 4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A5C2E9"/>
        </a:solidFill>
        <a:effectLst/>
      </p:bgPr>
    </p:bg>
    <p:spTree>
      <p:nvGrpSpPr>
        <p:cNvPr id="1" name=""/>
        <p:cNvGrpSpPr/>
        <p:nvPr/>
      </p:nvGrpSpPr>
      <p:grpSpPr>
        <a:xfrm>
          <a:off x="0" y="0"/>
          <a:ext cx="0" cy="0"/>
          <a:chOff x="0" y="0"/>
          <a:chExt cx="0" cy="0"/>
        </a:xfrm>
      </p:grpSpPr>
      <p:sp>
        <p:nvSpPr>
          <p:cNvPr id="2" name="TextBox 2"/>
          <p:cNvSpPr txBox="1"/>
          <p:nvPr/>
        </p:nvSpPr>
        <p:spPr>
          <a:xfrm>
            <a:off x="404415" y="444781"/>
            <a:ext cx="11405633" cy="3203185"/>
          </a:xfrm>
          <a:prstGeom prst="rect">
            <a:avLst/>
          </a:prstGeom>
        </p:spPr>
        <p:txBody>
          <a:bodyPr lIns="0" tIns="0" rIns="0" bIns="0" rtlCol="0" anchor="t">
            <a:spAutoFit/>
          </a:bodyPr>
          <a:lstStyle/>
          <a:p>
            <a:pPr algn="ctr">
              <a:lnSpc>
                <a:spcPts val="6772"/>
              </a:lnSpc>
            </a:pPr>
            <a:r>
              <a:rPr lang="en-US" sz="7361" spc="-610">
                <a:solidFill>
                  <a:srgbClr val="FFFFFF"/>
                </a:solidFill>
                <a:latin typeface="Genty Sans"/>
                <a:ea typeface="Genty Sans"/>
                <a:cs typeface="Genty Sans"/>
                <a:sym typeface="Genty Sans"/>
              </a:rPr>
              <a:t>CARTELERA INFORMATIVA SIAU</a:t>
            </a:r>
          </a:p>
        </p:txBody>
      </p:sp>
      <p:sp>
        <p:nvSpPr>
          <p:cNvPr id="3" name="Freeform 3"/>
          <p:cNvSpPr/>
          <p:nvPr/>
        </p:nvSpPr>
        <p:spPr>
          <a:xfrm>
            <a:off x="2743596" y="2393022"/>
            <a:ext cx="7315200" cy="824623"/>
          </a:xfrm>
          <a:custGeom>
            <a:avLst/>
            <a:gdLst/>
            <a:ahLst/>
            <a:cxnLst/>
            <a:rect l="l" t="t" r="r" b="b"/>
            <a:pathLst>
              <a:path w="7315200" h="824623">
                <a:moveTo>
                  <a:pt x="0" y="0"/>
                </a:moveTo>
                <a:lnTo>
                  <a:pt x="7315200" y="0"/>
                </a:lnTo>
                <a:lnTo>
                  <a:pt x="7315200" y="824622"/>
                </a:lnTo>
                <a:lnTo>
                  <a:pt x="0" y="824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4" name="Freeform 4"/>
          <p:cNvSpPr/>
          <p:nvPr/>
        </p:nvSpPr>
        <p:spPr>
          <a:xfrm rot="8444030">
            <a:off x="13499666" y="-5256432"/>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5" name="Freeform 5"/>
          <p:cNvSpPr/>
          <p:nvPr/>
        </p:nvSpPr>
        <p:spPr>
          <a:xfrm rot="7084562">
            <a:off x="-5677384" y="3785529"/>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6" name="Freeform 6"/>
          <p:cNvSpPr/>
          <p:nvPr/>
        </p:nvSpPr>
        <p:spPr>
          <a:xfrm>
            <a:off x="9663843" y="5362927"/>
            <a:ext cx="4779179" cy="4687946"/>
          </a:xfrm>
          <a:custGeom>
            <a:avLst/>
            <a:gdLst/>
            <a:ahLst/>
            <a:cxnLst/>
            <a:rect l="l" t="t" r="r" b="b"/>
            <a:pathLst>
              <a:path w="4779179" h="4687946">
                <a:moveTo>
                  <a:pt x="0" y="0"/>
                </a:moveTo>
                <a:lnTo>
                  <a:pt x="4779178" y="0"/>
                </a:lnTo>
                <a:lnTo>
                  <a:pt x="4779178" y="4687946"/>
                </a:lnTo>
                <a:lnTo>
                  <a:pt x="0" y="4687946"/>
                </a:lnTo>
                <a:lnTo>
                  <a:pt x="0" y="0"/>
                </a:lnTo>
                <a:close/>
              </a:path>
            </a:pathLst>
          </a:custGeom>
          <a:blipFill>
            <a:blip r:embed="rId8"/>
            <a:stretch>
              <a:fillRect/>
            </a:stretch>
          </a:blipFill>
        </p:spPr>
        <p:txBody>
          <a:bodyPr/>
          <a:lstStyle/>
          <a:p>
            <a:endParaRPr lang="es-CO"/>
          </a:p>
        </p:txBody>
      </p:sp>
      <p:sp>
        <p:nvSpPr>
          <p:cNvPr id="7" name="Freeform 7"/>
          <p:cNvSpPr/>
          <p:nvPr/>
        </p:nvSpPr>
        <p:spPr>
          <a:xfrm>
            <a:off x="12312596" y="1653404"/>
            <a:ext cx="5291550" cy="3221231"/>
          </a:xfrm>
          <a:custGeom>
            <a:avLst/>
            <a:gdLst/>
            <a:ahLst/>
            <a:cxnLst/>
            <a:rect l="l" t="t" r="r" b="b"/>
            <a:pathLst>
              <a:path w="5291550" h="3221231">
                <a:moveTo>
                  <a:pt x="0" y="0"/>
                </a:moveTo>
                <a:lnTo>
                  <a:pt x="5291550" y="0"/>
                </a:lnTo>
                <a:lnTo>
                  <a:pt x="5291550" y="3221231"/>
                </a:lnTo>
                <a:lnTo>
                  <a:pt x="0" y="3221231"/>
                </a:lnTo>
                <a:lnTo>
                  <a:pt x="0" y="0"/>
                </a:lnTo>
                <a:close/>
              </a:path>
            </a:pathLst>
          </a:custGeom>
          <a:blipFill>
            <a:blip r:embed="rId9"/>
            <a:stretch>
              <a:fillRect/>
            </a:stretch>
          </a:blipFill>
        </p:spPr>
        <p:txBody>
          <a:bodyPr/>
          <a:lstStyle/>
          <a:p>
            <a:endParaRPr lang="es-CO"/>
          </a:p>
        </p:txBody>
      </p:sp>
      <p:sp>
        <p:nvSpPr>
          <p:cNvPr id="8" name="TextBox 8"/>
          <p:cNvSpPr txBox="1"/>
          <p:nvPr/>
        </p:nvSpPr>
        <p:spPr>
          <a:xfrm>
            <a:off x="1639597" y="2658222"/>
            <a:ext cx="9523199" cy="295978"/>
          </a:xfrm>
          <a:prstGeom prst="rect">
            <a:avLst/>
          </a:prstGeom>
        </p:spPr>
        <p:txBody>
          <a:bodyPr lIns="0" tIns="0" rIns="0" bIns="0" rtlCol="0" anchor="t">
            <a:spAutoFit/>
          </a:bodyPr>
          <a:lstStyle/>
          <a:p>
            <a:pPr algn="ctr">
              <a:lnSpc>
                <a:spcPts val="2236"/>
              </a:lnSpc>
            </a:pPr>
            <a:r>
              <a:rPr lang="en-US" sz="2430" spc="136">
                <a:solidFill>
                  <a:srgbClr val="022033"/>
                </a:solidFill>
                <a:latin typeface="Genty Sans"/>
                <a:ea typeface="Genty Sans"/>
                <a:cs typeface="Genty Sans"/>
                <a:sym typeface="Genty Sans"/>
              </a:rPr>
              <a:t>SE PUBLICO INFORMACION REFERENTE A: </a:t>
            </a:r>
          </a:p>
        </p:txBody>
      </p:sp>
      <p:sp>
        <p:nvSpPr>
          <p:cNvPr id="9" name="TextBox 9"/>
          <p:cNvSpPr txBox="1"/>
          <p:nvPr/>
        </p:nvSpPr>
        <p:spPr>
          <a:xfrm>
            <a:off x="404415" y="4549425"/>
            <a:ext cx="8086862" cy="4855412"/>
          </a:xfrm>
          <a:prstGeom prst="rect">
            <a:avLst/>
          </a:prstGeom>
        </p:spPr>
        <p:txBody>
          <a:bodyPr lIns="0" tIns="0" rIns="0" bIns="0" rtlCol="0" anchor="t">
            <a:spAutoFit/>
          </a:bodyPr>
          <a:lstStyle/>
          <a:p>
            <a:pPr algn="l">
              <a:lnSpc>
                <a:spcPts val="2564"/>
              </a:lnSpc>
            </a:pPr>
            <a:r>
              <a:rPr lang="en-US" sz="2787" spc="156">
                <a:solidFill>
                  <a:srgbClr val="E52687"/>
                </a:solidFill>
                <a:latin typeface="Genty Sans"/>
                <a:ea typeface="Genty Sans"/>
                <a:cs typeface="Genty Sans"/>
                <a:sym typeface="Genty Sans"/>
              </a:rPr>
              <a:t>- LINEAS DE ATENCIÓN AL USUARIO</a:t>
            </a:r>
          </a:p>
          <a:p>
            <a:pPr algn="l">
              <a:lnSpc>
                <a:spcPts val="2564"/>
              </a:lnSpc>
            </a:pPr>
            <a:r>
              <a:rPr lang="en-US" sz="2787" spc="156">
                <a:solidFill>
                  <a:srgbClr val="E52687"/>
                </a:solidFill>
                <a:latin typeface="Genty Sans"/>
                <a:ea typeface="Genty Sans"/>
                <a:cs typeface="Genty Sans"/>
                <a:sym typeface="Genty Sans"/>
              </a:rPr>
              <a:t>- LAVADO DE MANOS</a:t>
            </a:r>
          </a:p>
          <a:p>
            <a:pPr algn="l">
              <a:lnSpc>
                <a:spcPts val="2564"/>
              </a:lnSpc>
            </a:pPr>
            <a:r>
              <a:rPr lang="en-US" sz="2787" spc="156">
                <a:solidFill>
                  <a:srgbClr val="E52687"/>
                </a:solidFill>
                <a:latin typeface="Genty Sans"/>
                <a:ea typeface="Genty Sans"/>
                <a:cs typeface="Genty Sans"/>
                <a:sym typeface="Genty Sans"/>
              </a:rPr>
              <a:t>- CONVOCATORIA DE LA ASOCIACIÓN DE USUARIOS</a:t>
            </a:r>
          </a:p>
          <a:p>
            <a:pPr algn="l">
              <a:lnSpc>
                <a:spcPts val="2564"/>
              </a:lnSpc>
            </a:pPr>
            <a:r>
              <a:rPr lang="en-US" sz="2787" spc="156">
                <a:solidFill>
                  <a:srgbClr val="E52687"/>
                </a:solidFill>
                <a:latin typeface="Genty Sans"/>
                <a:ea typeface="Genty Sans"/>
                <a:cs typeface="Genty Sans"/>
                <a:sym typeface="Genty Sans"/>
              </a:rPr>
              <a:t>- DIRECTORIO DE HOGARES DE PASO</a:t>
            </a:r>
          </a:p>
          <a:p>
            <a:pPr algn="l">
              <a:lnSpc>
                <a:spcPts val="2564"/>
              </a:lnSpc>
            </a:pPr>
            <a:r>
              <a:rPr lang="en-US" sz="2787" spc="156">
                <a:solidFill>
                  <a:srgbClr val="E52687"/>
                </a:solidFill>
                <a:latin typeface="Genty Sans"/>
                <a:ea typeface="Genty Sans"/>
                <a:cs typeface="Genty Sans"/>
                <a:sym typeface="Genty Sans"/>
              </a:rPr>
              <a:t>- AUTOCUIDADO </a:t>
            </a:r>
          </a:p>
          <a:p>
            <a:pPr algn="l">
              <a:lnSpc>
                <a:spcPts val="2564"/>
              </a:lnSpc>
            </a:pPr>
            <a:r>
              <a:rPr lang="en-US" sz="2787" spc="156">
                <a:solidFill>
                  <a:srgbClr val="E52687"/>
                </a:solidFill>
                <a:latin typeface="Genty Sans"/>
                <a:ea typeface="Genty Sans"/>
                <a:cs typeface="Genty Sans"/>
                <a:sym typeface="Genty Sans"/>
              </a:rPr>
              <a:t>- INDICADORES DEL SISTEMA DE INFORMACIÓN Y ATENCIÓN AL USUARIO DE SEPTIEMBRE DE 2024</a:t>
            </a:r>
          </a:p>
          <a:p>
            <a:pPr algn="l">
              <a:lnSpc>
                <a:spcPts val="2564"/>
              </a:lnSpc>
            </a:pPr>
            <a:r>
              <a:rPr lang="en-US" sz="2787" spc="156">
                <a:solidFill>
                  <a:srgbClr val="E52687"/>
                </a:solidFill>
                <a:latin typeface="Genty Sans"/>
                <a:ea typeface="Genty Sans"/>
                <a:cs typeface="Genty Sans"/>
                <a:sym typeface="Genty Sans"/>
              </a:rPr>
              <a:t>- LINES DE VIDA Y ESPERANZA</a:t>
            </a:r>
          </a:p>
          <a:p>
            <a:pPr algn="l">
              <a:lnSpc>
                <a:spcPts val="2564"/>
              </a:lnSpc>
            </a:pPr>
            <a:r>
              <a:rPr lang="en-US" sz="2787" spc="156">
                <a:solidFill>
                  <a:srgbClr val="E52687"/>
                </a:solidFill>
                <a:latin typeface="Genty Sans"/>
                <a:ea typeface="Genty Sans"/>
                <a:cs typeface="Genty Sans"/>
                <a:sym typeface="Genty Sans"/>
              </a:rPr>
              <a:t>- PREVENCIÓN DEL DENGUE.</a:t>
            </a:r>
          </a:p>
          <a:p>
            <a:pPr algn="l">
              <a:lnSpc>
                <a:spcPts val="2564"/>
              </a:lnSpc>
            </a:pPr>
            <a:r>
              <a:rPr lang="en-US" sz="2787" spc="156">
                <a:solidFill>
                  <a:srgbClr val="E52687"/>
                </a:solidFill>
                <a:latin typeface="Genty Sans"/>
                <a:ea typeface="Genty Sans"/>
                <a:cs typeface="Genty Sans"/>
                <a:sym typeface="Genty Sans"/>
              </a:rPr>
              <a:t>-DIRECTORIO DE HOGARES DE PASO.</a:t>
            </a:r>
          </a:p>
          <a:p>
            <a:pPr algn="l">
              <a:lnSpc>
                <a:spcPts val="2564"/>
              </a:lnSpc>
            </a:pPr>
            <a:r>
              <a:rPr lang="en-US" sz="2787" spc="156">
                <a:solidFill>
                  <a:srgbClr val="E52687"/>
                </a:solidFill>
                <a:latin typeface="Genty Sans"/>
                <a:ea typeface="Genty Sans"/>
                <a:cs typeface="Genty Sans"/>
                <a:sym typeface="Genty Sans"/>
              </a:rPr>
              <a:t>-BRIGADAS DE EMERGENCIA Y COE- SEDE 1</a:t>
            </a:r>
          </a:p>
          <a:p>
            <a:pPr algn="l">
              <a:lnSpc>
                <a:spcPts val="2564"/>
              </a:lnSpc>
            </a:pPr>
            <a:r>
              <a:rPr lang="en-US" sz="2787" spc="156">
                <a:solidFill>
                  <a:srgbClr val="E52687"/>
                </a:solidFill>
                <a:latin typeface="Genty Sans"/>
                <a:ea typeface="Genty Sans"/>
                <a:cs typeface="Genty Sans"/>
                <a:sym typeface="Genty Sans"/>
              </a:rPr>
              <a:t>-PREVENCIÓN DE CAIDAS.</a:t>
            </a:r>
          </a:p>
          <a:p>
            <a:pPr algn="ctr">
              <a:lnSpc>
                <a:spcPts val="2564"/>
              </a:lnSpc>
            </a:pPr>
            <a:endParaRPr lang="en-US" sz="2787" spc="156">
              <a:solidFill>
                <a:srgbClr val="E52687"/>
              </a:solidFill>
              <a:latin typeface="Genty Sans"/>
              <a:ea typeface="Genty Sans"/>
              <a:cs typeface="Genty Sans"/>
              <a:sym typeface="Genty Sans"/>
            </a:endParaRPr>
          </a:p>
        </p:txBody>
      </p:sp>
      <p:sp>
        <p:nvSpPr>
          <p:cNvPr id="10" name="TextBox 10"/>
          <p:cNvSpPr txBox="1"/>
          <p:nvPr/>
        </p:nvSpPr>
        <p:spPr>
          <a:xfrm>
            <a:off x="12267673" y="1316157"/>
            <a:ext cx="1484460" cy="295978"/>
          </a:xfrm>
          <a:prstGeom prst="rect">
            <a:avLst/>
          </a:prstGeom>
        </p:spPr>
        <p:txBody>
          <a:bodyPr lIns="0" tIns="0" rIns="0" bIns="0" rtlCol="0" anchor="t">
            <a:spAutoFit/>
          </a:bodyPr>
          <a:lstStyle/>
          <a:p>
            <a:pPr algn="ctr">
              <a:lnSpc>
                <a:spcPts val="2236"/>
              </a:lnSpc>
            </a:pPr>
            <a:r>
              <a:rPr lang="en-US" sz="2430" spc="136">
                <a:solidFill>
                  <a:srgbClr val="022033"/>
                </a:solidFill>
                <a:latin typeface="Genty Sans"/>
                <a:ea typeface="Genty Sans"/>
                <a:cs typeface="Genty Sans"/>
                <a:sym typeface="Genty Sans"/>
              </a:rPr>
              <a:t>SEDE 3</a:t>
            </a:r>
          </a:p>
        </p:txBody>
      </p:sp>
      <p:sp>
        <p:nvSpPr>
          <p:cNvPr id="11" name="TextBox 11"/>
          <p:cNvSpPr txBox="1"/>
          <p:nvPr/>
        </p:nvSpPr>
        <p:spPr>
          <a:xfrm>
            <a:off x="8481108" y="5028848"/>
            <a:ext cx="1802615" cy="295978"/>
          </a:xfrm>
          <a:prstGeom prst="rect">
            <a:avLst/>
          </a:prstGeom>
        </p:spPr>
        <p:txBody>
          <a:bodyPr lIns="0" tIns="0" rIns="0" bIns="0" rtlCol="0" anchor="t">
            <a:spAutoFit/>
          </a:bodyPr>
          <a:lstStyle/>
          <a:p>
            <a:pPr algn="ctr">
              <a:lnSpc>
                <a:spcPts val="2236"/>
              </a:lnSpc>
            </a:pPr>
            <a:r>
              <a:rPr lang="en-US" sz="2430" spc="136">
                <a:solidFill>
                  <a:srgbClr val="022033"/>
                </a:solidFill>
                <a:latin typeface="Genty Sans"/>
                <a:ea typeface="Genty Sans"/>
                <a:cs typeface="Genty Sans"/>
                <a:sym typeface="Genty Sans"/>
              </a:rPr>
              <a:t>SEDE 1</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478055">
            <a:off x="-3568452" y="-4200238"/>
            <a:ext cx="7904237" cy="9471308"/>
          </a:xfrm>
          <a:custGeom>
            <a:avLst/>
            <a:gdLst/>
            <a:ahLst/>
            <a:cxnLst/>
            <a:rect l="l" t="t" r="r" b="b"/>
            <a:pathLst>
              <a:path w="7904237" h="9471308">
                <a:moveTo>
                  <a:pt x="0" y="0"/>
                </a:moveTo>
                <a:lnTo>
                  <a:pt x="7904236" y="0"/>
                </a:lnTo>
                <a:lnTo>
                  <a:pt x="7904236" y="9471307"/>
                </a:lnTo>
                <a:lnTo>
                  <a:pt x="0" y="94713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rot="-7570525">
            <a:off x="14273726" y="4931350"/>
            <a:ext cx="5971148" cy="7856774"/>
          </a:xfrm>
          <a:custGeom>
            <a:avLst/>
            <a:gdLst/>
            <a:ahLst/>
            <a:cxnLst/>
            <a:rect l="l" t="t" r="r" b="b"/>
            <a:pathLst>
              <a:path w="5971148" h="7856774">
                <a:moveTo>
                  <a:pt x="0" y="0"/>
                </a:moveTo>
                <a:lnTo>
                  <a:pt x="5971148" y="0"/>
                </a:lnTo>
                <a:lnTo>
                  <a:pt x="5971148" y="7856774"/>
                </a:lnTo>
                <a:lnTo>
                  <a:pt x="0" y="78567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s-CO"/>
          </a:p>
        </p:txBody>
      </p:sp>
      <p:sp>
        <p:nvSpPr>
          <p:cNvPr id="4" name="TextBox 4"/>
          <p:cNvSpPr txBox="1"/>
          <p:nvPr/>
        </p:nvSpPr>
        <p:spPr>
          <a:xfrm>
            <a:off x="3499865" y="1615850"/>
            <a:ext cx="12327366" cy="1270323"/>
          </a:xfrm>
          <a:prstGeom prst="rect">
            <a:avLst/>
          </a:prstGeom>
        </p:spPr>
        <p:txBody>
          <a:bodyPr lIns="0" tIns="0" rIns="0" bIns="0" rtlCol="0" anchor="t">
            <a:spAutoFit/>
          </a:bodyPr>
          <a:lstStyle/>
          <a:p>
            <a:pPr algn="ctr">
              <a:lnSpc>
                <a:spcPts val="9300"/>
              </a:lnSpc>
            </a:pPr>
            <a:r>
              <a:rPr lang="en-US" sz="10109" spc="-839">
                <a:solidFill>
                  <a:srgbClr val="022033"/>
                </a:solidFill>
                <a:latin typeface="Genty Sans"/>
                <a:ea typeface="Genty Sans"/>
                <a:cs typeface="Genty Sans"/>
                <a:sym typeface="Genty Sans"/>
              </a:rPr>
              <a:t>¡MUCHAS GRACIAS!</a:t>
            </a:r>
          </a:p>
        </p:txBody>
      </p:sp>
      <p:sp>
        <p:nvSpPr>
          <p:cNvPr id="5" name="Freeform 5"/>
          <p:cNvSpPr/>
          <p:nvPr/>
        </p:nvSpPr>
        <p:spPr>
          <a:xfrm rot="9337228">
            <a:off x="13463742" y="-5536886"/>
            <a:ext cx="7904237" cy="9471308"/>
          </a:xfrm>
          <a:custGeom>
            <a:avLst/>
            <a:gdLst/>
            <a:ahLst/>
            <a:cxnLst/>
            <a:rect l="l" t="t" r="r" b="b"/>
            <a:pathLst>
              <a:path w="7904237" h="9471308">
                <a:moveTo>
                  <a:pt x="0" y="0"/>
                </a:moveTo>
                <a:lnTo>
                  <a:pt x="7904237" y="0"/>
                </a:lnTo>
                <a:lnTo>
                  <a:pt x="7904237" y="9471307"/>
                </a:lnTo>
                <a:lnTo>
                  <a:pt x="0" y="94713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s-CO"/>
          </a:p>
        </p:txBody>
      </p:sp>
      <p:sp>
        <p:nvSpPr>
          <p:cNvPr id="6" name="Freeform 6"/>
          <p:cNvSpPr/>
          <p:nvPr/>
        </p:nvSpPr>
        <p:spPr>
          <a:xfrm rot="9337228">
            <a:off x="-2278585" y="6810192"/>
            <a:ext cx="7904237" cy="9471308"/>
          </a:xfrm>
          <a:custGeom>
            <a:avLst/>
            <a:gdLst/>
            <a:ahLst/>
            <a:cxnLst/>
            <a:rect l="l" t="t" r="r" b="b"/>
            <a:pathLst>
              <a:path w="7904237" h="9471308">
                <a:moveTo>
                  <a:pt x="0" y="0"/>
                </a:moveTo>
                <a:lnTo>
                  <a:pt x="7904237" y="0"/>
                </a:lnTo>
                <a:lnTo>
                  <a:pt x="7904237" y="9471308"/>
                </a:lnTo>
                <a:lnTo>
                  <a:pt x="0" y="947130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s-CO"/>
          </a:p>
        </p:txBody>
      </p:sp>
      <p:sp>
        <p:nvSpPr>
          <p:cNvPr id="7" name="Freeform 7"/>
          <p:cNvSpPr/>
          <p:nvPr/>
        </p:nvSpPr>
        <p:spPr>
          <a:xfrm>
            <a:off x="8005870" y="129776"/>
            <a:ext cx="2812384" cy="1332953"/>
          </a:xfrm>
          <a:custGeom>
            <a:avLst/>
            <a:gdLst/>
            <a:ahLst/>
            <a:cxnLst/>
            <a:rect l="l" t="t" r="r" b="b"/>
            <a:pathLst>
              <a:path w="2812384" h="1332953">
                <a:moveTo>
                  <a:pt x="0" y="0"/>
                </a:moveTo>
                <a:lnTo>
                  <a:pt x="2812384" y="0"/>
                </a:lnTo>
                <a:lnTo>
                  <a:pt x="2812384" y="1332953"/>
                </a:lnTo>
                <a:lnTo>
                  <a:pt x="0" y="133295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s-CO"/>
          </a:p>
        </p:txBody>
      </p:sp>
      <p:sp>
        <p:nvSpPr>
          <p:cNvPr id="8" name="Freeform 8"/>
          <p:cNvSpPr/>
          <p:nvPr/>
        </p:nvSpPr>
        <p:spPr>
          <a:xfrm>
            <a:off x="-271706" y="7021786"/>
            <a:ext cx="4524060" cy="4524060"/>
          </a:xfrm>
          <a:custGeom>
            <a:avLst/>
            <a:gdLst/>
            <a:ahLst/>
            <a:cxnLst/>
            <a:rect l="l" t="t" r="r" b="b"/>
            <a:pathLst>
              <a:path w="4524060" h="4524060">
                <a:moveTo>
                  <a:pt x="0" y="0"/>
                </a:moveTo>
                <a:lnTo>
                  <a:pt x="4524060" y="0"/>
                </a:lnTo>
                <a:lnTo>
                  <a:pt x="4524060" y="4524060"/>
                </a:lnTo>
                <a:lnTo>
                  <a:pt x="0" y="4524060"/>
                </a:lnTo>
                <a:lnTo>
                  <a:pt x="0" y="0"/>
                </a:lnTo>
                <a:close/>
              </a:path>
            </a:pathLst>
          </a:custGeom>
          <a:blipFill>
            <a:blip r:embed="rId12"/>
            <a:stretch>
              <a:fillRect/>
            </a:stretch>
          </a:blipFill>
        </p:spPr>
        <p:txBody>
          <a:bodyPr/>
          <a:lstStyle/>
          <a:p>
            <a:endParaRPr lang="es-CO"/>
          </a:p>
        </p:txBody>
      </p:sp>
      <p:sp>
        <p:nvSpPr>
          <p:cNvPr id="9" name="Freeform 9"/>
          <p:cNvSpPr/>
          <p:nvPr/>
        </p:nvSpPr>
        <p:spPr>
          <a:xfrm>
            <a:off x="6122193" y="1182168"/>
            <a:ext cx="6844617" cy="9104832"/>
          </a:xfrm>
          <a:custGeom>
            <a:avLst/>
            <a:gdLst/>
            <a:ahLst/>
            <a:cxnLst/>
            <a:rect l="l" t="t" r="r" b="b"/>
            <a:pathLst>
              <a:path w="6844617" h="9104832">
                <a:moveTo>
                  <a:pt x="0" y="0"/>
                </a:moveTo>
                <a:lnTo>
                  <a:pt x="6844617" y="0"/>
                </a:lnTo>
                <a:lnTo>
                  <a:pt x="6844617" y="9104832"/>
                </a:lnTo>
                <a:lnTo>
                  <a:pt x="0" y="9104832"/>
                </a:lnTo>
                <a:lnTo>
                  <a:pt x="0" y="0"/>
                </a:lnTo>
                <a:close/>
              </a:path>
            </a:pathLst>
          </a:custGeom>
          <a:blipFill>
            <a:blip r:embed="rId13"/>
            <a:stretch>
              <a:fillRect l="-10028" r="-6604" b="-29384"/>
            </a:stretch>
          </a:blipFill>
        </p:spPr>
        <p:txBody>
          <a:bodyPr/>
          <a:lstStyle/>
          <a:p>
            <a:endParaRPr lang="es-CO"/>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1130</Words>
  <Application>Microsoft Office PowerPoint</Application>
  <PresentationFormat>Personalizado</PresentationFormat>
  <Paragraphs>119</Paragraphs>
  <Slides>39</Slides>
  <Notes>0</Notes>
  <HiddenSlides>0</HiddenSlides>
  <MMClips>6</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39</vt:i4>
      </vt:variant>
    </vt:vector>
  </HeadingPairs>
  <TitlesOfParts>
    <vt:vector size="46" baseType="lpstr">
      <vt:lpstr>Trocchi</vt:lpstr>
      <vt:lpstr>Be Vietnam</vt:lpstr>
      <vt:lpstr>Calibri</vt:lpstr>
      <vt:lpstr>Arial</vt:lpstr>
      <vt:lpstr>Genty Sans</vt:lpstr>
      <vt:lpstr>Abril Fatface</vt:lpstr>
      <vt:lpstr>Office Theme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Proyecto Trabajo Doodle Orgánico Multicolor</dc:title>
  <cp:lastModifiedBy>Consultorio 4</cp:lastModifiedBy>
  <cp:revision>3</cp:revision>
  <dcterms:created xsi:type="dcterms:W3CDTF">2006-08-16T00:00:00Z</dcterms:created>
  <dcterms:modified xsi:type="dcterms:W3CDTF">2024-11-18T13:19:35Z</dcterms:modified>
  <dc:identifier>DAGEdlYMovc</dc:identifier>
</cp:coreProperties>
</file>