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8" r:id="rId3"/>
    <p:sldId id="309" r:id="rId4"/>
    <p:sldId id="323" r:id="rId5"/>
    <p:sldId id="320" r:id="rId6"/>
    <p:sldId id="365" r:id="rId7"/>
    <p:sldId id="366" r:id="rId8"/>
    <p:sldId id="343" r:id="rId9"/>
    <p:sldId id="367" r:id="rId10"/>
    <p:sldId id="368" r:id="rId11"/>
    <p:sldId id="369" r:id="rId12"/>
    <p:sldId id="315" r:id="rId13"/>
    <p:sldId id="316" r:id="rId14"/>
    <p:sldId id="304" r:id="rId15"/>
    <p:sldId id="321" r:id="rId16"/>
    <p:sldId id="327" r:id="rId17"/>
    <p:sldId id="363" r:id="rId18"/>
    <p:sldId id="351" r:id="rId19"/>
    <p:sldId id="352" r:id="rId20"/>
    <p:sldId id="353" r:id="rId21"/>
    <p:sldId id="354" r:id="rId22"/>
    <p:sldId id="355" r:id="rId23"/>
    <p:sldId id="356" r:id="rId24"/>
    <p:sldId id="358" r:id="rId25"/>
    <p:sldId id="359" r:id="rId26"/>
    <p:sldId id="360" r:id="rId27"/>
    <p:sldId id="278" r:id="rId28"/>
    <p:sldId id="292" r:id="rId29"/>
    <p:sldId id="269" r:id="rId30"/>
    <p:sldId id="270" r:id="rId31"/>
    <p:sldId id="335" r:id="rId32"/>
    <p:sldId id="371" r:id="rId33"/>
    <p:sldId id="372" r:id="rId34"/>
    <p:sldId id="291" r:id="rId35"/>
    <p:sldId id="336" r:id="rId36"/>
    <p:sldId id="361" r:id="rId37"/>
    <p:sldId id="362" r:id="rId38"/>
    <p:sldId id="273" r:id="rId39"/>
    <p:sldId id="337" r:id="rId40"/>
    <p:sldId id="276" r:id="rId41"/>
    <p:sldId id="277" r:id="rId4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3F4EF-7CDA-406D-9B07-64B141FC02E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1F7D0B2-95BB-4BD3-A6B8-8012F2B6F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429DFA5-77C0-44B1-9B1B-A46AFB49D755}"/>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5" name="Marcador de pie de página 4">
            <a:extLst>
              <a:ext uri="{FF2B5EF4-FFF2-40B4-BE49-F238E27FC236}">
                <a16:creationId xmlns:a16="http://schemas.microsoft.com/office/drawing/2014/main" id="{427CF4FB-636B-499A-97D8-0E8524FC2F6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B0506A8-3173-4858-8869-469194515EB1}"/>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224791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1EF81-2840-4968-A8D2-7DD1E366CC6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18FBCF9-27E6-4A16-96C4-8C2F040F4BA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A667846-EFDB-474E-A235-929431B6A131}"/>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5" name="Marcador de pie de página 4">
            <a:extLst>
              <a:ext uri="{FF2B5EF4-FFF2-40B4-BE49-F238E27FC236}">
                <a16:creationId xmlns:a16="http://schemas.microsoft.com/office/drawing/2014/main" id="{F309E309-1173-4B46-A894-DC30A1B2993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EDE2232-7793-459D-B8F2-7A5374788626}"/>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116448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86F7E17-051C-4B2A-B01D-D4B1E5375C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109A8DD-5617-4E56-87F5-2CC8D8F8442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C6809A4-9024-4705-A468-EC2760320F74}"/>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5" name="Marcador de pie de página 4">
            <a:extLst>
              <a:ext uri="{FF2B5EF4-FFF2-40B4-BE49-F238E27FC236}">
                <a16:creationId xmlns:a16="http://schemas.microsoft.com/office/drawing/2014/main" id="{74AF725C-0F10-4466-A2CB-D533F1F1BC1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6A68AF-4B37-4BC0-B141-0891CC8E1331}"/>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28561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9F9FE-79EE-4393-BF69-38681168596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91AD4BB-2F9E-4B00-B4F7-0E31B887E5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15C0D02-5D65-4963-A3C3-C8392C626E20}"/>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5" name="Marcador de pie de página 4">
            <a:extLst>
              <a:ext uri="{FF2B5EF4-FFF2-40B4-BE49-F238E27FC236}">
                <a16:creationId xmlns:a16="http://schemas.microsoft.com/office/drawing/2014/main" id="{CD8EBD00-A378-47C2-B70A-D1552ECE8DC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C4378FA-C787-4ED7-A60C-7B59057C803E}"/>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153094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89610-DFB4-4486-BDE0-AFAB6634AC4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AB77483-59BF-478D-935C-D35631F069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6FCF6F8-95DF-4D6C-89DD-00F7C649440F}"/>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5" name="Marcador de pie de página 4">
            <a:extLst>
              <a:ext uri="{FF2B5EF4-FFF2-40B4-BE49-F238E27FC236}">
                <a16:creationId xmlns:a16="http://schemas.microsoft.com/office/drawing/2014/main" id="{CA7732F7-E693-43E7-A982-64664ECAA83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63D4A0E-0B49-4937-AB2E-AC8A819827EC}"/>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197725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FA5E99-AC62-4D43-996F-03C15C8312E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E19B68-F268-4D8C-9ABD-4F8A6027D4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57404DC-62E1-4A44-86A6-4C53318938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30B31521-9F64-48FB-91EF-0B643B187F7E}"/>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6" name="Marcador de pie de página 5">
            <a:extLst>
              <a:ext uri="{FF2B5EF4-FFF2-40B4-BE49-F238E27FC236}">
                <a16:creationId xmlns:a16="http://schemas.microsoft.com/office/drawing/2014/main" id="{395DCCFD-358C-4F57-AEBC-BCD5B96D8E9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F14D7DD-A725-4809-A388-72D55471C8A1}"/>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348987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B1133-4998-43B8-8D64-B1CF19ED314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9EF9E03-A55D-454D-9D01-3AEC2FF2D2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44859A-D2BC-4BC2-A8B2-5CA22B831E4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1B764DD3-E0A1-41EF-A9E1-B3B1D9DE28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2B27CC-1F4E-44B0-B3F6-CAFC5806425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0A9BDC8-BD56-4FA0-B283-0552A1EAC310}"/>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8" name="Marcador de pie de página 7">
            <a:extLst>
              <a:ext uri="{FF2B5EF4-FFF2-40B4-BE49-F238E27FC236}">
                <a16:creationId xmlns:a16="http://schemas.microsoft.com/office/drawing/2014/main" id="{4263BCCA-CE06-4E6E-8508-0B5E1FCA654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4B3DAE1-D686-4CEF-B2BA-89C9C44367BB}"/>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82895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FD25EB-91FD-4C8B-B0A7-00D2C2DCE33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66CFF67-687E-44ED-83F2-360281A6252F}"/>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4" name="Marcador de pie de página 3">
            <a:extLst>
              <a:ext uri="{FF2B5EF4-FFF2-40B4-BE49-F238E27FC236}">
                <a16:creationId xmlns:a16="http://schemas.microsoft.com/office/drawing/2014/main" id="{15840D74-DCE4-4D6A-9E3F-71D8E12C894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817C7FF5-D205-4BFD-820C-8FFD76CB31F3}"/>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210092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FAFDD2F-AEF4-45B7-AA2C-87DF038C7892}"/>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3" name="Marcador de pie de página 2">
            <a:extLst>
              <a:ext uri="{FF2B5EF4-FFF2-40B4-BE49-F238E27FC236}">
                <a16:creationId xmlns:a16="http://schemas.microsoft.com/office/drawing/2014/main" id="{0CE433D6-0BC1-481C-A80E-3DC9E81FBE54}"/>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86F0B314-0C62-4D12-84C9-331BE8F8A997}"/>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41503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EF425-75F1-4FA4-9434-8CF722C09B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855C62E-6D8D-49C7-8CFA-50C209C26C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EF141BCF-BD8C-44F9-ACBE-808CA8C6D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9F623B-534C-4B45-8501-B6303A60FA22}"/>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6" name="Marcador de pie de página 5">
            <a:extLst>
              <a:ext uri="{FF2B5EF4-FFF2-40B4-BE49-F238E27FC236}">
                <a16:creationId xmlns:a16="http://schemas.microsoft.com/office/drawing/2014/main" id="{B698CAFC-3868-4174-B7B8-A7428741E57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A83702B-1C7B-497A-A94C-9F3070AB4835}"/>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98914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619D0-1420-4A38-ACB0-520E579AB8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B7700CA-5FA0-4345-984F-6169DF04C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B1DBD46-3FF5-4758-92B9-FD2C1DC1C0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E10953C-2E52-4F68-B3A0-A3E27AC5343C}"/>
              </a:ext>
            </a:extLst>
          </p:cNvPr>
          <p:cNvSpPr>
            <a:spLocks noGrp="1"/>
          </p:cNvSpPr>
          <p:nvPr>
            <p:ph type="dt" sz="half" idx="10"/>
          </p:nvPr>
        </p:nvSpPr>
        <p:spPr/>
        <p:txBody>
          <a:bodyPr/>
          <a:lstStyle/>
          <a:p>
            <a:fld id="{8FBFDBA2-0F75-4F89-B969-D848CEEF47DF}" type="datetimeFigureOut">
              <a:rPr lang="es-CO" smtClean="0"/>
              <a:t>16/04/2024</a:t>
            </a:fld>
            <a:endParaRPr lang="es-CO"/>
          </a:p>
        </p:txBody>
      </p:sp>
      <p:sp>
        <p:nvSpPr>
          <p:cNvPr id="6" name="Marcador de pie de página 5">
            <a:extLst>
              <a:ext uri="{FF2B5EF4-FFF2-40B4-BE49-F238E27FC236}">
                <a16:creationId xmlns:a16="http://schemas.microsoft.com/office/drawing/2014/main" id="{4C2499F2-295E-414B-BEBC-79C04D2C157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94D7858-A009-4984-A7C4-20EF78E0F211}"/>
              </a:ext>
            </a:extLst>
          </p:cNvPr>
          <p:cNvSpPr>
            <a:spLocks noGrp="1"/>
          </p:cNvSpPr>
          <p:nvPr>
            <p:ph type="sldNum" sz="quarter" idx="12"/>
          </p:nvPr>
        </p:nvSpPr>
        <p:spPr/>
        <p:txBody>
          <a:bodyPr/>
          <a:lstStyle/>
          <a:p>
            <a:fld id="{22570885-65BE-4A9B-9224-7012A05115BD}" type="slidenum">
              <a:rPr lang="es-CO" smtClean="0"/>
              <a:t>‹Nº›</a:t>
            </a:fld>
            <a:endParaRPr lang="es-CO"/>
          </a:p>
        </p:txBody>
      </p:sp>
    </p:spTree>
    <p:extLst>
      <p:ext uri="{BB962C8B-B14F-4D97-AF65-F5344CB8AC3E}">
        <p14:creationId xmlns:p14="http://schemas.microsoft.com/office/powerpoint/2010/main" val="400212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64C137D-6833-4A6D-B0AB-BDAA1F58B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B2F1766-35A7-4F70-86FF-99164A3DE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ED08F6C-9876-476B-81F5-42C5D0E32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FDBA2-0F75-4F89-B969-D848CEEF47DF}" type="datetimeFigureOut">
              <a:rPr lang="es-CO" smtClean="0"/>
              <a:t>16/04/2024</a:t>
            </a:fld>
            <a:endParaRPr lang="es-CO"/>
          </a:p>
        </p:txBody>
      </p:sp>
      <p:sp>
        <p:nvSpPr>
          <p:cNvPr id="5" name="Marcador de pie de página 4">
            <a:extLst>
              <a:ext uri="{FF2B5EF4-FFF2-40B4-BE49-F238E27FC236}">
                <a16:creationId xmlns:a16="http://schemas.microsoft.com/office/drawing/2014/main" id="{5911612B-3A28-4F35-824E-8D8994D56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BD532D1-0CAE-4E3E-A95A-B9DEE0141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570885-65BE-4A9B-9224-7012A05115BD}" type="slidenum">
              <a:rPr lang="es-CO" smtClean="0"/>
              <a:t>‹Nº›</a:t>
            </a:fld>
            <a:endParaRPr lang="es-CO"/>
          </a:p>
        </p:txBody>
      </p:sp>
    </p:spTree>
    <p:extLst>
      <p:ext uri="{BB962C8B-B14F-4D97-AF65-F5344CB8AC3E}">
        <p14:creationId xmlns:p14="http://schemas.microsoft.com/office/powerpoint/2010/main" val="2154719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emf"/><Relationship Id="rId7" Type="http://schemas.openxmlformats.org/officeDocument/2006/relationships/image" Target="../media/image94.emf"/><Relationship Id="rId12" Type="http://schemas.openxmlformats.org/officeDocument/2006/relationships/image" Target="../media/image99.emf"/><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93.emf"/><Relationship Id="rId11" Type="http://schemas.openxmlformats.org/officeDocument/2006/relationships/image" Target="../media/image98.emf"/><Relationship Id="rId5" Type="http://schemas.openxmlformats.org/officeDocument/2006/relationships/image" Target="../media/image92.emf"/><Relationship Id="rId10" Type="http://schemas.openxmlformats.org/officeDocument/2006/relationships/image" Target="../media/image97.emf"/><Relationship Id="rId4" Type="http://schemas.openxmlformats.org/officeDocument/2006/relationships/image" Target="../media/image91.emf"/><Relationship Id="rId9" Type="http://schemas.openxmlformats.org/officeDocument/2006/relationships/image" Target="../media/image96.emf"/></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emf"/><Relationship Id="rId7" Type="http://schemas.openxmlformats.org/officeDocument/2006/relationships/image" Target="../media/image106.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Texto&#10;&#10;Descripción generada automáticamente">
            <a:extLst>
              <a:ext uri="{FF2B5EF4-FFF2-40B4-BE49-F238E27FC236}">
                <a16:creationId xmlns:a16="http://schemas.microsoft.com/office/drawing/2014/main" id="{6900A941-A288-9DF3-E0CB-CE87AFD2961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177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F2575C-D417-238D-DCDB-34AF1C3D6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673896"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474188" y="2526017"/>
            <a:ext cx="262181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592879" y="428471"/>
            <a:ext cx="4714228" cy="707886"/>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2000" b="1" i="0" u="none" strike="noStrike" baseline="0" dirty="0">
                <a:solidFill>
                  <a:srgbClr val="002060"/>
                </a:solidFill>
                <a:effectLst/>
              </a:rPr>
              <a:t>¿Reclama los medicamentos en la farmacia de la institución?</a:t>
            </a:r>
            <a:endParaRPr lang="es-CO" sz="20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1015663"/>
          </a:xfrm>
          <a:prstGeom prst="rect">
            <a:avLst/>
          </a:prstGeom>
          <a:noFill/>
        </p:spPr>
        <p:txBody>
          <a:bodyPr wrap="square">
            <a:spAutoFit/>
          </a:bodyPr>
          <a:lstStyle/>
          <a:p>
            <a:pPr algn="just"/>
            <a:r>
              <a:rPr lang="es-MX" sz="1500" dirty="0"/>
              <a:t>En el primer trimestre de 2024 aumentó la cantidad de pacientes que reclaman los medicamentos al 9% que corresponde a 33 usuarios, mientras que en el trimestre anterior reclamaron medicamentos el 6% que corresponde a 22 pacientes. </a:t>
            </a:r>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923330"/>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800" b="1" i="0" u="none" strike="noStrike" baseline="0" dirty="0">
                <a:solidFill>
                  <a:srgbClr val="002060"/>
                </a:solidFill>
                <a:effectLst/>
              </a:rPr>
              <a:t>¿Durante la entrega de sus medicamentos el auxiliar de farmacia le confirma nombre y cantidad del medicamento entregado?</a:t>
            </a:r>
            <a:endParaRPr lang="es-CO" sz="18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6248400" y="1450547"/>
            <a:ext cx="2865669"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9444240" y="2601732"/>
            <a:ext cx="262181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190366" y="5785556"/>
            <a:ext cx="5844623" cy="1067408"/>
          </a:xfrm>
          <a:prstGeom prst="rect">
            <a:avLst/>
          </a:prstGeom>
          <a:noFill/>
        </p:spPr>
        <p:txBody>
          <a:bodyPr wrap="square">
            <a:spAutoFit/>
          </a:bodyPr>
          <a:lstStyle/>
          <a:p>
            <a:pPr algn="just">
              <a:lnSpc>
                <a:spcPct val="115000"/>
              </a:lnSpc>
              <a:spcAft>
                <a:spcPts val="1000"/>
              </a:spcAft>
            </a:pPr>
            <a:r>
              <a:rPr lang="es-MX" sz="1400" dirty="0">
                <a:solidFill>
                  <a:srgbClr val="000000"/>
                </a:solidFill>
                <a:effectLst/>
                <a:latin typeface="Arial" panose="020B0604020202020204" pitchFamily="34" charset="0"/>
                <a:ea typeface="Times New Roman" panose="02020603050405020304" pitchFamily="18" charset="0"/>
              </a:rPr>
              <a:t>En el primer trimestre de 2024 disminuyó al 92% los pacientes que, si recibieron la información sobre nombre y cantidad del medicamento entregado, en relación con el cuarto trimestre de 2023 con el 100% de la percepción positiva sobre la información recibida.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2">
            <a:extLst>
              <a:ext uri="{FF2B5EF4-FFF2-40B4-BE49-F238E27FC236}">
                <a16:creationId xmlns:a16="http://schemas.microsoft.com/office/drawing/2014/main" id="{E7A9530D-4F8D-1A96-70AB-45D19366BF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3B2B453A-4E06-3804-472F-101FF4A7CE1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6">
            <a:extLst>
              <a:ext uri="{FF2B5EF4-FFF2-40B4-BE49-F238E27FC236}">
                <a16:creationId xmlns:a16="http://schemas.microsoft.com/office/drawing/2014/main" id="{7D7689F5-17FB-5332-D688-CA24973E038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8">
            <a:extLst>
              <a:ext uri="{FF2B5EF4-FFF2-40B4-BE49-F238E27FC236}">
                <a16:creationId xmlns:a16="http://schemas.microsoft.com/office/drawing/2014/main" id="{36D9CDB8-FBCA-0FAD-2A9B-8EC1429F97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0" name="Rectangle 2">
            <a:extLst>
              <a:ext uri="{FF2B5EF4-FFF2-40B4-BE49-F238E27FC236}">
                <a16:creationId xmlns:a16="http://schemas.microsoft.com/office/drawing/2014/main" id="{598FFAC5-DE68-F20E-EF66-FD6B268710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4" name="Rectangle 4">
            <a:extLst>
              <a:ext uri="{FF2B5EF4-FFF2-40B4-BE49-F238E27FC236}">
                <a16:creationId xmlns:a16="http://schemas.microsoft.com/office/drawing/2014/main" id="{24D8A31D-327E-7A7B-F833-37032CB4AE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517487A4-61E4-ED42-189A-98B0C8BD1B2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6" name="Rectangle 4">
            <a:extLst>
              <a:ext uri="{FF2B5EF4-FFF2-40B4-BE49-F238E27FC236}">
                <a16:creationId xmlns:a16="http://schemas.microsoft.com/office/drawing/2014/main" id="{797330DF-656B-56FC-7738-0FD22871AC6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25" name="Rectangle 2">
            <a:extLst>
              <a:ext uri="{FF2B5EF4-FFF2-40B4-BE49-F238E27FC236}">
                <a16:creationId xmlns:a16="http://schemas.microsoft.com/office/drawing/2014/main" id="{284AB98E-61E8-6B6D-7942-B648E1014A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026" name="Picture 1">
            <a:extLst>
              <a:ext uri="{FF2B5EF4-FFF2-40B4-BE49-F238E27FC236}">
                <a16:creationId xmlns:a16="http://schemas.microsoft.com/office/drawing/2014/main" id="{30058092-3A78-5928-E21C-FD387A21C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06" y="1683633"/>
            <a:ext cx="3146006" cy="2441172"/>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4">
            <a:extLst>
              <a:ext uri="{FF2B5EF4-FFF2-40B4-BE49-F238E27FC236}">
                <a16:creationId xmlns:a16="http://schemas.microsoft.com/office/drawing/2014/main" id="{F2764CBF-E3B6-37EA-62CD-44E90F3412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029" name="Picture 3">
            <a:extLst>
              <a:ext uri="{FF2B5EF4-FFF2-40B4-BE49-F238E27FC236}">
                <a16:creationId xmlns:a16="http://schemas.microsoft.com/office/drawing/2014/main" id="{E12C2C9C-6C20-895A-BBFF-D08CA4519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277" y="1773781"/>
            <a:ext cx="3243684" cy="244117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5DA92696-8B90-7045-1E42-8BCEE15C06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5" name="Picture 1">
            <a:extLst>
              <a:ext uri="{FF2B5EF4-FFF2-40B4-BE49-F238E27FC236}">
                <a16:creationId xmlns:a16="http://schemas.microsoft.com/office/drawing/2014/main" id="{3E79C235-6E31-4DD1-742F-69EDF19D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993" y="2851327"/>
            <a:ext cx="3146006" cy="244117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4">
            <a:extLst>
              <a:ext uri="{FF2B5EF4-FFF2-40B4-BE49-F238E27FC236}">
                <a16:creationId xmlns:a16="http://schemas.microsoft.com/office/drawing/2014/main" id="{543D8AEB-7AE1-E956-12A0-43F7EB57EDC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4" name="Picture 3">
            <a:extLst>
              <a:ext uri="{FF2B5EF4-FFF2-40B4-BE49-F238E27FC236}">
                <a16:creationId xmlns:a16="http://schemas.microsoft.com/office/drawing/2014/main" id="{E05EDB89-D722-E471-A132-3F0646D14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8764" y="2915187"/>
            <a:ext cx="3150410" cy="244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19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628BAF9-C1A0-28C5-75F4-88716DDE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77737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474188" y="2526017"/>
            <a:ext cx="262181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923330"/>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800" b="1" i="0" u="none" strike="noStrike" baseline="0" dirty="0">
                <a:solidFill>
                  <a:srgbClr val="002060"/>
                </a:solidFill>
                <a:effectLst/>
              </a:rPr>
              <a:t>¿Durante la entrega de sus medicamentos el auxiliar de farmacia le informa recomendaciones para el almacenamiento en casa?</a:t>
            </a:r>
            <a:endParaRPr lang="es-CO" sz="18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1015663"/>
          </a:xfrm>
          <a:prstGeom prst="rect">
            <a:avLst/>
          </a:prstGeom>
          <a:noFill/>
        </p:spPr>
        <p:txBody>
          <a:bodyPr wrap="square">
            <a:spAutoFit/>
          </a:bodyPr>
          <a:lstStyle/>
          <a:p>
            <a:pPr algn="just"/>
            <a:r>
              <a:rPr lang="es-MX" sz="1500" dirty="0"/>
              <a:t>Durante el primer trimestre de 2024 disminuyó al 89% la cantidad de pacientes que indicaron que el auxiliar de farmacia le informa recomendaciones para el almacenamiento en casa, en relación con el trimestre anterior que estaba en 100%.</a:t>
            </a:r>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646331"/>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800" b="1" i="0" u="none" strike="noStrike" baseline="0" dirty="0">
                <a:solidFill>
                  <a:srgbClr val="002060"/>
                </a:solidFill>
                <a:effectLst/>
              </a:rPr>
              <a:t>¿Le explicaron la importancia de verificar la fecha de vencimiento de sus medicamentos?</a:t>
            </a:r>
            <a:endParaRPr lang="es-CO" sz="18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6248400" y="1450547"/>
            <a:ext cx="2762194"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9444240" y="2601732"/>
            <a:ext cx="262181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21686" y="5886250"/>
            <a:ext cx="5844623" cy="819648"/>
          </a:xfrm>
          <a:prstGeom prst="rect">
            <a:avLst/>
          </a:prstGeom>
          <a:noFill/>
        </p:spPr>
        <p:txBody>
          <a:bodyPr wrap="square">
            <a:spAutoFit/>
          </a:bodyPr>
          <a:lstStyle/>
          <a:p>
            <a:pPr algn="just">
              <a:lnSpc>
                <a:spcPct val="115000"/>
              </a:lnSpc>
              <a:spcAft>
                <a:spcPts val="1000"/>
              </a:spcAft>
            </a:pPr>
            <a:r>
              <a:rPr lang="es-MX"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el primer trimestre de 2024 aumentó al 89% la información sobre la importancia de verificar la fecha de vencimiento de los medicamentos, con relación al trimestre anterior que estaba en 86%.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2">
            <a:extLst>
              <a:ext uri="{FF2B5EF4-FFF2-40B4-BE49-F238E27FC236}">
                <a16:creationId xmlns:a16="http://schemas.microsoft.com/office/drawing/2014/main" id="{E7A9530D-4F8D-1A96-70AB-45D19366BF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3B2B453A-4E06-3804-472F-101FF4A7CE1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6">
            <a:extLst>
              <a:ext uri="{FF2B5EF4-FFF2-40B4-BE49-F238E27FC236}">
                <a16:creationId xmlns:a16="http://schemas.microsoft.com/office/drawing/2014/main" id="{7D7689F5-17FB-5332-D688-CA24973E038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8">
            <a:extLst>
              <a:ext uri="{FF2B5EF4-FFF2-40B4-BE49-F238E27FC236}">
                <a16:creationId xmlns:a16="http://schemas.microsoft.com/office/drawing/2014/main" id="{36D9CDB8-FBCA-0FAD-2A9B-8EC1429F97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0" name="Rectangle 2">
            <a:extLst>
              <a:ext uri="{FF2B5EF4-FFF2-40B4-BE49-F238E27FC236}">
                <a16:creationId xmlns:a16="http://schemas.microsoft.com/office/drawing/2014/main" id="{598FFAC5-DE68-F20E-EF66-FD6B268710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4" name="Rectangle 4">
            <a:extLst>
              <a:ext uri="{FF2B5EF4-FFF2-40B4-BE49-F238E27FC236}">
                <a16:creationId xmlns:a16="http://schemas.microsoft.com/office/drawing/2014/main" id="{24D8A31D-327E-7A7B-F833-37032CB4AE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2" name="Rectangle 2">
            <a:extLst>
              <a:ext uri="{FF2B5EF4-FFF2-40B4-BE49-F238E27FC236}">
                <a16:creationId xmlns:a16="http://schemas.microsoft.com/office/drawing/2014/main" id="{6DC791EA-96E7-F053-6486-62E137BFB0C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5" name="Rectangle 4">
            <a:extLst>
              <a:ext uri="{FF2B5EF4-FFF2-40B4-BE49-F238E27FC236}">
                <a16:creationId xmlns:a16="http://schemas.microsoft.com/office/drawing/2014/main" id="{845DB94D-215C-4C76-4B92-3B100500273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216" name="Rectangle 2">
            <a:extLst>
              <a:ext uri="{FF2B5EF4-FFF2-40B4-BE49-F238E27FC236}">
                <a16:creationId xmlns:a16="http://schemas.microsoft.com/office/drawing/2014/main" id="{1F4EE03F-8081-1FE1-1649-BEBBEACC05D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9218" name="Picture 1">
            <a:extLst>
              <a:ext uri="{FF2B5EF4-FFF2-40B4-BE49-F238E27FC236}">
                <a16:creationId xmlns:a16="http://schemas.microsoft.com/office/drawing/2014/main" id="{AF3D330D-0278-78E5-E2E3-FFAF6E5987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7" r="11773"/>
          <a:stretch/>
        </p:blipFill>
        <p:spPr bwMode="auto">
          <a:xfrm>
            <a:off x="214011" y="1707229"/>
            <a:ext cx="3246627" cy="2347938"/>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a:extLst>
              <a:ext uri="{FF2B5EF4-FFF2-40B4-BE49-F238E27FC236}">
                <a16:creationId xmlns:a16="http://schemas.microsoft.com/office/drawing/2014/main" id="{EF1DCB84-BFA5-9356-8C64-0FB9D386C5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9221" name="Picture 3">
            <a:extLst>
              <a:ext uri="{FF2B5EF4-FFF2-40B4-BE49-F238E27FC236}">
                <a16:creationId xmlns:a16="http://schemas.microsoft.com/office/drawing/2014/main" id="{DDC1D218-71DA-B76C-F6E7-6CA20AA358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73" r="14626"/>
          <a:stretch/>
        </p:blipFill>
        <p:spPr bwMode="auto">
          <a:xfrm>
            <a:off x="6175125" y="1763132"/>
            <a:ext cx="3116715" cy="234793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CBC48DF6-1056-44CB-BBA9-BAF7B958AE0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6" name="Picture 1">
            <a:extLst>
              <a:ext uri="{FF2B5EF4-FFF2-40B4-BE49-F238E27FC236}">
                <a16:creationId xmlns:a16="http://schemas.microsoft.com/office/drawing/2014/main" id="{78DF7B30-C26C-EC55-B5D9-D831190BB7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44" r="8618"/>
          <a:stretch/>
        </p:blipFill>
        <p:spPr bwMode="auto">
          <a:xfrm>
            <a:off x="2919554" y="2893887"/>
            <a:ext cx="3116715" cy="236923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4">
            <a:extLst>
              <a:ext uri="{FF2B5EF4-FFF2-40B4-BE49-F238E27FC236}">
                <a16:creationId xmlns:a16="http://schemas.microsoft.com/office/drawing/2014/main" id="{00A5A1BF-CEAF-2626-819A-25379F3E1E8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3" name="Picture 3">
            <a:extLst>
              <a:ext uri="{FF2B5EF4-FFF2-40B4-BE49-F238E27FC236}">
                <a16:creationId xmlns:a16="http://schemas.microsoft.com/office/drawing/2014/main" id="{D930B6D3-18F6-04CD-1033-224D76CE4C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09" r="9844"/>
          <a:stretch/>
        </p:blipFill>
        <p:spPr bwMode="auto">
          <a:xfrm>
            <a:off x="8955823" y="2971064"/>
            <a:ext cx="2972825" cy="236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5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02EC05C-90EE-17DA-5107-2A4984C82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uadroTexto 9">
            <a:extLst>
              <a:ext uri="{FF2B5EF4-FFF2-40B4-BE49-F238E27FC236}">
                <a16:creationId xmlns:a16="http://schemas.microsoft.com/office/drawing/2014/main" id="{256325C5-ACDE-D175-C19A-36A08CC705F4}"/>
              </a:ext>
            </a:extLst>
          </p:cNvPr>
          <p:cNvSpPr txBox="1"/>
          <p:nvPr/>
        </p:nvSpPr>
        <p:spPr>
          <a:xfrm>
            <a:off x="1687918" y="1043940"/>
            <a:ext cx="9167923" cy="708912"/>
          </a:xfrm>
          <a:prstGeom prst="rect">
            <a:avLst/>
          </a:prstGeom>
          <a:noFill/>
        </p:spPr>
        <p:txBody>
          <a:bodyPr wrap="square">
            <a:spAutoFit/>
          </a:bodyPr>
          <a:lstStyle/>
          <a:p>
            <a:pPr algn="ctr">
              <a:lnSpc>
                <a:spcPct val="115000"/>
              </a:lnSpc>
              <a:spcAft>
                <a:spcPts val="1000"/>
              </a:spcAft>
            </a:pPr>
            <a:r>
              <a:rPr lang="es-MX"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MEDIOS DE COMUNICACIÓN POR LOS CUALES EL PACIENTE CONOCE LA INFORMACIÓN REFERIDA EN LA ENCUESTA</a:t>
            </a:r>
            <a:endParaRPr lang="es-CO"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a:extLst>
              <a:ext uri="{FF2B5EF4-FFF2-40B4-BE49-F238E27FC236}">
                <a16:creationId xmlns:a16="http://schemas.microsoft.com/office/drawing/2014/main" id="{CED3D162-4539-00B6-6DC9-250A04BE6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129" y="1981960"/>
            <a:ext cx="9320588" cy="356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263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71909B3-04C9-D4C5-BA2D-82078FA65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uadroTexto 12">
            <a:extLst>
              <a:ext uri="{FF2B5EF4-FFF2-40B4-BE49-F238E27FC236}">
                <a16:creationId xmlns:a16="http://schemas.microsoft.com/office/drawing/2014/main" id="{7AB2C5F6-C3EE-467C-84E5-F73238402E72}"/>
              </a:ext>
            </a:extLst>
          </p:cNvPr>
          <p:cNvSpPr txBox="1"/>
          <p:nvPr/>
        </p:nvSpPr>
        <p:spPr>
          <a:xfrm>
            <a:off x="4533806" y="674127"/>
            <a:ext cx="3124385" cy="477054"/>
          </a:xfrm>
          <a:prstGeom prst="rect">
            <a:avLst/>
          </a:prstGeom>
          <a:noFill/>
        </p:spPr>
        <p:txBody>
          <a:bodyPr wrap="square">
            <a:spAutoFit/>
          </a:bodyPr>
          <a:lstStyle/>
          <a:p>
            <a:pPr algn="ctr"/>
            <a:r>
              <a:rPr lang="es-MX" sz="2500" b="1" i="0" u="none" strike="noStrike" baseline="0" dirty="0">
                <a:solidFill>
                  <a:srgbClr val="002060"/>
                </a:solidFill>
                <a:effectLst/>
              </a:rPr>
              <a:t>CONCLUSIONES</a:t>
            </a:r>
            <a:r>
              <a:rPr lang="es-MX" sz="2000" b="1" i="0" u="none" strike="noStrike" baseline="0" dirty="0">
                <a:solidFill>
                  <a:srgbClr val="002060"/>
                </a:solidFill>
                <a:effectLst/>
              </a:rPr>
              <a:t> </a:t>
            </a:r>
            <a:endParaRPr lang="es-CO" sz="2000" b="1" i="0" u="none" strike="noStrike" baseline="0" dirty="0">
              <a:solidFill>
                <a:srgbClr val="002060"/>
              </a:solidFill>
              <a:effectLst/>
            </a:endParaRPr>
          </a:p>
        </p:txBody>
      </p:sp>
      <p:sp>
        <p:nvSpPr>
          <p:cNvPr id="8" name="CuadroTexto 7">
            <a:extLst>
              <a:ext uri="{FF2B5EF4-FFF2-40B4-BE49-F238E27FC236}">
                <a16:creationId xmlns:a16="http://schemas.microsoft.com/office/drawing/2014/main" id="{BAA2409A-C14B-4169-9755-0AC82ADA6AD8}"/>
              </a:ext>
            </a:extLst>
          </p:cNvPr>
          <p:cNvSpPr txBox="1"/>
          <p:nvPr/>
        </p:nvSpPr>
        <p:spPr>
          <a:xfrm>
            <a:off x="494054" y="1458989"/>
            <a:ext cx="11203891" cy="4247830"/>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Durante el primer trimestre se realizaron 379 encuestas.</a:t>
            </a:r>
          </a:p>
          <a:p>
            <a:pPr marL="285750" indent="-285750" algn="just">
              <a:lnSpc>
                <a:spcPct val="115000"/>
              </a:lnSpc>
              <a:spcAft>
                <a:spcPts val="600"/>
              </a:spcAft>
              <a:buFont typeface="Arial" panose="020B0604020202020204" pitchFamily="34" charset="0"/>
              <a:buChar char="•"/>
            </a:pPr>
            <a:endPar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los aspectos valorados en el primer  trimestre del 2024, mejoraron los relacionados a derechos y deberes que estaba en 90% subió a 94%,  el lugar donde deben acudir en caso de urgencia médica, paso de 18 pacientes a 7 usuarios que no reconocen el lugar donde deben acudir ante una urgencia médica, mientras que disminuyó identificación correcta del paciente en los servicios de salas de tratamiento de 95% bajó al 88% y en el servicio de entrega de medicamentos se mantuvo en 66%, prevención de caídas paso de 93% al 92%, la información sobre lavado de manos disminuyo del 97% al 94%.</a:t>
            </a:r>
          </a:p>
          <a:p>
            <a:pPr marL="285750" indent="-285750" algn="just">
              <a:lnSpc>
                <a:spcPct val="115000"/>
              </a:lnSpc>
              <a:spcAft>
                <a:spcPts val="600"/>
              </a:spcAft>
              <a:buFont typeface="Arial" panose="020B0604020202020204" pitchFamily="34" charset="0"/>
              <a:buChar char="•"/>
            </a:pPr>
            <a:endPar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aspectos relacionados a la administración de medicamentos por la vena, la información sobre cuidados de la vena canalizada estaba en 96% y bajó al 92%.</a:t>
            </a:r>
          </a:p>
          <a:p>
            <a:pPr marL="285750" indent="-285750" algn="just">
              <a:lnSpc>
                <a:spcPct val="115000"/>
              </a:lnSpc>
              <a:spcAft>
                <a:spcPts val="600"/>
              </a:spcAft>
              <a:buFont typeface="Arial" panose="020B0604020202020204" pitchFamily="34" charset="0"/>
              <a:buChar char="•"/>
            </a:pPr>
            <a:endPar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MX"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cuanto a la entrega de medicamentos, en comparación con el trimestre anterior, la información sobre nombre y cantidad de medicamento entregado estaba en 100% y bajó al 92%, las recomendaciones para el almacenamiento en casa de 100% pasó a 89% y la información sobre la importancia de verificar la fecha de vencimiento, mejoró ya que de 86% subió al 89%.</a:t>
            </a:r>
          </a:p>
        </p:txBody>
      </p:sp>
    </p:spTree>
    <p:extLst>
      <p:ext uri="{BB962C8B-B14F-4D97-AF65-F5344CB8AC3E}">
        <p14:creationId xmlns:p14="http://schemas.microsoft.com/office/powerpoint/2010/main" val="48594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28C202E-2D89-8654-95CE-19A089188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uadroTexto 12">
            <a:extLst>
              <a:ext uri="{FF2B5EF4-FFF2-40B4-BE49-F238E27FC236}">
                <a16:creationId xmlns:a16="http://schemas.microsoft.com/office/drawing/2014/main" id="{7AB2C5F6-C3EE-467C-84E5-F73238402E72}"/>
              </a:ext>
            </a:extLst>
          </p:cNvPr>
          <p:cNvSpPr txBox="1"/>
          <p:nvPr/>
        </p:nvSpPr>
        <p:spPr>
          <a:xfrm>
            <a:off x="3441940" y="814131"/>
            <a:ext cx="4547810" cy="477054"/>
          </a:xfrm>
          <a:prstGeom prst="rect">
            <a:avLst/>
          </a:prstGeom>
          <a:noFill/>
        </p:spPr>
        <p:txBody>
          <a:bodyPr wrap="square">
            <a:spAutoFit/>
          </a:bodyPr>
          <a:lstStyle/>
          <a:p>
            <a:pPr algn="ctr"/>
            <a:r>
              <a:rPr lang="es-MX" sz="2500" b="1" i="0" u="none" strike="noStrike" baseline="0" dirty="0">
                <a:solidFill>
                  <a:srgbClr val="002060"/>
                </a:solidFill>
                <a:effectLst/>
              </a:rPr>
              <a:t>RECOMENDACIONES</a:t>
            </a:r>
            <a:endParaRPr lang="es-CO" sz="2000" b="1" i="0" u="none" strike="noStrike" baseline="0" dirty="0">
              <a:solidFill>
                <a:srgbClr val="002060"/>
              </a:solidFill>
              <a:effectLst/>
            </a:endParaRPr>
          </a:p>
        </p:txBody>
      </p:sp>
      <p:sp>
        <p:nvSpPr>
          <p:cNvPr id="8" name="CuadroTexto 7">
            <a:extLst>
              <a:ext uri="{FF2B5EF4-FFF2-40B4-BE49-F238E27FC236}">
                <a16:creationId xmlns:a16="http://schemas.microsoft.com/office/drawing/2014/main" id="{BAA2409A-C14B-4169-9755-0AC82ADA6AD8}"/>
              </a:ext>
            </a:extLst>
          </p:cNvPr>
          <p:cNvSpPr txBox="1"/>
          <p:nvPr/>
        </p:nvSpPr>
        <p:spPr>
          <a:xfrm>
            <a:off x="404371" y="1507415"/>
            <a:ext cx="11284723" cy="4657301"/>
          </a:xfrm>
          <a:prstGeom prst="rect">
            <a:avLst/>
          </a:prstGeom>
          <a:noFill/>
        </p:spPr>
        <p:txBody>
          <a:bodyPr wrap="square">
            <a:spAutoFit/>
          </a:bodyPr>
          <a:lstStyle/>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Fortalecer la información que se comparte en los diferentes medios, especialmente los relacionados a identificación correcta, en los servicios de salas de tratamiento y entrega de medicamentos, así como las recomendaciones para la prevención de caídas y lavado de manos. </a:t>
            </a:r>
          </a:p>
          <a:p>
            <a:pPr algn="just">
              <a:lnSpc>
                <a:spcPct val="115000"/>
              </a:lnSpc>
              <a:spcAft>
                <a:spcPts val="1000"/>
              </a:spcAft>
            </a:pPr>
            <a:endPar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la administración de medicamentos por la vena, fortalecer la información sobre los cuidados de la vena canalizada. </a:t>
            </a:r>
          </a:p>
          <a:p>
            <a:pPr marL="285750" indent="-285750" algn="just">
              <a:lnSpc>
                <a:spcPct val="115000"/>
              </a:lnSpc>
              <a:spcAft>
                <a:spcPts val="1000"/>
              </a:spcAft>
              <a:buFont typeface="Arial" panose="020B0604020202020204" pitchFamily="34" charset="0"/>
              <a:buChar char="•"/>
            </a:pPr>
            <a:endPar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el servicio de farmacia, fortalecer la información sobre nombre y cantidad de medicamento entregado y las recomendaciones para el almacenamiento en casa.</a:t>
            </a:r>
          </a:p>
          <a:p>
            <a:pPr marL="285750" indent="-285750" algn="just">
              <a:lnSpc>
                <a:spcPct val="115000"/>
              </a:lnSpc>
              <a:spcAft>
                <a:spcPts val="1000"/>
              </a:spcAft>
              <a:buFont typeface="Arial" panose="020B0604020202020204" pitchFamily="34" charset="0"/>
              <a:buChar char="•"/>
            </a:pPr>
            <a:endPar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Mantener la divulgación de información por todos los medios de comunicación disponibles en la unidad, especialmente en los recordatorios de cita asignada, WhatsApp y pagina web.</a:t>
            </a:r>
          </a:p>
        </p:txBody>
      </p:sp>
    </p:spTree>
    <p:extLst>
      <p:ext uri="{BB962C8B-B14F-4D97-AF65-F5344CB8AC3E}">
        <p14:creationId xmlns:p14="http://schemas.microsoft.com/office/powerpoint/2010/main" val="50622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42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Imagen que contiene Texto&#10;&#10;Descripción generada automáticamente">
            <a:extLst>
              <a:ext uri="{FF2B5EF4-FFF2-40B4-BE49-F238E27FC236}">
                <a16:creationId xmlns:a16="http://schemas.microsoft.com/office/drawing/2014/main" id="{0AC0FBF5-42B9-5277-7C2E-4644AC072767}"/>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143941" y="643467"/>
            <a:ext cx="9904117" cy="5571066"/>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339672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4" name="Imagen 3" descr="Texto&#10;&#10;Descripción generada automáticamente con confianza media">
            <a:extLst>
              <a:ext uri="{FF2B5EF4-FFF2-40B4-BE49-F238E27FC236}">
                <a16:creationId xmlns:a16="http://schemas.microsoft.com/office/drawing/2014/main" id="{A27A1EAA-4EB5-1A94-C69D-D5F29E22E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7368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FF28A39-C170-79F1-A8B3-BDAB21310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643139" y="972910"/>
            <a:ext cx="282229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605216" y="2875002"/>
            <a:ext cx="2398968"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227432"/>
            <a:ext cx="5919051" cy="784830"/>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500" b="1" i="0" u="none" strike="noStrike" baseline="0" dirty="0">
                <a:solidFill>
                  <a:srgbClr val="002060"/>
                </a:solidFill>
                <a:effectLst/>
              </a:rPr>
              <a:t>¿Ha recibido información sobre sus derechos y deberes como paciente, a través del personal que lo atiende, carteleras informativas, llamadas telefónicas, u otros medios informativos?</a:t>
            </a:r>
            <a:endParaRPr lang="es-CO" sz="15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76949" y="5875216"/>
            <a:ext cx="5824687" cy="784830"/>
          </a:xfrm>
          <a:prstGeom prst="rect">
            <a:avLst/>
          </a:prstGeom>
          <a:noFill/>
        </p:spPr>
        <p:txBody>
          <a:bodyPr wrap="square">
            <a:spAutoFit/>
          </a:bodyPr>
          <a:lstStyle/>
          <a:p>
            <a:pPr algn="just"/>
            <a:r>
              <a:rPr lang="es-MX" sz="1500" dirty="0"/>
              <a:t>En los dos trimestres se mantiene en 95% la cantidad de pacientes que recibieron información relacionada a los derechos y deberes, solo el 5% indicaron no recibieron la información. </a:t>
            </a:r>
            <a:endParaRPr lang="es-CO" sz="1500" dirty="0"/>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252844"/>
            <a:ext cx="5919051" cy="35394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¿Sabe a qué lugar debe dirigirse en caso de urgencia médica?</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7853160" y="2642319"/>
            <a:ext cx="2726235"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7853160" y="4988808"/>
            <a:ext cx="2726235"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190366" y="5793924"/>
            <a:ext cx="5844623" cy="954107"/>
          </a:xfrm>
          <a:prstGeom prst="rect">
            <a:avLst/>
          </a:prstGeom>
          <a:noFill/>
        </p:spPr>
        <p:txBody>
          <a:bodyPr wrap="square">
            <a:spAutoFit/>
          </a:bodyPr>
          <a:lstStyle/>
          <a:p>
            <a:pPr algn="just"/>
            <a:r>
              <a:rPr lang="es-MX" sz="1400" dirty="0"/>
              <a:t>En los dos trimestres, la gran mayoría de los pacientes, reconocen al centro de atención de salud u hospital más cercano como el sitio donde deben acudir en caso de una urgencia médica, excepto una mínima cantidad que presentan confusión y se dirigen a la EPS o a la unidad oncológica. </a:t>
            </a:r>
            <a:endParaRPr lang="es-CO" sz="1400" dirty="0"/>
          </a:p>
        </p:txBody>
      </p:sp>
      <p:sp>
        <p:nvSpPr>
          <p:cNvPr id="4" name="Rectangle 2">
            <a:extLst>
              <a:ext uri="{FF2B5EF4-FFF2-40B4-BE49-F238E27FC236}">
                <a16:creationId xmlns:a16="http://schemas.microsoft.com/office/drawing/2014/main" id="{12587092-44AA-76C1-E71A-89DAFF85CA2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4E956312-5116-7CEE-1B8F-A1623B3FC3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4C1B52FA-8F8C-A1CD-6460-2C56E23DADE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4">
            <a:extLst>
              <a:ext uri="{FF2B5EF4-FFF2-40B4-BE49-F238E27FC236}">
                <a16:creationId xmlns:a16="http://schemas.microsoft.com/office/drawing/2014/main" id="{52873F58-C0AB-1E49-0557-376C5AF2396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D9B711DA-0C0B-B78E-E2E7-FEEF4D8682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4">
            <a:extLst>
              <a:ext uri="{FF2B5EF4-FFF2-40B4-BE49-F238E27FC236}">
                <a16:creationId xmlns:a16="http://schemas.microsoft.com/office/drawing/2014/main" id="{C397C93D-FDD8-20E1-2BDE-B614C59F90F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5" name="Picture 3">
            <a:extLst>
              <a:ext uri="{FF2B5EF4-FFF2-40B4-BE49-F238E27FC236}">
                <a16:creationId xmlns:a16="http://schemas.microsoft.com/office/drawing/2014/main" id="{C9CB82BD-30F1-CF79-16AE-290A961DC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14" y="1281423"/>
            <a:ext cx="3049588" cy="21907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8EDFCD71-7079-95F9-D80C-41233822FFE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2293" name="Picture 5">
            <a:extLst>
              <a:ext uri="{FF2B5EF4-FFF2-40B4-BE49-F238E27FC236}">
                <a16:creationId xmlns:a16="http://schemas.microsoft.com/office/drawing/2014/main" id="{D47D1828-B407-8DEA-B49D-D8238E971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2812" y="636820"/>
            <a:ext cx="4986930" cy="20149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1C67E75-4FAF-F0E1-45FF-F7AD345FCF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1" name="Picture 1">
            <a:extLst>
              <a:ext uri="{FF2B5EF4-FFF2-40B4-BE49-F238E27FC236}">
                <a16:creationId xmlns:a16="http://schemas.microsoft.com/office/drawing/2014/main" id="{41C57864-1FF4-DD79-EC69-FB2EEEF4F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959" y="3189921"/>
            <a:ext cx="3301042" cy="21682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915B2D37-A501-9328-5B27-D3734B35F8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8" name="Picture 3">
            <a:extLst>
              <a:ext uri="{FF2B5EF4-FFF2-40B4-BE49-F238E27FC236}">
                <a16:creationId xmlns:a16="http://schemas.microsoft.com/office/drawing/2014/main" id="{C3024DA7-893D-2001-434F-4EF2BF17E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2812" y="3035706"/>
            <a:ext cx="498693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32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E41313-BEE0-840A-8A02-7EA086C2F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631971E1-8DD0-CC0C-C50E-ED6A49CC66B2}"/>
              </a:ext>
            </a:extLst>
          </p:cNvPr>
          <p:cNvSpPr txBox="1"/>
          <p:nvPr/>
        </p:nvSpPr>
        <p:spPr>
          <a:xfrm>
            <a:off x="1605516" y="1046325"/>
            <a:ext cx="9494875" cy="769441"/>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2200" b="1" i="0" u="none" strike="noStrike" baseline="0" dirty="0">
                <a:solidFill>
                  <a:srgbClr val="002060"/>
                </a:solidFill>
                <a:effectLst/>
              </a:rPr>
              <a:t>El talento humano de la Unidad Oncológica Surcolombiana S.A.S le pregunta su nombre completo y número de identificación durante:</a:t>
            </a:r>
            <a:endParaRPr lang="es-CO" sz="2200" b="1" dirty="0">
              <a:solidFill>
                <a:srgbClr val="002060"/>
              </a:solidFill>
            </a:endParaRPr>
          </a:p>
        </p:txBody>
      </p:sp>
      <p:sp>
        <p:nvSpPr>
          <p:cNvPr id="11" name="CuadroTexto 10">
            <a:extLst>
              <a:ext uri="{FF2B5EF4-FFF2-40B4-BE49-F238E27FC236}">
                <a16:creationId xmlns:a16="http://schemas.microsoft.com/office/drawing/2014/main" id="{AF768667-79B9-AD5D-D7EB-A41D0BE92501}"/>
              </a:ext>
            </a:extLst>
          </p:cNvPr>
          <p:cNvSpPr txBox="1"/>
          <p:nvPr/>
        </p:nvSpPr>
        <p:spPr>
          <a:xfrm>
            <a:off x="1434509" y="4641985"/>
            <a:ext cx="9322982" cy="1027461"/>
          </a:xfrm>
          <a:prstGeom prst="rect">
            <a:avLst/>
          </a:prstGeom>
          <a:noFill/>
        </p:spPr>
        <p:txBody>
          <a:bodyPr wrap="square">
            <a:spAutoFit/>
          </a:bodyPr>
          <a:lstStyle/>
          <a:p>
            <a:pPr algn="just">
              <a:lnSpc>
                <a:spcPct val="115000"/>
              </a:lnSpc>
              <a:spcAft>
                <a:spcPts val="1000"/>
              </a:spcAft>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los dos trimestres se realiza de manera correcta la identificación del paciente, con una percepción positiva sobre el 98%, logrando mejorar en el servicio de facturación, activación de la consulta y entrega de ordenes médicas con el 100%.</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5EC30BEA-0F62-4AB4-3BDB-B3478BEDF654}"/>
              </a:ext>
            </a:extLst>
          </p:cNvPr>
          <p:cNvPicPr>
            <a:picLocks noChangeAspect="1"/>
          </p:cNvPicPr>
          <p:nvPr/>
        </p:nvPicPr>
        <p:blipFill>
          <a:blip r:embed="rId3"/>
          <a:stretch>
            <a:fillRect/>
          </a:stretch>
        </p:blipFill>
        <p:spPr>
          <a:xfrm>
            <a:off x="2065776" y="1968592"/>
            <a:ext cx="8441198" cy="2870827"/>
          </a:xfrm>
          <a:prstGeom prst="rect">
            <a:avLst/>
          </a:prstGeom>
        </p:spPr>
      </p:pic>
    </p:spTree>
    <p:extLst>
      <p:ext uri="{BB962C8B-B14F-4D97-AF65-F5344CB8AC3E}">
        <p14:creationId xmlns:p14="http://schemas.microsoft.com/office/powerpoint/2010/main" val="4032646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2EEB584-10C0-2312-C6B4-60665D5F1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265814" y="1379755"/>
            <a:ext cx="2849526"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113877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¿El médico y/o profesional en salud durante la atención en la Unidad Oncológica Surcolombiana S.A.S fue claro y estuvo atento a solucionar sus inquietudes en cuanto a su diagnóstico y tratamiento?</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784830"/>
          </a:xfrm>
          <a:prstGeom prst="rect">
            <a:avLst/>
          </a:prstGeom>
          <a:noFill/>
        </p:spPr>
        <p:txBody>
          <a:bodyPr wrap="square">
            <a:spAutoFit/>
          </a:bodyPr>
          <a:lstStyle/>
          <a:p>
            <a:pPr algn="just"/>
            <a:r>
              <a:rPr lang="es-MX" sz="1500" dirty="0"/>
              <a:t>En los dos trimestres, más del 98% de los usuarios, indicaron que el profesional en salud fue claro y estuvo atento a solucionar sus inquietudes en cuanto a su diagnóstico y tratamiento.</a:t>
            </a:r>
            <a:endParaRPr lang="es-CO" sz="1500" dirty="0"/>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61555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En caso de responder NO a la pregunta anterior, especifique el profesional que le atendió:</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7897332" y="2678293"/>
            <a:ext cx="304228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7897331" y="5107085"/>
            <a:ext cx="283092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21686" y="5886250"/>
            <a:ext cx="5844623" cy="830997"/>
          </a:xfrm>
          <a:prstGeom prst="rect">
            <a:avLst/>
          </a:prstGeom>
          <a:noFill/>
        </p:spPr>
        <p:txBody>
          <a:bodyPr wrap="square">
            <a:spAutoFit/>
          </a:bodyPr>
          <a:lstStyle/>
          <a:p>
            <a:pPr algn="just"/>
            <a:r>
              <a:rPr lang="es-MX" sz="1600" dirty="0"/>
              <a:t>En el cuarto trimestre, El 2 % de encuestados que respondieron NO a la pregunta anterior, fueron atendidos por médico especialista y enfermería.</a:t>
            </a:r>
            <a:endParaRPr lang="es-CO" sz="1600" dirty="0"/>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CuadroTexto 8">
            <a:extLst>
              <a:ext uri="{FF2B5EF4-FFF2-40B4-BE49-F238E27FC236}">
                <a16:creationId xmlns:a16="http://schemas.microsoft.com/office/drawing/2014/main" id="{B5410DA2-06B1-A197-AB99-55AF9F23EEF4}"/>
              </a:ext>
            </a:extLst>
          </p:cNvPr>
          <p:cNvSpPr txBox="1"/>
          <p:nvPr/>
        </p:nvSpPr>
        <p:spPr>
          <a:xfrm>
            <a:off x="3359889" y="2875002"/>
            <a:ext cx="2736112"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1" name="Rectangle 2">
            <a:extLst>
              <a:ext uri="{FF2B5EF4-FFF2-40B4-BE49-F238E27FC236}">
                <a16:creationId xmlns:a16="http://schemas.microsoft.com/office/drawing/2014/main" id="{EBE8992B-0710-A2CA-0A48-B481DD354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4">
            <a:extLst>
              <a:ext uri="{FF2B5EF4-FFF2-40B4-BE49-F238E27FC236}">
                <a16:creationId xmlns:a16="http://schemas.microsoft.com/office/drawing/2014/main" id="{178F3C1C-17BA-8A0D-C4D5-F5D798469CA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53A568E7-4C93-6289-CDD2-B43C245A190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2">
            <a:extLst>
              <a:ext uri="{FF2B5EF4-FFF2-40B4-BE49-F238E27FC236}">
                <a16:creationId xmlns:a16="http://schemas.microsoft.com/office/drawing/2014/main" id="{A58AC271-A62C-FC86-0C3F-16DEF8B94AC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8" name="Picture 1">
            <a:extLst>
              <a:ext uri="{FF2B5EF4-FFF2-40B4-BE49-F238E27FC236}">
                <a16:creationId xmlns:a16="http://schemas.microsoft.com/office/drawing/2014/main" id="{4AB9A624-9FF3-8348-742B-1BC3F9E92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14" y="1685461"/>
            <a:ext cx="3042280" cy="221127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
            <a:extLst>
              <a:ext uri="{FF2B5EF4-FFF2-40B4-BE49-F238E27FC236}">
                <a16:creationId xmlns:a16="http://schemas.microsoft.com/office/drawing/2014/main" id="{5BE84A97-CF20-046B-B2B8-84A8D05BDB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1" name="Picture 3">
            <a:extLst>
              <a:ext uri="{FF2B5EF4-FFF2-40B4-BE49-F238E27FC236}">
                <a16:creationId xmlns:a16="http://schemas.microsoft.com/office/drawing/2014/main" id="{18CE5F18-FF78-FBE6-15E7-671F4F3E8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574" y="718005"/>
            <a:ext cx="4948852" cy="19602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1D0C18E-70EC-B62F-B5CF-2C2CF8C433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3" name="Picture 1">
            <a:extLst>
              <a:ext uri="{FF2B5EF4-FFF2-40B4-BE49-F238E27FC236}">
                <a16:creationId xmlns:a16="http://schemas.microsoft.com/office/drawing/2014/main" id="{0E50109C-7841-3C2A-2A3C-EED356422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9945" y="3231528"/>
            <a:ext cx="3042280" cy="20970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01BD7A5E-8E2B-82BD-9BAF-A7826BF1AA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2" name="Picture 3">
            <a:extLst>
              <a:ext uri="{FF2B5EF4-FFF2-40B4-BE49-F238E27FC236}">
                <a16:creationId xmlns:a16="http://schemas.microsoft.com/office/drawing/2014/main" id="{93C3ACA2-E2A0-3D1F-4218-BEAEA5912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9574" y="3019958"/>
            <a:ext cx="4948852" cy="206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47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Texto&#10;&#10;Descripción generada automáticamente con confianza media">
            <a:extLst>
              <a:ext uri="{FF2B5EF4-FFF2-40B4-BE49-F238E27FC236}">
                <a16:creationId xmlns:a16="http://schemas.microsoft.com/office/drawing/2014/main" id="{C6FF927E-12EE-15D0-71F1-989E0513740C}"/>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176421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CF8EE466-019B-3B95-6910-79F203F4F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796363"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700130" y="2526017"/>
            <a:ext cx="2395869"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87716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¿Durante su estancia en la unidad Oncológica Surcolombiana S.A.S, los colaboradores le brindan recomendaciones, cuidado y medidas para la prevención de caídas?</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1015663"/>
          </a:xfrm>
          <a:prstGeom prst="rect">
            <a:avLst/>
          </a:prstGeom>
          <a:noFill/>
        </p:spPr>
        <p:txBody>
          <a:bodyPr wrap="square">
            <a:spAutoFit/>
          </a:bodyPr>
          <a:lstStyle/>
          <a:p>
            <a:pPr algn="just"/>
            <a:r>
              <a:rPr lang="es-MX" sz="1500" dirty="0"/>
              <a:t>En el primer trimestre de 2024, disminuyó de manera leve al 96% los pacientes que recibieron información sobre prevención de caídas, en comparación con el trimestre anterior, donde la percepción positiva fue del 98%.</a:t>
            </a:r>
            <a:endParaRPr lang="es-CO" sz="1500" dirty="0"/>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61555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En caso de responder no a la pregunta a anterior especifique a que servicio accedió</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7897332" y="2678293"/>
            <a:ext cx="2905347"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7897331" y="5107085"/>
            <a:ext cx="2820288"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21686" y="5886250"/>
            <a:ext cx="5844623" cy="954107"/>
          </a:xfrm>
          <a:prstGeom prst="rect">
            <a:avLst/>
          </a:prstGeom>
          <a:noFill/>
        </p:spPr>
        <p:txBody>
          <a:bodyPr wrap="square">
            <a:spAutoFit/>
          </a:bodyPr>
          <a:lstStyle/>
          <a:p>
            <a:pPr algn="just"/>
            <a:r>
              <a:rPr lang="es-MX" sz="1400" dirty="0"/>
              <a:t>De los usuarios que indicaron en los dos trimestres que no habían recibido información sobre prevención de caídas, fueron atendidos en los servicios de medicina especializada, medicina general, consulta de enfermería, nutrición y fisioterapia.</a:t>
            </a:r>
            <a:endParaRPr lang="es-CO" sz="1400" dirty="0"/>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2">
            <a:extLst>
              <a:ext uri="{FF2B5EF4-FFF2-40B4-BE49-F238E27FC236}">
                <a16:creationId xmlns:a16="http://schemas.microsoft.com/office/drawing/2014/main" id="{5380C8AA-344E-9674-A8A2-EA046BB1B82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4">
            <a:extLst>
              <a:ext uri="{FF2B5EF4-FFF2-40B4-BE49-F238E27FC236}">
                <a16:creationId xmlns:a16="http://schemas.microsoft.com/office/drawing/2014/main" id="{C7ECCA0C-5664-AED5-B474-EC29632CBD4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621263F5-AC66-ADD8-60DC-9DA023E5CA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2" name="Rectangle 2">
            <a:extLst>
              <a:ext uri="{FF2B5EF4-FFF2-40B4-BE49-F238E27FC236}">
                <a16:creationId xmlns:a16="http://schemas.microsoft.com/office/drawing/2014/main" id="{E978F9FC-026D-46FB-A046-5FEDD3302DA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6385" name="Picture 1">
            <a:extLst>
              <a:ext uri="{FF2B5EF4-FFF2-40B4-BE49-F238E27FC236}">
                <a16:creationId xmlns:a16="http://schemas.microsoft.com/office/drawing/2014/main" id="{B6E00D86-776D-1CDF-7B8A-6260D2992C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0" t="1030" r="-2552" b="-1030"/>
          <a:stretch/>
        </p:blipFill>
        <p:spPr bwMode="auto">
          <a:xfrm>
            <a:off x="265814" y="1709035"/>
            <a:ext cx="2795914" cy="232077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
            <a:extLst>
              <a:ext uri="{FF2B5EF4-FFF2-40B4-BE49-F238E27FC236}">
                <a16:creationId xmlns:a16="http://schemas.microsoft.com/office/drawing/2014/main" id="{39A89BFC-13F0-8745-D21A-8D52B1FF98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6387" name="Picture 3">
            <a:extLst>
              <a:ext uri="{FF2B5EF4-FFF2-40B4-BE49-F238E27FC236}">
                <a16:creationId xmlns:a16="http://schemas.microsoft.com/office/drawing/2014/main" id="{4DD03E2B-C309-8B09-D6F0-48BFD13E8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785"/>
          <a:stretch>
            <a:fillRect/>
          </a:stretch>
        </p:blipFill>
        <p:spPr bwMode="auto">
          <a:xfrm>
            <a:off x="6797864" y="740801"/>
            <a:ext cx="4749207" cy="19374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15E6677F-9CA2-35D0-C017-E35AA0B056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6" name="Picture 1">
            <a:extLst>
              <a:ext uri="{FF2B5EF4-FFF2-40B4-BE49-F238E27FC236}">
                <a16:creationId xmlns:a16="http://schemas.microsoft.com/office/drawing/2014/main" id="{DF6EC397-7077-DE46-E870-E6D68E31DC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5"/>
          <a:stretch/>
        </p:blipFill>
        <p:spPr bwMode="auto">
          <a:xfrm>
            <a:off x="2981545" y="2895350"/>
            <a:ext cx="3171391" cy="22571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
            <a:extLst>
              <a:ext uri="{FF2B5EF4-FFF2-40B4-BE49-F238E27FC236}">
                <a16:creationId xmlns:a16="http://schemas.microsoft.com/office/drawing/2014/main" id="{6C6E97F8-D7DE-1CF5-4450-5B6A1E6BE1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5" name="Picture 3">
            <a:extLst>
              <a:ext uri="{FF2B5EF4-FFF2-40B4-BE49-F238E27FC236}">
                <a16:creationId xmlns:a16="http://schemas.microsoft.com/office/drawing/2014/main" id="{C1348481-9870-29F5-B1E2-9BF5372D3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668"/>
          <a:stretch>
            <a:fillRect/>
          </a:stretch>
        </p:blipFill>
        <p:spPr bwMode="auto">
          <a:xfrm>
            <a:off x="6797864" y="3088125"/>
            <a:ext cx="4749207" cy="2058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11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 name="Imagen 16383">
            <a:extLst>
              <a:ext uri="{FF2B5EF4-FFF2-40B4-BE49-F238E27FC236}">
                <a16:creationId xmlns:a16="http://schemas.microsoft.com/office/drawing/2014/main" id="{3AF5C977-C215-2AF9-5E77-CCE050782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839646"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474188" y="2526017"/>
            <a:ext cx="262181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61555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¿En la Unidad Oncológica Surcolombiana S.A.S fueron claros en la explicación e importancia del lavado de manos?</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784830"/>
          </a:xfrm>
          <a:prstGeom prst="rect">
            <a:avLst/>
          </a:prstGeom>
          <a:noFill/>
        </p:spPr>
        <p:txBody>
          <a:bodyPr wrap="square">
            <a:spAutoFit/>
          </a:bodyPr>
          <a:lstStyle/>
          <a:p>
            <a:pPr algn="just"/>
            <a:r>
              <a:rPr lang="es-MX" sz="1500" dirty="0"/>
              <a:t>En los dos trimestres se mantiene en 98% los pacientes que recibieron información sobre la importancia del lavado de manos, solo el 2% no recibieron la información.</a:t>
            </a:r>
            <a:endParaRPr lang="es-CO" sz="1500" dirty="0"/>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113877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¿Ha recibido educación por los profesionales del programa de Artritis Reumatoide, sobre Alimentación, importancia de la Actividad Física, tratamiento farmacológico, toma de laboratorios y Adherencia al programa? </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6248400" y="1450547"/>
            <a:ext cx="2699919"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9611832" y="2601732"/>
            <a:ext cx="2454217"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21686" y="5886250"/>
            <a:ext cx="5844623" cy="738664"/>
          </a:xfrm>
          <a:prstGeom prst="rect">
            <a:avLst/>
          </a:prstGeom>
          <a:noFill/>
        </p:spPr>
        <p:txBody>
          <a:bodyPr wrap="square">
            <a:spAutoFit/>
          </a:bodyPr>
          <a:lstStyle/>
          <a:p>
            <a:pPr algn="just"/>
            <a:r>
              <a:rPr lang="es-MX" sz="1400" dirty="0"/>
              <a:t>En los dos trimestres más del 98% de los pacientes reportan que, si han recibido información sobre alimentación, importancia de la actividad física, tratamiento farmacológico, toma de laboratorios y adherencia al programa.</a:t>
            </a:r>
            <a:endParaRPr lang="es-CO" sz="1400" dirty="0"/>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2">
            <a:extLst>
              <a:ext uri="{FF2B5EF4-FFF2-40B4-BE49-F238E27FC236}">
                <a16:creationId xmlns:a16="http://schemas.microsoft.com/office/drawing/2014/main" id="{E7A9530D-4F8D-1A96-70AB-45D19366BF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3B2B453A-4E06-3804-472F-101FF4A7CE1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6">
            <a:extLst>
              <a:ext uri="{FF2B5EF4-FFF2-40B4-BE49-F238E27FC236}">
                <a16:creationId xmlns:a16="http://schemas.microsoft.com/office/drawing/2014/main" id="{7D7689F5-17FB-5332-D688-CA24973E038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8">
            <a:extLst>
              <a:ext uri="{FF2B5EF4-FFF2-40B4-BE49-F238E27FC236}">
                <a16:creationId xmlns:a16="http://schemas.microsoft.com/office/drawing/2014/main" id="{36D9CDB8-FBCA-0FAD-2A9B-8EC1429F97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0" name="Rectangle 2">
            <a:extLst>
              <a:ext uri="{FF2B5EF4-FFF2-40B4-BE49-F238E27FC236}">
                <a16:creationId xmlns:a16="http://schemas.microsoft.com/office/drawing/2014/main" id="{598FFAC5-DE68-F20E-EF66-FD6B268710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4" name="Rectangle 4">
            <a:extLst>
              <a:ext uri="{FF2B5EF4-FFF2-40B4-BE49-F238E27FC236}">
                <a16:creationId xmlns:a16="http://schemas.microsoft.com/office/drawing/2014/main" id="{24D8A31D-327E-7A7B-F833-37032CB4AE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04F68D16-5AB1-8009-46E8-465710A06E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6" name="Rectangle 4">
            <a:extLst>
              <a:ext uri="{FF2B5EF4-FFF2-40B4-BE49-F238E27FC236}">
                <a16:creationId xmlns:a16="http://schemas.microsoft.com/office/drawing/2014/main" id="{E334F0A1-E8EF-982A-40C6-D0ABEE22FD1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386" name="Rectangle 2">
            <a:extLst>
              <a:ext uri="{FF2B5EF4-FFF2-40B4-BE49-F238E27FC236}">
                <a16:creationId xmlns:a16="http://schemas.microsoft.com/office/drawing/2014/main" id="{39C99F53-35A5-9245-C3D7-4A00C760F0F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7409" name="Picture 1">
            <a:extLst>
              <a:ext uri="{FF2B5EF4-FFF2-40B4-BE49-F238E27FC236}">
                <a16:creationId xmlns:a16="http://schemas.microsoft.com/office/drawing/2014/main" id="{6274ED34-9DEA-118D-D7B8-E50320A0C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54" y="1708433"/>
            <a:ext cx="2930525" cy="2513013"/>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a:extLst>
              <a:ext uri="{FF2B5EF4-FFF2-40B4-BE49-F238E27FC236}">
                <a16:creationId xmlns:a16="http://schemas.microsoft.com/office/drawing/2014/main" id="{BDF903AE-92D9-5409-9763-E9639DDE15C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7411" name="Picture 3">
            <a:extLst>
              <a:ext uri="{FF2B5EF4-FFF2-40B4-BE49-F238E27FC236}">
                <a16:creationId xmlns:a16="http://schemas.microsoft.com/office/drawing/2014/main" id="{21995C7A-4D71-F0FE-A113-25121977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66" y="1762570"/>
            <a:ext cx="2955925" cy="24389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DE1BD953-4C94-FDCC-CF0E-F57A1AF444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2" name="Picture 1">
            <a:extLst>
              <a:ext uri="{FF2B5EF4-FFF2-40B4-BE49-F238E27FC236}">
                <a16:creationId xmlns:a16="http://schemas.microsoft.com/office/drawing/2014/main" id="{66809DD0-C669-5425-8D2A-0FC684908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184" y="2879924"/>
            <a:ext cx="3073400" cy="24389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a:extLst>
              <a:ext uri="{FF2B5EF4-FFF2-40B4-BE49-F238E27FC236}">
                <a16:creationId xmlns:a16="http://schemas.microsoft.com/office/drawing/2014/main" id="{86455839-4EE9-6232-D205-542F7242EDF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2" name="Picture 3">
            <a:extLst>
              <a:ext uri="{FF2B5EF4-FFF2-40B4-BE49-F238E27FC236}">
                <a16:creationId xmlns:a16="http://schemas.microsoft.com/office/drawing/2014/main" id="{E69F4734-19AB-8883-8851-0AF940261B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0911" y="2900383"/>
            <a:ext cx="3005138" cy="243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2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Imagen 6146">
            <a:extLst>
              <a:ext uri="{FF2B5EF4-FFF2-40B4-BE49-F238E27FC236}">
                <a16:creationId xmlns:a16="http://schemas.microsoft.com/office/drawing/2014/main" id="{C2DFDF96-DDE9-E02C-1FFE-389D007FA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794297"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604330" y="2526017"/>
            <a:ext cx="2491669"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464692"/>
            <a:ext cx="5919051" cy="35394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¿Reclama los medicamentos en la farmacia de la institución?</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923330"/>
          </a:xfrm>
          <a:prstGeom prst="rect">
            <a:avLst/>
          </a:prstGeom>
          <a:noFill/>
        </p:spPr>
        <p:txBody>
          <a:bodyPr wrap="square">
            <a:spAutoFit/>
          </a:bodyPr>
          <a:lstStyle/>
          <a:p>
            <a:pPr algn="just"/>
            <a:r>
              <a:rPr lang="es-MX" sz="1800" dirty="0">
                <a:solidFill>
                  <a:srgbClr val="000000"/>
                </a:solidFill>
                <a:effectLst/>
                <a:latin typeface="Arial" panose="020B0604020202020204" pitchFamily="34" charset="0"/>
                <a:ea typeface="Times New Roman" panose="02020603050405020304" pitchFamily="18" charset="0"/>
              </a:rPr>
              <a:t>En el primer trimestre de 2024, disminuyó la cantidad de pacientes que reclaman medicamentos al 64%, respecto al trimestre anterior con el 90%. </a:t>
            </a:r>
            <a:endParaRPr lang="es-CO" dirty="0"/>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87716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¿Durante la entrega de sus medicamentos el auxiliar de farmacia le confirma nombre y cantidad del medicamento entregado?</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6248400" y="1450547"/>
            <a:ext cx="267626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9346020" y="2601732"/>
            <a:ext cx="272003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10304" y="5827395"/>
            <a:ext cx="5844623" cy="954107"/>
          </a:xfrm>
          <a:prstGeom prst="rect">
            <a:avLst/>
          </a:prstGeom>
          <a:noFill/>
        </p:spPr>
        <p:txBody>
          <a:bodyPr wrap="square">
            <a:spAutoFit/>
          </a:bodyPr>
          <a:lstStyle/>
          <a:p>
            <a:pPr algn="just"/>
            <a:r>
              <a:rPr lang="es-MX" sz="1400" dirty="0"/>
              <a:t>En los dos trimestres el 100% de los usuarios manifestaron que, durante la entrega de sus medicamentos en farmacia de la Unidad, el personal le confirma el nombre y cantidad del medicamento entregado acorde a la formula médica</a:t>
            </a:r>
            <a:endParaRPr lang="es-CO" sz="1400" dirty="0"/>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2">
            <a:extLst>
              <a:ext uri="{FF2B5EF4-FFF2-40B4-BE49-F238E27FC236}">
                <a16:creationId xmlns:a16="http://schemas.microsoft.com/office/drawing/2014/main" id="{E7A9530D-4F8D-1A96-70AB-45D19366BF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3B2B453A-4E06-3804-472F-101FF4A7CE1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6">
            <a:extLst>
              <a:ext uri="{FF2B5EF4-FFF2-40B4-BE49-F238E27FC236}">
                <a16:creationId xmlns:a16="http://schemas.microsoft.com/office/drawing/2014/main" id="{7D7689F5-17FB-5332-D688-CA24973E038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8">
            <a:extLst>
              <a:ext uri="{FF2B5EF4-FFF2-40B4-BE49-F238E27FC236}">
                <a16:creationId xmlns:a16="http://schemas.microsoft.com/office/drawing/2014/main" id="{36D9CDB8-FBCA-0FAD-2A9B-8EC1429F97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8" name="Rectangle 2">
            <a:extLst>
              <a:ext uri="{FF2B5EF4-FFF2-40B4-BE49-F238E27FC236}">
                <a16:creationId xmlns:a16="http://schemas.microsoft.com/office/drawing/2014/main" id="{81D40526-E245-381C-5DCB-EE177EF32C9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0" name="Rectangle 4">
            <a:extLst>
              <a:ext uri="{FF2B5EF4-FFF2-40B4-BE49-F238E27FC236}">
                <a16:creationId xmlns:a16="http://schemas.microsoft.com/office/drawing/2014/main" id="{19F8CC15-1C03-397B-E034-F31607F56F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2" name="Rectangle 6">
            <a:extLst>
              <a:ext uri="{FF2B5EF4-FFF2-40B4-BE49-F238E27FC236}">
                <a16:creationId xmlns:a16="http://schemas.microsoft.com/office/drawing/2014/main" id="{9E9B1F67-DAE8-A098-E511-3D6B5C83CDD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4" name="Rectangle 8">
            <a:extLst>
              <a:ext uri="{FF2B5EF4-FFF2-40B4-BE49-F238E27FC236}">
                <a16:creationId xmlns:a16="http://schemas.microsoft.com/office/drawing/2014/main" id="{B92D21FF-B859-611A-766E-DECA5A7457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6" name="Rectangle 2">
            <a:extLst>
              <a:ext uri="{FF2B5EF4-FFF2-40B4-BE49-F238E27FC236}">
                <a16:creationId xmlns:a16="http://schemas.microsoft.com/office/drawing/2014/main" id="{4FCBB141-481A-4DEA-DFBD-E30CB579086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146" name="Rectangle 4">
            <a:extLst>
              <a:ext uri="{FF2B5EF4-FFF2-40B4-BE49-F238E27FC236}">
                <a16:creationId xmlns:a16="http://schemas.microsoft.com/office/drawing/2014/main" id="{BD1776EF-0E1A-7C2B-300F-1A590C41FBF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324CD64B-C76F-CA1F-E48D-BE14C1A3CA5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145" name="Rectangle 4">
            <a:extLst>
              <a:ext uri="{FF2B5EF4-FFF2-40B4-BE49-F238E27FC236}">
                <a16:creationId xmlns:a16="http://schemas.microsoft.com/office/drawing/2014/main" id="{6A073451-35C0-EC1F-2C33-59EB539997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149" name="Rectangle 2">
            <a:extLst>
              <a:ext uri="{FF2B5EF4-FFF2-40B4-BE49-F238E27FC236}">
                <a16:creationId xmlns:a16="http://schemas.microsoft.com/office/drawing/2014/main" id="{53D09727-2346-C87C-267B-548E8BDB1FB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8433" name="Picture 1">
            <a:extLst>
              <a:ext uri="{FF2B5EF4-FFF2-40B4-BE49-F238E27FC236}">
                <a16:creationId xmlns:a16="http://schemas.microsoft.com/office/drawing/2014/main" id="{EE910580-5EFE-09BF-C2DC-65078A229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63" y="1683632"/>
            <a:ext cx="2862076" cy="2469290"/>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4">
            <a:extLst>
              <a:ext uri="{FF2B5EF4-FFF2-40B4-BE49-F238E27FC236}">
                <a16:creationId xmlns:a16="http://schemas.microsoft.com/office/drawing/2014/main" id="{87AB20F2-1ECC-DE4C-2073-E76A7D493CB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8435" name="Picture 3">
            <a:extLst>
              <a:ext uri="{FF2B5EF4-FFF2-40B4-BE49-F238E27FC236}">
                <a16:creationId xmlns:a16="http://schemas.microsoft.com/office/drawing/2014/main" id="{B4C79830-8ABA-1EAF-DF46-CE7B40E6F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311" y="1786117"/>
            <a:ext cx="2987100" cy="239904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
            <a:extLst>
              <a:ext uri="{FF2B5EF4-FFF2-40B4-BE49-F238E27FC236}">
                <a16:creationId xmlns:a16="http://schemas.microsoft.com/office/drawing/2014/main" id="{8C59762A-C221-2B07-C0DC-B931A7839A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2" name="Picture 1">
            <a:extLst>
              <a:ext uri="{FF2B5EF4-FFF2-40B4-BE49-F238E27FC236}">
                <a16:creationId xmlns:a16="http://schemas.microsoft.com/office/drawing/2014/main" id="{31AB9D4C-B93B-4502-A433-A9131E7B5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675" y="2836735"/>
            <a:ext cx="2895600" cy="239904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4">
            <a:extLst>
              <a:ext uri="{FF2B5EF4-FFF2-40B4-BE49-F238E27FC236}">
                <a16:creationId xmlns:a16="http://schemas.microsoft.com/office/drawing/2014/main" id="{EE9512FC-07EA-90D3-2CFB-BDDFCE1632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4" name="Picture 3">
            <a:extLst>
              <a:ext uri="{FF2B5EF4-FFF2-40B4-BE49-F238E27FC236}">
                <a16:creationId xmlns:a16="http://schemas.microsoft.com/office/drawing/2014/main" id="{28FCB47F-33BA-892F-8655-23CFA16E7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0206" y="2918261"/>
            <a:ext cx="2954368" cy="249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39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Imagen 7170">
            <a:extLst>
              <a:ext uri="{FF2B5EF4-FFF2-40B4-BE49-F238E27FC236}">
                <a16:creationId xmlns:a16="http://schemas.microsoft.com/office/drawing/2014/main" id="{BD53271A-75A1-680D-47B0-EDB5A50EF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665783"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 </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434316" y="2526017"/>
            <a:ext cx="2661683"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87716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¿Durante la entrega de sus medicamentos el auxiliar de farmacia le informa recomendaciones para el almacenamiento en casa?</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1015663"/>
          </a:xfrm>
          <a:prstGeom prst="rect">
            <a:avLst/>
          </a:prstGeom>
          <a:noFill/>
        </p:spPr>
        <p:txBody>
          <a:bodyPr wrap="square">
            <a:spAutoFit/>
          </a:bodyPr>
          <a:lstStyle/>
          <a:p>
            <a:pPr algn="just"/>
            <a:r>
              <a:rPr lang="es-MX" sz="1500" dirty="0"/>
              <a:t>En los dos trimestres más del 95% de los usuarios indicaron que el auxiliar de farmacia le informa sobre recomendaciones para el almacenamiento en casa, solo 4 pacientes indicaron no recibieron las recomendaciones. </a:t>
            </a:r>
            <a:endParaRPr lang="es-CO" sz="1500" dirty="0"/>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61555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¿Le explicaron la importancia de verificar la fecha de vencimiento de sus medicamentos?</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6248400" y="1450547"/>
            <a:ext cx="2665783"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 </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9569302" y="2601732"/>
            <a:ext cx="2496747"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21686" y="5886250"/>
            <a:ext cx="5844623" cy="954107"/>
          </a:xfrm>
          <a:prstGeom prst="rect">
            <a:avLst/>
          </a:prstGeom>
          <a:noFill/>
        </p:spPr>
        <p:txBody>
          <a:bodyPr wrap="square">
            <a:spAutoFit/>
          </a:bodyPr>
          <a:lstStyle/>
          <a:p>
            <a:pPr algn="just"/>
            <a:r>
              <a:rPr lang="es-MX" sz="1400" dirty="0"/>
              <a:t>En el primer trimestre, disminuyó de manera leve al 86% la percepción de los usuarios que indicaron que, si les explicaron la importancia de verificar la fecha de vencimiento de sus medicamentos, en comparación con el trimestre anterior que estaba en 87%.</a:t>
            </a:r>
            <a:endParaRPr lang="es-CO" sz="1400" dirty="0"/>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2">
            <a:extLst>
              <a:ext uri="{FF2B5EF4-FFF2-40B4-BE49-F238E27FC236}">
                <a16:creationId xmlns:a16="http://schemas.microsoft.com/office/drawing/2014/main" id="{E7A9530D-4F8D-1A96-70AB-45D19366BF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3B2B453A-4E06-3804-472F-101FF4A7CE1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6">
            <a:extLst>
              <a:ext uri="{FF2B5EF4-FFF2-40B4-BE49-F238E27FC236}">
                <a16:creationId xmlns:a16="http://schemas.microsoft.com/office/drawing/2014/main" id="{7D7689F5-17FB-5332-D688-CA24973E038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8">
            <a:extLst>
              <a:ext uri="{FF2B5EF4-FFF2-40B4-BE49-F238E27FC236}">
                <a16:creationId xmlns:a16="http://schemas.microsoft.com/office/drawing/2014/main" id="{36D9CDB8-FBCA-0FAD-2A9B-8EC1429F97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8" name="Rectangle 2">
            <a:extLst>
              <a:ext uri="{FF2B5EF4-FFF2-40B4-BE49-F238E27FC236}">
                <a16:creationId xmlns:a16="http://schemas.microsoft.com/office/drawing/2014/main" id="{81D40526-E245-381C-5DCB-EE177EF32C9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0" name="Rectangle 4">
            <a:extLst>
              <a:ext uri="{FF2B5EF4-FFF2-40B4-BE49-F238E27FC236}">
                <a16:creationId xmlns:a16="http://schemas.microsoft.com/office/drawing/2014/main" id="{19F8CC15-1C03-397B-E034-F31607F56F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2" name="Rectangle 6">
            <a:extLst>
              <a:ext uri="{FF2B5EF4-FFF2-40B4-BE49-F238E27FC236}">
                <a16:creationId xmlns:a16="http://schemas.microsoft.com/office/drawing/2014/main" id="{9E9B1F67-DAE8-A098-E511-3D6B5C83CDD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4" name="Rectangle 8">
            <a:extLst>
              <a:ext uri="{FF2B5EF4-FFF2-40B4-BE49-F238E27FC236}">
                <a16:creationId xmlns:a16="http://schemas.microsoft.com/office/drawing/2014/main" id="{B92D21FF-B859-611A-766E-DECA5A7457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5" name="Rectangle 2">
            <a:extLst>
              <a:ext uri="{FF2B5EF4-FFF2-40B4-BE49-F238E27FC236}">
                <a16:creationId xmlns:a16="http://schemas.microsoft.com/office/drawing/2014/main" id="{9CE39941-792C-A8FB-5F32-7801721994C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6" name="Rectangle 4">
            <a:extLst>
              <a:ext uri="{FF2B5EF4-FFF2-40B4-BE49-F238E27FC236}">
                <a16:creationId xmlns:a16="http://schemas.microsoft.com/office/drawing/2014/main" id="{C065F389-9A14-069B-81F5-87AB33F466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68" name="Rectangle 6">
            <a:extLst>
              <a:ext uri="{FF2B5EF4-FFF2-40B4-BE49-F238E27FC236}">
                <a16:creationId xmlns:a16="http://schemas.microsoft.com/office/drawing/2014/main" id="{753A6441-1806-2880-E9AE-48B70A2E665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70" name="Rectangle 8">
            <a:extLst>
              <a:ext uri="{FF2B5EF4-FFF2-40B4-BE49-F238E27FC236}">
                <a16:creationId xmlns:a16="http://schemas.microsoft.com/office/drawing/2014/main" id="{A3C386D3-2940-9ACE-1CE2-EE4850B4FB4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74" name="Rectangle 2">
            <a:extLst>
              <a:ext uri="{FF2B5EF4-FFF2-40B4-BE49-F238E27FC236}">
                <a16:creationId xmlns:a16="http://schemas.microsoft.com/office/drawing/2014/main" id="{116A135D-083D-9F8F-7273-4117A50A8E8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77" name="Rectangle 4">
            <a:extLst>
              <a:ext uri="{FF2B5EF4-FFF2-40B4-BE49-F238E27FC236}">
                <a16:creationId xmlns:a16="http://schemas.microsoft.com/office/drawing/2014/main" id="{3838996C-95F7-0956-47EC-6C22AB7B483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45C47D82-1D8C-2F47-D071-E45F27C44A5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69" name="Rectangle 4">
            <a:extLst>
              <a:ext uri="{FF2B5EF4-FFF2-40B4-BE49-F238E27FC236}">
                <a16:creationId xmlns:a16="http://schemas.microsoft.com/office/drawing/2014/main" id="{CADAEE6A-2D5C-461E-0D61-C7E7D79C8C3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73" name="Rectangle 2">
            <a:extLst>
              <a:ext uri="{FF2B5EF4-FFF2-40B4-BE49-F238E27FC236}">
                <a16:creationId xmlns:a16="http://schemas.microsoft.com/office/drawing/2014/main" id="{EB64B024-7F96-3DA0-E798-30D67C15FD1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9457" name="Picture 1">
            <a:extLst>
              <a:ext uri="{FF2B5EF4-FFF2-40B4-BE49-F238E27FC236}">
                <a16:creationId xmlns:a16="http://schemas.microsoft.com/office/drawing/2014/main" id="{67310C3D-0E73-D304-3C01-A650B3FA9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85" y="1689034"/>
            <a:ext cx="2992438" cy="2486025"/>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4">
            <a:extLst>
              <a:ext uri="{FF2B5EF4-FFF2-40B4-BE49-F238E27FC236}">
                <a16:creationId xmlns:a16="http://schemas.microsoft.com/office/drawing/2014/main" id="{1E7BC4A5-ED7C-7203-C09A-280B1685EE4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9459" name="Picture 3">
            <a:extLst>
              <a:ext uri="{FF2B5EF4-FFF2-40B4-BE49-F238E27FC236}">
                <a16:creationId xmlns:a16="http://schemas.microsoft.com/office/drawing/2014/main" id="{684CC8BB-1AB2-05D3-AE56-7957C039F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523" y="1785247"/>
            <a:ext cx="3180349" cy="239924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
            <a:extLst>
              <a:ext uri="{FF2B5EF4-FFF2-40B4-BE49-F238E27FC236}">
                <a16:creationId xmlns:a16="http://schemas.microsoft.com/office/drawing/2014/main" id="{D1E4B774-4690-5CDC-739E-287B75D08A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3" name="Picture 1">
            <a:extLst>
              <a:ext uri="{FF2B5EF4-FFF2-40B4-BE49-F238E27FC236}">
                <a16:creationId xmlns:a16="http://schemas.microsoft.com/office/drawing/2014/main" id="{483DF1AF-94E2-B45B-3CA4-44F1DF2BE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821" y="2848363"/>
            <a:ext cx="3004652" cy="238416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4">
            <a:extLst>
              <a:ext uri="{FF2B5EF4-FFF2-40B4-BE49-F238E27FC236}">
                <a16:creationId xmlns:a16="http://schemas.microsoft.com/office/drawing/2014/main" id="{BF15ACA0-052A-9DC0-767C-37873ACAD55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5" name="Picture 3">
            <a:extLst>
              <a:ext uri="{FF2B5EF4-FFF2-40B4-BE49-F238E27FC236}">
                <a16:creationId xmlns:a16="http://schemas.microsoft.com/office/drawing/2014/main" id="{9515FF2A-9E91-D9B4-F27D-A8B819AC1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1397" y="2932045"/>
            <a:ext cx="3004652" cy="23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746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532F618-51E8-78AD-6564-3AC0527ED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uadroTexto 9">
            <a:extLst>
              <a:ext uri="{FF2B5EF4-FFF2-40B4-BE49-F238E27FC236}">
                <a16:creationId xmlns:a16="http://schemas.microsoft.com/office/drawing/2014/main" id="{256325C5-ACDE-D175-C19A-36A08CC705F4}"/>
              </a:ext>
            </a:extLst>
          </p:cNvPr>
          <p:cNvSpPr txBox="1"/>
          <p:nvPr/>
        </p:nvSpPr>
        <p:spPr>
          <a:xfrm>
            <a:off x="1687918" y="1043940"/>
            <a:ext cx="9167923" cy="708912"/>
          </a:xfrm>
          <a:prstGeom prst="rect">
            <a:avLst/>
          </a:prstGeom>
          <a:noFill/>
        </p:spPr>
        <p:txBody>
          <a:bodyPr wrap="square">
            <a:spAutoFit/>
          </a:bodyPr>
          <a:lstStyle/>
          <a:p>
            <a:pPr algn="ctr">
              <a:lnSpc>
                <a:spcPct val="115000"/>
              </a:lnSpc>
              <a:spcAft>
                <a:spcPts val="1000"/>
              </a:spcAft>
            </a:pPr>
            <a:r>
              <a:rPr lang="es-MX"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MEDIOS DE COMUNICACIÓN POR LOS CUALES EL PACIENTE CONOCE LA INFORMACIÓN REFERIDA EN LA ENCUESTA</a:t>
            </a:r>
            <a:endParaRPr lang="es-CO"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458" name="Picture 2">
            <a:extLst>
              <a:ext uri="{FF2B5EF4-FFF2-40B4-BE49-F238E27FC236}">
                <a16:creationId xmlns:a16="http://schemas.microsoft.com/office/drawing/2014/main" id="{474EC911-C3ED-F66B-7853-AC11FE9E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22" y="2040771"/>
            <a:ext cx="9516156" cy="313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325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305D94-5ACC-19DF-D29E-815FF12EE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uadroTexto 12">
            <a:extLst>
              <a:ext uri="{FF2B5EF4-FFF2-40B4-BE49-F238E27FC236}">
                <a16:creationId xmlns:a16="http://schemas.microsoft.com/office/drawing/2014/main" id="{7AB2C5F6-C3EE-467C-84E5-F73238402E72}"/>
              </a:ext>
            </a:extLst>
          </p:cNvPr>
          <p:cNvSpPr txBox="1"/>
          <p:nvPr/>
        </p:nvSpPr>
        <p:spPr>
          <a:xfrm>
            <a:off x="4188608" y="1003861"/>
            <a:ext cx="3124385" cy="477054"/>
          </a:xfrm>
          <a:prstGeom prst="rect">
            <a:avLst/>
          </a:prstGeom>
          <a:noFill/>
        </p:spPr>
        <p:txBody>
          <a:bodyPr wrap="square">
            <a:spAutoFit/>
          </a:bodyPr>
          <a:lstStyle/>
          <a:p>
            <a:pPr algn="ctr"/>
            <a:r>
              <a:rPr lang="es-MX" sz="2500" b="1" i="0" u="none" strike="noStrike" baseline="0" dirty="0">
                <a:solidFill>
                  <a:srgbClr val="C00000"/>
                </a:solidFill>
                <a:effectLst/>
              </a:rPr>
              <a:t>CONCLUSIONES</a:t>
            </a:r>
            <a:r>
              <a:rPr lang="es-MX" sz="2000" b="1" i="0" u="none" strike="noStrike" baseline="0" dirty="0">
                <a:solidFill>
                  <a:srgbClr val="C00000"/>
                </a:solidFill>
                <a:effectLst/>
              </a:rPr>
              <a:t> </a:t>
            </a:r>
            <a:endParaRPr lang="es-CO" sz="2000" b="1" i="0" u="none" strike="noStrike" baseline="0" dirty="0">
              <a:solidFill>
                <a:srgbClr val="C00000"/>
              </a:solidFill>
              <a:effectLst/>
            </a:endParaRPr>
          </a:p>
        </p:txBody>
      </p:sp>
      <p:sp>
        <p:nvSpPr>
          <p:cNvPr id="8" name="CuadroTexto 7">
            <a:extLst>
              <a:ext uri="{FF2B5EF4-FFF2-40B4-BE49-F238E27FC236}">
                <a16:creationId xmlns:a16="http://schemas.microsoft.com/office/drawing/2014/main" id="{BAA2409A-C14B-4169-9755-0AC82ADA6AD8}"/>
              </a:ext>
            </a:extLst>
          </p:cNvPr>
          <p:cNvSpPr txBox="1"/>
          <p:nvPr/>
        </p:nvSpPr>
        <p:spPr>
          <a:xfrm>
            <a:off x="449116" y="1715506"/>
            <a:ext cx="10842862" cy="4138633"/>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realizaron 129 encuestas durante el primer trimestre de 2024.</a:t>
            </a:r>
          </a:p>
          <a:p>
            <a:pPr algn="just">
              <a:lnSpc>
                <a:spcPct val="115000"/>
              </a:lnSpc>
              <a:spcAft>
                <a:spcPts val="600"/>
              </a:spcAft>
            </a:pPr>
            <a:endPar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los aspectos valorados la mayoría se mantuvo en los mismos valores del trimestre anterior, quedando sobre el 98%, sin embargo, disminuyó la información sobre prevención de caídas de 98% bajó al 96% y la educación sobre el programa de artritis estaba en 99% bajó al 98%. </a:t>
            </a:r>
          </a:p>
          <a:p>
            <a:pPr marL="285750" indent="-285750" algn="just">
              <a:lnSpc>
                <a:spcPct val="115000"/>
              </a:lnSpc>
              <a:spcAft>
                <a:spcPts val="600"/>
              </a:spcAft>
              <a:buFont typeface="Arial" panose="020B0604020202020204" pitchFamily="34" charset="0"/>
              <a:buChar char="•"/>
            </a:pPr>
            <a:endPar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 relación a la entrega de medicamentos, la información sobre nombre y cantidad del medicamento entregado se mantuvo en 100%, mientras que las recomendaciones para el almacenamiento en casa de 97% bajó al 95% y la importancia de verificar la fecha de vencimiento que estaba en 87% paso al 86%.</a:t>
            </a:r>
          </a:p>
          <a:p>
            <a:pPr algn="just">
              <a:lnSpc>
                <a:spcPct val="115000"/>
              </a:lnSpc>
              <a:spcAft>
                <a:spcPts val="600"/>
              </a:spcAft>
            </a:pPr>
            <a:endPar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MX" sz="1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igual manera se identifica que los pacientes, reconocen mayormente la estrategia de la divulgación de información, por medio de colaboradores de la unidad oncológica Surcolombiana y llamada telefónica.</a:t>
            </a:r>
          </a:p>
        </p:txBody>
      </p:sp>
    </p:spTree>
    <p:extLst>
      <p:ext uri="{BB962C8B-B14F-4D97-AF65-F5344CB8AC3E}">
        <p14:creationId xmlns:p14="http://schemas.microsoft.com/office/powerpoint/2010/main" val="3045273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AFFD38-5CDC-6659-5EBC-E2E82556D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uadroTexto 12">
            <a:extLst>
              <a:ext uri="{FF2B5EF4-FFF2-40B4-BE49-F238E27FC236}">
                <a16:creationId xmlns:a16="http://schemas.microsoft.com/office/drawing/2014/main" id="{7AB2C5F6-C3EE-467C-84E5-F73238402E72}"/>
              </a:ext>
            </a:extLst>
          </p:cNvPr>
          <p:cNvSpPr txBox="1"/>
          <p:nvPr/>
        </p:nvSpPr>
        <p:spPr>
          <a:xfrm>
            <a:off x="3994029" y="473631"/>
            <a:ext cx="3407937" cy="477054"/>
          </a:xfrm>
          <a:prstGeom prst="rect">
            <a:avLst/>
          </a:prstGeom>
          <a:noFill/>
        </p:spPr>
        <p:txBody>
          <a:bodyPr wrap="square">
            <a:spAutoFit/>
          </a:bodyPr>
          <a:lstStyle/>
          <a:p>
            <a:pPr algn="ctr"/>
            <a:r>
              <a:rPr lang="es-MX" sz="2500" b="1" i="0" u="none" strike="noStrike" baseline="0" dirty="0">
                <a:solidFill>
                  <a:srgbClr val="C00000"/>
                </a:solidFill>
                <a:effectLst/>
              </a:rPr>
              <a:t>RECOMENDACIONES</a:t>
            </a:r>
            <a:endParaRPr lang="es-CO" sz="2000" b="1" i="0" u="none" strike="noStrike" baseline="0" dirty="0">
              <a:solidFill>
                <a:srgbClr val="C00000"/>
              </a:solidFill>
              <a:effectLst/>
            </a:endParaRPr>
          </a:p>
        </p:txBody>
      </p:sp>
      <p:sp>
        <p:nvSpPr>
          <p:cNvPr id="8" name="CuadroTexto 7">
            <a:extLst>
              <a:ext uri="{FF2B5EF4-FFF2-40B4-BE49-F238E27FC236}">
                <a16:creationId xmlns:a16="http://schemas.microsoft.com/office/drawing/2014/main" id="{BAA2409A-C14B-4169-9755-0AC82ADA6AD8}"/>
              </a:ext>
            </a:extLst>
          </p:cNvPr>
          <p:cNvSpPr txBox="1"/>
          <p:nvPr/>
        </p:nvSpPr>
        <p:spPr>
          <a:xfrm>
            <a:off x="568506" y="1424316"/>
            <a:ext cx="10867543" cy="4272580"/>
          </a:xfrm>
          <a:prstGeom prst="rect">
            <a:avLst/>
          </a:prstGeom>
          <a:noFill/>
        </p:spPr>
        <p:txBody>
          <a:bodyPr wrap="square">
            <a:spAutoFit/>
          </a:bodyPr>
          <a:lstStyle/>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Fortalecer la información que se comparte en los diferentes medios, especialmente los relacionados a identificación correcta, en los servicios de salas de tratamiento y entrega de medicamentos, así como las recomendaciones para la prevención de caídas y lavado de manos. </a:t>
            </a:r>
          </a:p>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la administración de medicamentos por la vena, fortalecer la información sobre los cuidados de la vena canalizada. </a:t>
            </a:r>
          </a:p>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el servicio de farmacia, teniendo en cuenta que no se obtuvo mejoría en el indicador de identificación correcta del paciente y se mantuvo en el mismo porcentaje 66%, se recomienda que al momento de la entrega de los medicamentos se confirme el nombre del usuario con los datos de la formula médica y fortalecer la información sobre nombre y cantidad de medicamento entregado, así como las recomendaciones para el almacenamiento en casa.</a:t>
            </a:r>
          </a:p>
          <a:p>
            <a:pPr marL="285750" indent="-285750" algn="just">
              <a:lnSpc>
                <a:spcPct val="115000"/>
              </a:lnSpc>
              <a:spcAft>
                <a:spcPts val="1000"/>
              </a:spcAft>
              <a:buFont typeface="Arial" panose="020B0604020202020204" pitchFamily="34" charset="0"/>
              <a:buChar char="•"/>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Mantener la divulgación de información por todos los medios de comunicación disponibles en la unidad, especialmente en los recordatorios de cita asignada, WhatsApp y pagina web.</a:t>
            </a:r>
          </a:p>
        </p:txBody>
      </p:sp>
    </p:spTree>
    <p:extLst>
      <p:ext uri="{BB962C8B-B14F-4D97-AF65-F5344CB8AC3E}">
        <p14:creationId xmlns:p14="http://schemas.microsoft.com/office/powerpoint/2010/main" val="3932053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1484D438-EBAB-9A6C-0571-47A173050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689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C5ABD26-B739-CB89-422D-829DA7820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713620CF-AF08-006D-BE09-17A911C183F4}"/>
              </a:ext>
            </a:extLst>
          </p:cNvPr>
          <p:cNvPicPr>
            <a:picLocks noChangeAspect="1"/>
          </p:cNvPicPr>
          <p:nvPr/>
        </p:nvPicPr>
        <p:blipFill rotWithShape="1">
          <a:blip r:embed="rId3"/>
          <a:srcRect l="3802"/>
          <a:stretch/>
        </p:blipFill>
        <p:spPr>
          <a:xfrm>
            <a:off x="1061049" y="1284489"/>
            <a:ext cx="9954882" cy="4546968"/>
          </a:xfrm>
          <a:prstGeom prst="rect">
            <a:avLst/>
          </a:prstGeom>
        </p:spPr>
      </p:pic>
    </p:spTree>
    <p:extLst>
      <p:ext uri="{BB962C8B-B14F-4D97-AF65-F5344CB8AC3E}">
        <p14:creationId xmlns:p14="http://schemas.microsoft.com/office/powerpoint/2010/main" val="1749180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EEB62AC7-31B8-97C0-7D04-44170AF27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F6B48FF-E34C-E823-5E29-92589C83EA37}"/>
              </a:ext>
            </a:extLst>
          </p:cNvPr>
          <p:cNvPicPr>
            <a:picLocks noChangeAspect="1"/>
          </p:cNvPicPr>
          <p:nvPr/>
        </p:nvPicPr>
        <p:blipFill>
          <a:blip r:embed="rId3"/>
          <a:stretch>
            <a:fillRect/>
          </a:stretch>
        </p:blipFill>
        <p:spPr>
          <a:xfrm>
            <a:off x="186979" y="965637"/>
            <a:ext cx="2901278" cy="2689225"/>
          </a:xfrm>
          <a:prstGeom prst="rect">
            <a:avLst/>
          </a:prstGeom>
        </p:spPr>
      </p:pic>
      <p:pic>
        <p:nvPicPr>
          <p:cNvPr id="12" name="Imagen 11">
            <a:extLst>
              <a:ext uri="{FF2B5EF4-FFF2-40B4-BE49-F238E27FC236}">
                <a16:creationId xmlns:a16="http://schemas.microsoft.com/office/drawing/2014/main" id="{57A8B02A-6B46-5830-CEAE-41933C633126}"/>
              </a:ext>
            </a:extLst>
          </p:cNvPr>
          <p:cNvPicPr>
            <a:picLocks noChangeAspect="1"/>
          </p:cNvPicPr>
          <p:nvPr/>
        </p:nvPicPr>
        <p:blipFill>
          <a:blip r:embed="rId4"/>
          <a:stretch>
            <a:fillRect/>
          </a:stretch>
        </p:blipFill>
        <p:spPr>
          <a:xfrm>
            <a:off x="5875025" y="959385"/>
            <a:ext cx="2807856" cy="2695475"/>
          </a:xfrm>
          <a:prstGeom prst="rect">
            <a:avLst/>
          </a:prstGeom>
        </p:spPr>
      </p:pic>
      <p:pic>
        <p:nvPicPr>
          <p:cNvPr id="15" name="Imagen 14">
            <a:extLst>
              <a:ext uri="{FF2B5EF4-FFF2-40B4-BE49-F238E27FC236}">
                <a16:creationId xmlns:a16="http://schemas.microsoft.com/office/drawing/2014/main" id="{E73BF1BD-0FF9-AD20-F48F-E1E2DF5F6822}"/>
              </a:ext>
            </a:extLst>
          </p:cNvPr>
          <p:cNvPicPr>
            <a:picLocks noChangeAspect="1"/>
          </p:cNvPicPr>
          <p:nvPr/>
        </p:nvPicPr>
        <p:blipFill rotWithShape="1">
          <a:blip r:embed="rId5"/>
          <a:srcRect r="35100"/>
          <a:stretch/>
        </p:blipFill>
        <p:spPr>
          <a:xfrm>
            <a:off x="3180794" y="959386"/>
            <a:ext cx="2571720" cy="2695475"/>
          </a:xfrm>
          <a:prstGeom prst="rect">
            <a:avLst/>
          </a:prstGeom>
        </p:spPr>
      </p:pic>
      <p:pic>
        <p:nvPicPr>
          <p:cNvPr id="17" name="Imagen 16">
            <a:extLst>
              <a:ext uri="{FF2B5EF4-FFF2-40B4-BE49-F238E27FC236}">
                <a16:creationId xmlns:a16="http://schemas.microsoft.com/office/drawing/2014/main" id="{557BA378-6980-3EA7-5467-1225027FF198}"/>
              </a:ext>
            </a:extLst>
          </p:cNvPr>
          <p:cNvPicPr>
            <a:picLocks noChangeAspect="1"/>
          </p:cNvPicPr>
          <p:nvPr/>
        </p:nvPicPr>
        <p:blipFill rotWithShape="1">
          <a:blip r:embed="rId6"/>
          <a:srcRect r="11012"/>
          <a:stretch/>
        </p:blipFill>
        <p:spPr>
          <a:xfrm>
            <a:off x="8805392" y="959385"/>
            <a:ext cx="3199629" cy="2695475"/>
          </a:xfrm>
          <a:prstGeom prst="rect">
            <a:avLst/>
          </a:prstGeom>
        </p:spPr>
      </p:pic>
    </p:spTree>
    <p:extLst>
      <p:ext uri="{BB962C8B-B14F-4D97-AF65-F5344CB8AC3E}">
        <p14:creationId xmlns:p14="http://schemas.microsoft.com/office/powerpoint/2010/main" val="380599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9C9FDF57-2BE2-F076-7F3E-A6983F08B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2">
            <a:extLst>
              <a:ext uri="{FF2B5EF4-FFF2-40B4-BE49-F238E27FC236}">
                <a16:creationId xmlns:a16="http://schemas.microsoft.com/office/drawing/2014/main" id="{D5EF436D-6684-E0A6-C1B3-806F3D7E09A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 name="Rectangle 4">
            <a:extLst>
              <a:ext uri="{FF2B5EF4-FFF2-40B4-BE49-F238E27FC236}">
                <a16:creationId xmlns:a16="http://schemas.microsoft.com/office/drawing/2014/main" id="{41257093-6D7A-F6AE-E5F9-AE06B5664F7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6">
            <a:extLst>
              <a:ext uri="{FF2B5EF4-FFF2-40B4-BE49-F238E27FC236}">
                <a16:creationId xmlns:a16="http://schemas.microsoft.com/office/drawing/2014/main" id="{F6F5CE61-7EF8-32D4-C40F-FF2198BACA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2">
            <a:extLst>
              <a:ext uri="{FF2B5EF4-FFF2-40B4-BE49-F238E27FC236}">
                <a16:creationId xmlns:a16="http://schemas.microsoft.com/office/drawing/2014/main" id="{0A614167-75D9-B528-4AF5-ED248C14687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CuadroTexto 13">
            <a:extLst>
              <a:ext uri="{FF2B5EF4-FFF2-40B4-BE49-F238E27FC236}">
                <a16:creationId xmlns:a16="http://schemas.microsoft.com/office/drawing/2014/main" id="{2BC116A0-9589-A3F3-702F-9D1F6334F601}"/>
              </a:ext>
            </a:extLst>
          </p:cNvPr>
          <p:cNvSpPr txBox="1"/>
          <p:nvPr/>
        </p:nvSpPr>
        <p:spPr>
          <a:xfrm>
            <a:off x="8834948" y="2262432"/>
            <a:ext cx="3100099" cy="3575851"/>
          </a:xfrm>
          <a:prstGeom prst="rect">
            <a:avLst/>
          </a:prstGeom>
          <a:noFill/>
        </p:spPr>
        <p:txBody>
          <a:bodyPr wrap="square">
            <a:spAutoFit/>
          </a:bodyPr>
          <a:lstStyle/>
          <a:p>
            <a:pPr algn="just">
              <a:lnSpc>
                <a:spcPct val="115000"/>
              </a:lnSpc>
              <a:spcAft>
                <a:spcPts val="1000"/>
              </a:spcAft>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los dos trimestres, más de la mitad de los encuestados son los mismos pacientes quienes responden la encuesta. Mientras que el 35% en el cuarto trimestre de 2023 y 41% en el primer trimestre de 2024, son acudientes quienes dan respuesta a las preguntas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7B5B18A2-C03F-5163-3FFE-752C60D2C88B}"/>
              </a:ext>
            </a:extLst>
          </p:cNvPr>
          <p:cNvSpPr txBox="1"/>
          <p:nvPr/>
        </p:nvSpPr>
        <p:spPr>
          <a:xfrm>
            <a:off x="979203" y="4872141"/>
            <a:ext cx="2792413" cy="369332"/>
          </a:xfrm>
          <a:prstGeom prst="rect">
            <a:avLst/>
          </a:prstGeom>
          <a:noFill/>
        </p:spPr>
        <p:txBody>
          <a:bodyPr wrap="square">
            <a:spAutoFit/>
          </a:bodyPr>
          <a:lstStyle/>
          <a:p>
            <a:r>
              <a:rPr lang="es-MX" sz="1800" dirty="0">
                <a:effectLst/>
                <a:latin typeface="Arial" panose="020B0604020202020204" pitchFamily="34" charset="0"/>
                <a:ea typeface="Times New Roman" panose="02020603050405020304" pitchFamily="18" charset="0"/>
                <a:cs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 </a:t>
            </a:r>
            <a:endParaRPr lang="es-CO" dirty="0"/>
          </a:p>
        </p:txBody>
      </p:sp>
      <p:sp>
        <p:nvSpPr>
          <p:cNvPr id="19" name="CuadroTexto 18">
            <a:extLst>
              <a:ext uri="{FF2B5EF4-FFF2-40B4-BE49-F238E27FC236}">
                <a16:creationId xmlns:a16="http://schemas.microsoft.com/office/drawing/2014/main" id="{F63CFFB0-FB8A-045D-DB5D-0A75DE22245A}"/>
              </a:ext>
            </a:extLst>
          </p:cNvPr>
          <p:cNvSpPr txBox="1"/>
          <p:nvPr/>
        </p:nvSpPr>
        <p:spPr>
          <a:xfrm>
            <a:off x="5425319" y="4851110"/>
            <a:ext cx="2687378" cy="390363"/>
          </a:xfrm>
          <a:prstGeom prst="rect">
            <a:avLst/>
          </a:prstGeom>
          <a:noFill/>
        </p:spPr>
        <p:txBody>
          <a:bodyPr wrap="square">
            <a:spAutoFit/>
          </a:bodyPr>
          <a:lstStyle/>
          <a:p>
            <a:pPr>
              <a:lnSpc>
                <a:spcPct val="115000"/>
              </a:lnSpc>
              <a:spcAft>
                <a:spcPts val="1000"/>
              </a:spcAf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Primer trimestre 2024</a:t>
            </a:r>
            <a:endParaRPr lang="es-CO"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D62CD815-52B3-A316-D8C1-4CBBB65464F4}"/>
              </a:ext>
            </a:extLst>
          </p:cNvPr>
          <p:cNvSpPr txBox="1"/>
          <p:nvPr/>
        </p:nvSpPr>
        <p:spPr>
          <a:xfrm>
            <a:off x="3056727" y="730999"/>
            <a:ext cx="4180114" cy="461665"/>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CO" sz="2400" b="1" i="0" u="none" strike="noStrike" baseline="0" dirty="0">
                <a:solidFill>
                  <a:srgbClr val="C00000"/>
                </a:solidFill>
                <a:effectLst/>
              </a:rPr>
              <a:t>ENCUESTA CONTESTADA POR:</a:t>
            </a:r>
            <a:endParaRPr lang="es-CO" sz="2400" b="1" dirty="0">
              <a:solidFill>
                <a:srgbClr val="C00000"/>
              </a:solidFill>
            </a:endParaRPr>
          </a:p>
        </p:txBody>
      </p:sp>
      <p:sp>
        <p:nvSpPr>
          <p:cNvPr id="2" name="Rectangle 2">
            <a:extLst>
              <a:ext uri="{FF2B5EF4-FFF2-40B4-BE49-F238E27FC236}">
                <a16:creationId xmlns:a16="http://schemas.microsoft.com/office/drawing/2014/main" id="{6C4B2734-5BD9-2F1C-5950-9766D34F95E7}"/>
              </a:ext>
            </a:extLst>
          </p:cNvPr>
          <p:cNvSpPr>
            <a:spLocks noChangeArrowheads="1"/>
          </p:cNvSpPr>
          <p:nvPr/>
        </p:nvSpPr>
        <p:spPr bwMode="auto">
          <a:xfrm>
            <a:off x="457200" y="24660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BB7CCBF5-EDFA-5603-F100-1E57B6D6C10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4BB2E22F-BC22-7331-4D4A-5BEDE99DB3BE}"/>
              </a:ext>
            </a:extLst>
          </p:cNvPr>
          <p:cNvSpPr>
            <a:spLocks noChangeArrowheads="1"/>
          </p:cNvSpPr>
          <p:nvPr/>
        </p:nvSpPr>
        <p:spPr bwMode="auto">
          <a:xfrm>
            <a:off x="614305" y="18359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4">
            <a:extLst>
              <a:ext uri="{FF2B5EF4-FFF2-40B4-BE49-F238E27FC236}">
                <a16:creationId xmlns:a16="http://schemas.microsoft.com/office/drawing/2014/main" id="{1C3BE687-62F0-8CC1-B1D7-7FAB9664483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1" name="Rectangle 2">
            <a:extLst>
              <a:ext uri="{FF2B5EF4-FFF2-40B4-BE49-F238E27FC236}">
                <a16:creationId xmlns:a16="http://schemas.microsoft.com/office/drawing/2014/main" id="{19C11511-96EA-7C87-48C5-D21F5EAFC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025" name="Picture 1">
            <a:extLst>
              <a:ext uri="{FF2B5EF4-FFF2-40B4-BE49-F238E27FC236}">
                <a16:creationId xmlns:a16="http://schemas.microsoft.com/office/drawing/2014/main" id="{59CE7647-0FBD-6438-47A7-AF905D210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14226"/>
            <a:ext cx="3571018" cy="25579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239334DA-C4DF-D8B6-DD0D-F8A7AD83F25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0" name="Picture 1">
            <a:extLst>
              <a:ext uri="{FF2B5EF4-FFF2-40B4-BE49-F238E27FC236}">
                <a16:creationId xmlns:a16="http://schemas.microsoft.com/office/drawing/2014/main" id="{A52E31AB-1454-6499-BCF8-CA28DBFD4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747" y="2315397"/>
            <a:ext cx="3823001" cy="253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36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7DB8ABB-9EED-0F6D-B717-EE0A118D2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E96E5524-442E-588C-2B1D-2394293F400E}"/>
              </a:ext>
            </a:extLst>
          </p:cNvPr>
          <p:cNvSpPr txBox="1"/>
          <p:nvPr/>
        </p:nvSpPr>
        <p:spPr>
          <a:xfrm>
            <a:off x="893135" y="4027002"/>
            <a:ext cx="10143460" cy="2126864"/>
          </a:xfrm>
          <a:prstGeom prst="rect">
            <a:avLst/>
          </a:prstGeom>
          <a:noFill/>
        </p:spPr>
        <p:txBody>
          <a:bodyPr wrap="square">
            <a:spAutoFit/>
          </a:bodyPr>
          <a:lstStyle/>
          <a:p>
            <a:pPr marL="285750" indent="-285750" algn="ctr">
              <a:lnSpc>
                <a:spcPct val="150000"/>
              </a:lnSpc>
              <a:buFont typeface="Arial" panose="020B0604020202020204" pitchFamily="34" charset="0"/>
              <a:buChar char="•"/>
            </a:pPr>
            <a:r>
              <a:rPr lang="es-MX" dirty="0"/>
              <a:t>8 de marzo día de la Mujer</a:t>
            </a:r>
          </a:p>
          <a:p>
            <a:pPr marL="285750" indent="-285750" algn="ctr">
              <a:lnSpc>
                <a:spcPct val="150000"/>
              </a:lnSpc>
              <a:buFont typeface="Arial" panose="020B0604020202020204" pitchFamily="34" charset="0"/>
              <a:buChar char="•"/>
            </a:pPr>
            <a:r>
              <a:rPr lang="es-MX" dirty="0"/>
              <a:t>19 de marzo día del hombre </a:t>
            </a:r>
          </a:p>
          <a:p>
            <a:pPr marL="285750" indent="-285750" algn="ctr">
              <a:lnSpc>
                <a:spcPct val="150000"/>
              </a:lnSpc>
              <a:buFont typeface="Arial" panose="020B0604020202020204" pitchFamily="34" charset="0"/>
              <a:buChar char="•"/>
            </a:pPr>
            <a:r>
              <a:rPr lang="es-MX" dirty="0"/>
              <a:t>Semana de seguridad del paciente </a:t>
            </a:r>
          </a:p>
          <a:p>
            <a:pPr marL="285750" indent="-285750" algn="ctr">
              <a:lnSpc>
                <a:spcPct val="150000"/>
              </a:lnSpc>
              <a:buFont typeface="Arial" panose="020B0604020202020204" pitchFamily="34" charset="0"/>
              <a:buChar char="•"/>
            </a:pPr>
            <a:r>
              <a:rPr lang="es-MX" dirty="0"/>
              <a:t>Entrega de obsequios programa LUZCA BIEN SIENTASE MEJOR. (Voluntariado Madre Teresa de Calcuta)</a:t>
            </a:r>
          </a:p>
          <a:p>
            <a:pPr marL="285750" indent="-285750" algn="ctr">
              <a:lnSpc>
                <a:spcPct val="150000"/>
              </a:lnSpc>
              <a:buFont typeface="Arial" panose="020B0604020202020204" pitchFamily="34" charset="0"/>
              <a:buChar char="•"/>
            </a:pPr>
            <a:r>
              <a:rPr lang="es-CO" dirty="0"/>
              <a:t>Se realizó el toque de la campana con 10 pacientes que finalizaron tratamiento de quimioterapia.</a:t>
            </a:r>
          </a:p>
        </p:txBody>
      </p:sp>
      <p:pic>
        <p:nvPicPr>
          <p:cNvPr id="5" name="Imagen 4">
            <a:extLst>
              <a:ext uri="{FF2B5EF4-FFF2-40B4-BE49-F238E27FC236}">
                <a16:creationId xmlns:a16="http://schemas.microsoft.com/office/drawing/2014/main" id="{72B6974F-CC83-926A-5FB4-7E87E98DE244}"/>
              </a:ext>
            </a:extLst>
          </p:cNvPr>
          <p:cNvPicPr>
            <a:picLocks noChangeAspect="1"/>
          </p:cNvPicPr>
          <p:nvPr/>
        </p:nvPicPr>
        <p:blipFill>
          <a:blip r:embed="rId3"/>
          <a:stretch>
            <a:fillRect/>
          </a:stretch>
        </p:blipFill>
        <p:spPr>
          <a:xfrm>
            <a:off x="398835" y="1306819"/>
            <a:ext cx="10945753" cy="2608039"/>
          </a:xfrm>
          <a:prstGeom prst="rect">
            <a:avLst/>
          </a:prstGeom>
        </p:spPr>
      </p:pic>
    </p:spTree>
    <p:extLst>
      <p:ext uri="{BB962C8B-B14F-4D97-AF65-F5344CB8AC3E}">
        <p14:creationId xmlns:p14="http://schemas.microsoft.com/office/powerpoint/2010/main" val="3604851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E8F6C002-69F4-15E6-2AAF-8F5D4A48C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B06245D1-17A9-D574-24E7-01F1AF199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4" y="1199124"/>
            <a:ext cx="1875886" cy="2501181"/>
          </a:xfrm>
          <a:prstGeom prst="rect">
            <a:avLst/>
          </a:prstGeom>
        </p:spPr>
      </p:pic>
      <p:pic>
        <p:nvPicPr>
          <p:cNvPr id="7" name="Imagen 6" descr="Imagen que contiene Diagrama&#10;&#10;Descripción generada automáticamente">
            <a:extLst>
              <a:ext uri="{FF2B5EF4-FFF2-40B4-BE49-F238E27FC236}">
                <a16:creationId xmlns:a16="http://schemas.microsoft.com/office/drawing/2014/main" id="{1F5B11CB-712F-F740-9F40-47079BDEA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530" y="1199124"/>
            <a:ext cx="1749714" cy="2501180"/>
          </a:xfrm>
          <a:prstGeom prst="rect">
            <a:avLst/>
          </a:prstGeom>
        </p:spPr>
      </p:pic>
      <p:pic>
        <p:nvPicPr>
          <p:cNvPr id="9" name="Imagen 8" descr="Diagrama&#10;&#10;Descripción generada automáticamente">
            <a:extLst>
              <a:ext uri="{FF2B5EF4-FFF2-40B4-BE49-F238E27FC236}">
                <a16:creationId xmlns:a16="http://schemas.microsoft.com/office/drawing/2014/main" id="{F59C9AFB-870D-62BD-578C-9D0E1EBA1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2054" y="1199124"/>
            <a:ext cx="1749714" cy="2501180"/>
          </a:xfrm>
          <a:prstGeom prst="rect">
            <a:avLst/>
          </a:prstGeom>
        </p:spPr>
      </p:pic>
      <p:pic>
        <p:nvPicPr>
          <p:cNvPr id="13" name="Imagen 12">
            <a:extLst>
              <a:ext uri="{FF2B5EF4-FFF2-40B4-BE49-F238E27FC236}">
                <a16:creationId xmlns:a16="http://schemas.microsoft.com/office/drawing/2014/main" id="{FB8B75CC-E354-C1F0-0D7C-89C9022D55C2}"/>
              </a:ext>
            </a:extLst>
          </p:cNvPr>
          <p:cNvPicPr>
            <a:picLocks noChangeAspect="1"/>
          </p:cNvPicPr>
          <p:nvPr/>
        </p:nvPicPr>
        <p:blipFill>
          <a:blip r:embed="rId6"/>
          <a:stretch>
            <a:fillRect/>
          </a:stretch>
        </p:blipFill>
        <p:spPr>
          <a:xfrm>
            <a:off x="5740090" y="1199124"/>
            <a:ext cx="6363588" cy="5470676"/>
          </a:xfrm>
          <a:prstGeom prst="rect">
            <a:avLst/>
          </a:prstGeom>
        </p:spPr>
      </p:pic>
      <p:pic>
        <p:nvPicPr>
          <p:cNvPr id="18" name="Imagen 17">
            <a:extLst>
              <a:ext uri="{FF2B5EF4-FFF2-40B4-BE49-F238E27FC236}">
                <a16:creationId xmlns:a16="http://schemas.microsoft.com/office/drawing/2014/main" id="{17A1DD2D-41C4-CC3F-774C-F79A15D4CE11}"/>
              </a:ext>
            </a:extLst>
          </p:cNvPr>
          <p:cNvPicPr>
            <a:picLocks noChangeAspect="1"/>
          </p:cNvPicPr>
          <p:nvPr/>
        </p:nvPicPr>
        <p:blipFill>
          <a:blip r:embed="rId7"/>
          <a:stretch>
            <a:fillRect/>
          </a:stretch>
        </p:blipFill>
        <p:spPr>
          <a:xfrm>
            <a:off x="88322" y="3785761"/>
            <a:ext cx="5551958" cy="2884039"/>
          </a:xfrm>
          <a:prstGeom prst="rect">
            <a:avLst/>
          </a:prstGeom>
        </p:spPr>
      </p:pic>
    </p:spTree>
    <p:extLst>
      <p:ext uri="{BB962C8B-B14F-4D97-AF65-F5344CB8AC3E}">
        <p14:creationId xmlns:p14="http://schemas.microsoft.com/office/powerpoint/2010/main" val="3919778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E8F6C002-69F4-15E6-2AAF-8F5D4A48C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Imagen 15">
            <a:extLst>
              <a:ext uri="{FF2B5EF4-FFF2-40B4-BE49-F238E27FC236}">
                <a16:creationId xmlns:a16="http://schemas.microsoft.com/office/drawing/2014/main" id="{E5C3A0EE-9AA7-0CA9-C8B7-28CB671DA798}"/>
              </a:ext>
            </a:extLst>
          </p:cNvPr>
          <p:cNvPicPr>
            <a:picLocks noChangeAspect="1"/>
          </p:cNvPicPr>
          <p:nvPr/>
        </p:nvPicPr>
        <p:blipFill>
          <a:blip r:embed="rId3"/>
          <a:stretch>
            <a:fillRect/>
          </a:stretch>
        </p:blipFill>
        <p:spPr>
          <a:xfrm>
            <a:off x="150709" y="1504134"/>
            <a:ext cx="6362233" cy="5082133"/>
          </a:xfrm>
          <a:prstGeom prst="rect">
            <a:avLst/>
          </a:prstGeom>
        </p:spPr>
      </p:pic>
      <p:pic>
        <p:nvPicPr>
          <p:cNvPr id="3" name="Imagen 2">
            <a:extLst>
              <a:ext uri="{FF2B5EF4-FFF2-40B4-BE49-F238E27FC236}">
                <a16:creationId xmlns:a16="http://schemas.microsoft.com/office/drawing/2014/main" id="{EE736098-DC15-C5C0-7186-BA62849E4DF1}"/>
              </a:ext>
            </a:extLst>
          </p:cNvPr>
          <p:cNvPicPr>
            <a:picLocks noChangeAspect="1"/>
          </p:cNvPicPr>
          <p:nvPr/>
        </p:nvPicPr>
        <p:blipFill rotWithShape="1">
          <a:blip r:embed="rId4"/>
          <a:srcRect b="51771"/>
          <a:stretch/>
        </p:blipFill>
        <p:spPr>
          <a:xfrm>
            <a:off x="6663651" y="1504134"/>
            <a:ext cx="5377640" cy="2480093"/>
          </a:xfrm>
          <a:prstGeom prst="rect">
            <a:avLst/>
          </a:prstGeom>
        </p:spPr>
      </p:pic>
      <p:pic>
        <p:nvPicPr>
          <p:cNvPr id="5" name="Imagen 4">
            <a:extLst>
              <a:ext uri="{FF2B5EF4-FFF2-40B4-BE49-F238E27FC236}">
                <a16:creationId xmlns:a16="http://schemas.microsoft.com/office/drawing/2014/main" id="{3A254F4F-BF45-92B4-CB74-436FF609C197}"/>
              </a:ext>
            </a:extLst>
          </p:cNvPr>
          <p:cNvPicPr>
            <a:picLocks noChangeAspect="1"/>
          </p:cNvPicPr>
          <p:nvPr/>
        </p:nvPicPr>
        <p:blipFill rotWithShape="1">
          <a:blip r:embed="rId4"/>
          <a:srcRect l="11944" t="53173" r="5442"/>
          <a:stretch/>
        </p:blipFill>
        <p:spPr>
          <a:xfrm>
            <a:off x="6663651" y="4106174"/>
            <a:ext cx="5377640" cy="2480093"/>
          </a:xfrm>
          <a:prstGeom prst="rect">
            <a:avLst/>
          </a:prstGeom>
        </p:spPr>
      </p:pic>
      <p:sp>
        <p:nvSpPr>
          <p:cNvPr id="8" name="CuadroTexto 7">
            <a:extLst>
              <a:ext uri="{FF2B5EF4-FFF2-40B4-BE49-F238E27FC236}">
                <a16:creationId xmlns:a16="http://schemas.microsoft.com/office/drawing/2014/main" id="{F5A435C3-A784-A789-C0AB-0C9CD3C3F77C}"/>
              </a:ext>
            </a:extLst>
          </p:cNvPr>
          <p:cNvSpPr txBox="1"/>
          <p:nvPr/>
        </p:nvSpPr>
        <p:spPr>
          <a:xfrm>
            <a:off x="1985514" y="958544"/>
            <a:ext cx="2344947" cy="547714"/>
          </a:xfrm>
          <a:prstGeom prst="rect">
            <a:avLst/>
          </a:prstGeom>
          <a:noFill/>
        </p:spPr>
        <p:txBody>
          <a:bodyPr wrap="square">
            <a:spAutoFit/>
          </a:bodyPr>
          <a:lstStyle/>
          <a:p>
            <a:pPr algn="ctr">
              <a:lnSpc>
                <a:spcPct val="150000"/>
              </a:lnSpc>
            </a:pPr>
            <a:r>
              <a:rPr lang="es-MX" sz="2200" b="1" dirty="0">
                <a:solidFill>
                  <a:srgbClr val="002060"/>
                </a:solidFill>
              </a:rPr>
              <a:t>Día de la Mujer</a:t>
            </a:r>
          </a:p>
        </p:txBody>
      </p:sp>
      <p:sp>
        <p:nvSpPr>
          <p:cNvPr id="10" name="CuadroTexto 9">
            <a:extLst>
              <a:ext uri="{FF2B5EF4-FFF2-40B4-BE49-F238E27FC236}">
                <a16:creationId xmlns:a16="http://schemas.microsoft.com/office/drawing/2014/main" id="{C18CDECD-A530-9B73-019A-ECDCD6A0D3F8}"/>
              </a:ext>
            </a:extLst>
          </p:cNvPr>
          <p:cNvSpPr txBox="1"/>
          <p:nvPr/>
        </p:nvSpPr>
        <p:spPr>
          <a:xfrm>
            <a:off x="8179997" y="958544"/>
            <a:ext cx="2344947" cy="547714"/>
          </a:xfrm>
          <a:prstGeom prst="rect">
            <a:avLst/>
          </a:prstGeom>
          <a:noFill/>
        </p:spPr>
        <p:txBody>
          <a:bodyPr wrap="square">
            <a:spAutoFit/>
          </a:bodyPr>
          <a:lstStyle/>
          <a:p>
            <a:pPr algn="ctr">
              <a:lnSpc>
                <a:spcPct val="150000"/>
              </a:lnSpc>
            </a:pPr>
            <a:r>
              <a:rPr lang="es-MX" sz="2200" b="1" dirty="0">
                <a:solidFill>
                  <a:srgbClr val="002060"/>
                </a:solidFill>
              </a:rPr>
              <a:t>Día del Hombre</a:t>
            </a:r>
          </a:p>
        </p:txBody>
      </p:sp>
    </p:spTree>
    <p:extLst>
      <p:ext uri="{BB962C8B-B14F-4D97-AF65-F5344CB8AC3E}">
        <p14:creationId xmlns:p14="http://schemas.microsoft.com/office/powerpoint/2010/main" val="214043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E8F6C002-69F4-15E6-2AAF-8F5D4A48C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47BA1A77-3ACD-A086-732A-75E885A54095}"/>
              </a:ext>
            </a:extLst>
          </p:cNvPr>
          <p:cNvSpPr txBox="1"/>
          <p:nvPr/>
        </p:nvSpPr>
        <p:spPr>
          <a:xfrm>
            <a:off x="2743507" y="708432"/>
            <a:ext cx="6985958" cy="547714"/>
          </a:xfrm>
          <a:prstGeom prst="rect">
            <a:avLst/>
          </a:prstGeom>
          <a:noFill/>
        </p:spPr>
        <p:txBody>
          <a:bodyPr wrap="square">
            <a:spAutoFit/>
          </a:bodyPr>
          <a:lstStyle/>
          <a:p>
            <a:pPr algn="ctr">
              <a:lnSpc>
                <a:spcPct val="150000"/>
              </a:lnSpc>
            </a:pPr>
            <a:r>
              <a:rPr lang="es-MX" sz="2200" b="1" dirty="0">
                <a:solidFill>
                  <a:srgbClr val="002060"/>
                </a:solidFill>
              </a:rPr>
              <a:t>Semana De Seguridad Del Paciente </a:t>
            </a:r>
          </a:p>
        </p:txBody>
      </p:sp>
      <p:pic>
        <p:nvPicPr>
          <p:cNvPr id="5" name="Imagen 4">
            <a:extLst>
              <a:ext uri="{FF2B5EF4-FFF2-40B4-BE49-F238E27FC236}">
                <a16:creationId xmlns:a16="http://schemas.microsoft.com/office/drawing/2014/main" id="{171D13F8-421E-3920-24D0-A625FC24ECC4}"/>
              </a:ext>
            </a:extLst>
          </p:cNvPr>
          <p:cNvPicPr>
            <a:picLocks noChangeAspect="1"/>
          </p:cNvPicPr>
          <p:nvPr/>
        </p:nvPicPr>
        <p:blipFill>
          <a:blip r:embed="rId3"/>
          <a:stretch>
            <a:fillRect/>
          </a:stretch>
        </p:blipFill>
        <p:spPr>
          <a:xfrm>
            <a:off x="1358007" y="1256146"/>
            <a:ext cx="9901120" cy="5315692"/>
          </a:xfrm>
          <a:prstGeom prst="rect">
            <a:avLst/>
          </a:prstGeom>
        </p:spPr>
      </p:pic>
    </p:spTree>
    <p:extLst>
      <p:ext uri="{BB962C8B-B14F-4D97-AF65-F5344CB8AC3E}">
        <p14:creationId xmlns:p14="http://schemas.microsoft.com/office/powerpoint/2010/main" val="2984469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190E55-DA26-2BF4-6212-FD5F31380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C9A0C275-FCEE-90A1-B972-B6C3C408899C}"/>
              </a:ext>
            </a:extLst>
          </p:cNvPr>
          <p:cNvPicPr>
            <a:picLocks noChangeAspect="1"/>
          </p:cNvPicPr>
          <p:nvPr/>
        </p:nvPicPr>
        <p:blipFill>
          <a:blip r:embed="rId3"/>
          <a:stretch>
            <a:fillRect/>
          </a:stretch>
        </p:blipFill>
        <p:spPr>
          <a:xfrm>
            <a:off x="632650" y="1461812"/>
            <a:ext cx="10926700" cy="4240247"/>
          </a:xfrm>
          <a:prstGeom prst="rect">
            <a:avLst/>
          </a:prstGeom>
        </p:spPr>
      </p:pic>
    </p:spTree>
    <p:extLst>
      <p:ext uri="{BB962C8B-B14F-4D97-AF65-F5344CB8AC3E}">
        <p14:creationId xmlns:p14="http://schemas.microsoft.com/office/powerpoint/2010/main" val="2326549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8E7693E-7C55-CCE1-4BF7-92E336C74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6FA67929-5E9C-F53C-63F1-4AC326B16D65}"/>
              </a:ext>
            </a:extLst>
          </p:cNvPr>
          <p:cNvPicPr>
            <a:picLocks noChangeAspect="1"/>
          </p:cNvPicPr>
          <p:nvPr/>
        </p:nvPicPr>
        <p:blipFill>
          <a:blip r:embed="rId3"/>
          <a:stretch>
            <a:fillRect/>
          </a:stretch>
        </p:blipFill>
        <p:spPr>
          <a:xfrm>
            <a:off x="563419" y="1036782"/>
            <a:ext cx="4969163" cy="2686427"/>
          </a:xfrm>
          <a:prstGeom prst="rect">
            <a:avLst/>
          </a:prstGeom>
        </p:spPr>
      </p:pic>
      <p:pic>
        <p:nvPicPr>
          <p:cNvPr id="7" name="Imagen 6">
            <a:extLst>
              <a:ext uri="{FF2B5EF4-FFF2-40B4-BE49-F238E27FC236}">
                <a16:creationId xmlns:a16="http://schemas.microsoft.com/office/drawing/2014/main" id="{F596235B-F106-AAD3-0740-3D6FCEB5047D}"/>
              </a:ext>
            </a:extLst>
          </p:cNvPr>
          <p:cNvPicPr>
            <a:picLocks noChangeAspect="1"/>
          </p:cNvPicPr>
          <p:nvPr/>
        </p:nvPicPr>
        <p:blipFill>
          <a:blip r:embed="rId4"/>
          <a:stretch>
            <a:fillRect/>
          </a:stretch>
        </p:blipFill>
        <p:spPr>
          <a:xfrm>
            <a:off x="6096000" y="1036782"/>
            <a:ext cx="5145855" cy="2686427"/>
          </a:xfrm>
          <a:prstGeom prst="rect">
            <a:avLst/>
          </a:prstGeom>
        </p:spPr>
      </p:pic>
      <p:pic>
        <p:nvPicPr>
          <p:cNvPr id="10" name="Imagen 9">
            <a:extLst>
              <a:ext uri="{FF2B5EF4-FFF2-40B4-BE49-F238E27FC236}">
                <a16:creationId xmlns:a16="http://schemas.microsoft.com/office/drawing/2014/main" id="{35DD09EA-95F3-0A3A-B7C6-DD039DBA242F}"/>
              </a:ext>
            </a:extLst>
          </p:cNvPr>
          <p:cNvPicPr>
            <a:picLocks noChangeAspect="1"/>
          </p:cNvPicPr>
          <p:nvPr/>
        </p:nvPicPr>
        <p:blipFill>
          <a:blip r:embed="rId5"/>
          <a:stretch>
            <a:fillRect/>
          </a:stretch>
        </p:blipFill>
        <p:spPr>
          <a:xfrm>
            <a:off x="563419" y="3833090"/>
            <a:ext cx="4969163" cy="2752915"/>
          </a:xfrm>
          <a:prstGeom prst="rect">
            <a:avLst/>
          </a:prstGeom>
        </p:spPr>
      </p:pic>
      <p:pic>
        <p:nvPicPr>
          <p:cNvPr id="12" name="Imagen 11">
            <a:extLst>
              <a:ext uri="{FF2B5EF4-FFF2-40B4-BE49-F238E27FC236}">
                <a16:creationId xmlns:a16="http://schemas.microsoft.com/office/drawing/2014/main" id="{B6522B10-C801-B0DB-D3E0-3FDF65C89A96}"/>
              </a:ext>
            </a:extLst>
          </p:cNvPr>
          <p:cNvPicPr>
            <a:picLocks noChangeAspect="1"/>
          </p:cNvPicPr>
          <p:nvPr/>
        </p:nvPicPr>
        <p:blipFill>
          <a:blip r:embed="rId6"/>
          <a:stretch>
            <a:fillRect/>
          </a:stretch>
        </p:blipFill>
        <p:spPr>
          <a:xfrm>
            <a:off x="6095999" y="3833090"/>
            <a:ext cx="5145855" cy="2752915"/>
          </a:xfrm>
          <a:prstGeom prst="rect">
            <a:avLst/>
          </a:prstGeom>
        </p:spPr>
      </p:pic>
    </p:spTree>
    <p:extLst>
      <p:ext uri="{BB962C8B-B14F-4D97-AF65-F5344CB8AC3E}">
        <p14:creationId xmlns:p14="http://schemas.microsoft.com/office/powerpoint/2010/main" val="468883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2C9C8B4-011E-3EE7-DC2E-3E2EAC51C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lecha: a la derecha 5">
            <a:extLst>
              <a:ext uri="{FF2B5EF4-FFF2-40B4-BE49-F238E27FC236}">
                <a16:creationId xmlns:a16="http://schemas.microsoft.com/office/drawing/2014/main" id="{C78F0CA2-0459-8288-A287-82831C6EDD1B}"/>
              </a:ext>
            </a:extLst>
          </p:cNvPr>
          <p:cNvSpPr/>
          <p:nvPr/>
        </p:nvSpPr>
        <p:spPr>
          <a:xfrm>
            <a:off x="9010352" y="4718011"/>
            <a:ext cx="510363" cy="53496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7" name="Rectángulo 6">
            <a:extLst>
              <a:ext uri="{FF2B5EF4-FFF2-40B4-BE49-F238E27FC236}">
                <a16:creationId xmlns:a16="http://schemas.microsoft.com/office/drawing/2014/main" id="{DC26267F-7360-5A8B-C3BF-05E79CE967A9}"/>
              </a:ext>
            </a:extLst>
          </p:cNvPr>
          <p:cNvSpPr/>
          <p:nvPr/>
        </p:nvSpPr>
        <p:spPr>
          <a:xfrm>
            <a:off x="9265534" y="4718011"/>
            <a:ext cx="2840375" cy="553998"/>
          </a:xfrm>
          <a:prstGeom prst="rect">
            <a:avLst/>
          </a:prstGeom>
          <a:noFill/>
        </p:spPr>
        <p:txBody>
          <a:bodyPr wrap="square" lIns="91440" tIns="45720" rIns="91440" bIns="45720">
            <a:spAutoFit/>
          </a:bodyPr>
          <a:lstStyle/>
          <a:p>
            <a:pPr algn="ctr"/>
            <a:r>
              <a:rPr lang="es-ES" sz="3000" b="0" cap="none" spc="0" dirty="0">
                <a:ln w="0"/>
                <a:solidFill>
                  <a:schemeClr val="tx1"/>
                </a:solidFill>
                <a:effectLst>
                  <a:outerShdw blurRad="38100" dist="19050" dir="2700000" algn="tl" rotWithShape="0">
                    <a:schemeClr val="dk1">
                      <a:alpha val="40000"/>
                    </a:schemeClr>
                  </a:outerShdw>
                </a:effectLst>
              </a:rPr>
              <a:t>SEDE 4 Pitalito </a:t>
            </a:r>
          </a:p>
        </p:txBody>
      </p:sp>
      <p:sp>
        <p:nvSpPr>
          <p:cNvPr id="8" name="CuadroTexto 7">
            <a:extLst>
              <a:ext uri="{FF2B5EF4-FFF2-40B4-BE49-F238E27FC236}">
                <a16:creationId xmlns:a16="http://schemas.microsoft.com/office/drawing/2014/main" id="{9E9F91E5-72BE-87B5-F1F3-AF65C0BD2C06}"/>
              </a:ext>
            </a:extLst>
          </p:cNvPr>
          <p:cNvSpPr txBox="1"/>
          <p:nvPr/>
        </p:nvSpPr>
        <p:spPr>
          <a:xfrm>
            <a:off x="666750" y="4518662"/>
            <a:ext cx="7932034" cy="646331"/>
          </a:xfrm>
          <a:prstGeom prst="rect">
            <a:avLst/>
          </a:prstGeom>
          <a:noFill/>
        </p:spPr>
        <p:txBody>
          <a:bodyPr wrap="square">
            <a:spAutoFit/>
          </a:bodyPr>
          <a:lstStyle/>
          <a:p>
            <a:pPr marL="285750" indent="-285750">
              <a:buFont typeface="Arial" panose="020B0604020202020204" pitchFamily="34" charset="0"/>
              <a:buChar char="•"/>
            </a:pPr>
            <a:r>
              <a:rPr lang="es-MX" dirty="0"/>
              <a:t>Eventos y/o reacciones adversas relacionadas con el tratamiento farmacológico.</a:t>
            </a:r>
          </a:p>
          <a:p>
            <a:pPr marL="285750" indent="-285750">
              <a:buFont typeface="Arial" panose="020B0604020202020204" pitchFamily="34" charset="0"/>
              <a:buChar char="•"/>
            </a:pPr>
            <a:r>
              <a:rPr lang="es-MX" dirty="0"/>
              <a:t>Almacenamiento correcto de los medicamentos.</a:t>
            </a:r>
          </a:p>
        </p:txBody>
      </p:sp>
      <p:sp>
        <p:nvSpPr>
          <p:cNvPr id="9" name="CuadroTexto 8">
            <a:extLst>
              <a:ext uri="{FF2B5EF4-FFF2-40B4-BE49-F238E27FC236}">
                <a16:creationId xmlns:a16="http://schemas.microsoft.com/office/drawing/2014/main" id="{D91C15C6-CE36-364C-E80F-D503E22CAFE1}"/>
              </a:ext>
            </a:extLst>
          </p:cNvPr>
          <p:cNvSpPr txBox="1"/>
          <p:nvPr/>
        </p:nvSpPr>
        <p:spPr>
          <a:xfrm>
            <a:off x="1233231" y="5367774"/>
            <a:ext cx="7559895" cy="646331"/>
          </a:xfrm>
          <a:prstGeom prst="rect">
            <a:avLst/>
          </a:prstGeom>
          <a:noFill/>
        </p:spPr>
        <p:txBody>
          <a:bodyPr wrap="square">
            <a:spAutoFit/>
          </a:bodyPr>
          <a:lstStyle/>
          <a:p>
            <a:r>
              <a:rPr lang="es-CO" dirty="0"/>
              <a:t>Infografías </a:t>
            </a:r>
          </a:p>
          <a:p>
            <a:pPr marL="285750" indent="-285750">
              <a:buFont typeface="Arial" panose="020B0604020202020204" pitchFamily="34" charset="0"/>
              <a:buChar char="•"/>
            </a:pPr>
            <a:r>
              <a:rPr lang="es-MX" dirty="0"/>
              <a:t>Adherencia al tratamiento </a:t>
            </a:r>
          </a:p>
        </p:txBody>
      </p:sp>
      <p:pic>
        <p:nvPicPr>
          <p:cNvPr id="4" name="Imagen 3">
            <a:extLst>
              <a:ext uri="{FF2B5EF4-FFF2-40B4-BE49-F238E27FC236}">
                <a16:creationId xmlns:a16="http://schemas.microsoft.com/office/drawing/2014/main" id="{192E2943-0CD5-30BD-650F-8A3E4C33D778}"/>
              </a:ext>
            </a:extLst>
          </p:cNvPr>
          <p:cNvPicPr>
            <a:picLocks noChangeAspect="1"/>
          </p:cNvPicPr>
          <p:nvPr/>
        </p:nvPicPr>
        <p:blipFill>
          <a:blip r:embed="rId3"/>
          <a:stretch>
            <a:fillRect/>
          </a:stretch>
        </p:blipFill>
        <p:spPr>
          <a:xfrm>
            <a:off x="451495" y="1273583"/>
            <a:ext cx="10926700" cy="3134516"/>
          </a:xfrm>
          <a:prstGeom prst="rect">
            <a:avLst/>
          </a:prstGeom>
        </p:spPr>
      </p:pic>
    </p:spTree>
    <p:extLst>
      <p:ext uri="{BB962C8B-B14F-4D97-AF65-F5344CB8AC3E}">
        <p14:creationId xmlns:p14="http://schemas.microsoft.com/office/powerpoint/2010/main" val="1670307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8E7693E-7C55-CCE1-4BF7-92E336C74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8495156F-4015-D707-B2EF-79C3F0AB3DAD}"/>
              </a:ext>
            </a:extLst>
          </p:cNvPr>
          <p:cNvPicPr>
            <a:picLocks noChangeAspect="1"/>
          </p:cNvPicPr>
          <p:nvPr/>
        </p:nvPicPr>
        <p:blipFill>
          <a:blip r:embed="rId3"/>
          <a:stretch>
            <a:fillRect/>
          </a:stretch>
        </p:blipFill>
        <p:spPr>
          <a:xfrm>
            <a:off x="142106" y="1093657"/>
            <a:ext cx="2090585" cy="2762086"/>
          </a:xfrm>
          <a:prstGeom prst="rect">
            <a:avLst/>
          </a:prstGeom>
        </p:spPr>
      </p:pic>
      <p:pic>
        <p:nvPicPr>
          <p:cNvPr id="8" name="Imagen 7">
            <a:extLst>
              <a:ext uri="{FF2B5EF4-FFF2-40B4-BE49-F238E27FC236}">
                <a16:creationId xmlns:a16="http://schemas.microsoft.com/office/drawing/2014/main" id="{D68929A8-74C1-CC39-A347-A1477C206DA0}"/>
              </a:ext>
            </a:extLst>
          </p:cNvPr>
          <p:cNvPicPr>
            <a:picLocks noChangeAspect="1"/>
          </p:cNvPicPr>
          <p:nvPr/>
        </p:nvPicPr>
        <p:blipFill>
          <a:blip r:embed="rId4"/>
          <a:stretch>
            <a:fillRect/>
          </a:stretch>
        </p:blipFill>
        <p:spPr>
          <a:xfrm>
            <a:off x="2314354" y="1093657"/>
            <a:ext cx="2422231" cy="2762086"/>
          </a:xfrm>
          <a:prstGeom prst="rect">
            <a:avLst/>
          </a:prstGeom>
        </p:spPr>
      </p:pic>
      <p:pic>
        <p:nvPicPr>
          <p:cNvPr id="11" name="Imagen 10">
            <a:extLst>
              <a:ext uri="{FF2B5EF4-FFF2-40B4-BE49-F238E27FC236}">
                <a16:creationId xmlns:a16="http://schemas.microsoft.com/office/drawing/2014/main" id="{E8481559-7F83-2DD2-6BD3-A6B4BC4DD668}"/>
              </a:ext>
            </a:extLst>
          </p:cNvPr>
          <p:cNvPicPr>
            <a:picLocks noChangeAspect="1"/>
          </p:cNvPicPr>
          <p:nvPr/>
        </p:nvPicPr>
        <p:blipFill>
          <a:blip r:embed="rId5"/>
          <a:stretch>
            <a:fillRect/>
          </a:stretch>
        </p:blipFill>
        <p:spPr>
          <a:xfrm>
            <a:off x="4818248" y="1093657"/>
            <a:ext cx="2962830" cy="2762086"/>
          </a:xfrm>
          <a:prstGeom prst="rect">
            <a:avLst/>
          </a:prstGeom>
        </p:spPr>
      </p:pic>
      <p:pic>
        <p:nvPicPr>
          <p:cNvPr id="14" name="Imagen 13">
            <a:extLst>
              <a:ext uri="{FF2B5EF4-FFF2-40B4-BE49-F238E27FC236}">
                <a16:creationId xmlns:a16="http://schemas.microsoft.com/office/drawing/2014/main" id="{467A32AB-16F0-97C0-B17A-00423AB59A66}"/>
              </a:ext>
            </a:extLst>
          </p:cNvPr>
          <p:cNvPicPr>
            <a:picLocks noChangeAspect="1"/>
          </p:cNvPicPr>
          <p:nvPr/>
        </p:nvPicPr>
        <p:blipFill>
          <a:blip r:embed="rId6"/>
          <a:stretch>
            <a:fillRect/>
          </a:stretch>
        </p:blipFill>
        <p:spPr>
          <a:xfrm>
            <a:off x="7862741" y="1093657"/>
            <a:ext cx="1992482" cy="2762086"/>
          </a:xfrm>
          <a:prstGeom prst="rect">
            <a:avLst/>
          </a:prstGeom>
        </p:spPr>
      </p:pic>
      <p:pic>
        <p:nvPicPr>
          <p:cNvPr id="17" name="Imagen 16">
            <a:extLst>
              <a:ext uri="{FF2B5EF4-FFF2-40B4-BE49-F238E27FC236}">
                <a16:creationId xmlns:a16="http://schemas.microsoft.com/office/drawing/2014/main" id="{C2B2CCB9-CCC5-249B-C233-D5283ADCAD94}"/>
              </a:ext>
            </a:extLst>
          </p:cNvPr>
          <p:cNvPicPr>
            <a:picLocks noChangeAspect="1"/>
          </p:cNvPicPr>
          <p:nvPr/>
        </p:nvPicPr>
        <p:blipFill rotWithShape="1">
          <a:blip r:embed="rId7"/>
          <a:srcRect r="31108"/>
          <a:stretch/>
        </p:blipFill>
        <p:spPr>
          <a:xfrm>
            <a:off x="142106" y="4062065"/>
            <a:ext cx="2090585" cy="2263305"/>
          </a:xfrm>
          <a:prstGeom prst="rect">
            <a:avLst/>
          </a:prstGeom>
        </p:spPr>
      </p:pic>
      <p:pic>
        <p:nvPicPr>
          <p:cNvPr id="20" name="Imagen 19">
            <a:extLst>
              <a:ext uri="{FF2B5EF4-FFF2-40B4-BE49-F238E27FC236}">
                <a16:creationId xmlns:a16="http://schemas.microsoft.com/office/drawing/2014/main" id="{73F83E16-0763-7AAA-6BBA-EB47E94813B7}"/>
              </a:ext>
            </a:extLst>
          </p:cNvPr>
          <p:cNvPicPr>
            <a:picLocks noChangeAspect="1"/>
          </p:cNvPicPr>
          <p:nvPr/>
        </p:nvPicPr>
        <p:blipFill rotWithShape="1">
          <a:blip r:embed="rId8"/>
          <a:srcRect r="10250"/>
          <a:stretch/>
        </p:blipFill>
        <p:spPr>
          <a:xfrm>
            <a:off x="2331665" y="4062065"/>
            <a:ext cx="2404920" cy="2263306"/>
          </a:xfrm>
          <a:prstGeom prst="rect">
            <a:avLst/>
          </a:prstGeom>
        </p:spPr>
      </p:pic>
      <p:pic>
        <p:nvPicPr>
          <p:cNvPr id="22" name="Imagen 21">
            <a:extLst>
              <a:ext uri="{FF2B5EF4-FFF2-40B4-BE49-F238E27FC236}">
                <a16:creationId xmlns:a16="http://schemas.microsoft.com/office/drawing/2014/main" id="{4DD18090-E0EC-C38E-ADAE-96DE3C590D3D}"/>
              </a:ext>
            </a:extLst>
          </p:cNvPr>
          <p:cNvPicPr>
            <a:picLocks noChangeAspect="1"/>
          </p:cNvPicPr>
          <p:nvPr/>
        </p:nvPicPr>
        <p:blipFill>
          <a:blip r:embed="rId9"/>
          <a:stretch>
            <a:fillRect/>
          </a:stretch>
        </p:blipFill>
        <p:spPr>
          <a:xfrm>
            <a:off x="9936886" y="1093657"/>
            <a:ext cx="2113128" cy="2762086"/>
          </a:xfrm>
          <a:prstGeom prst="rect">
            <a:avLst/>
          </a:prstGeom>
        </p:spPr>
      </p:pic>
      <p:pic>
        <p:nvPicPr>
          <p:cNvPr id="24" name="Imagen 23">
            <a:extLst>
              <a:ext uri="{FF2B5EF4-FFF2-40B4-BE49-F238E27FC236}">
                <a16:creationId xmlns:a16="http://schemas.microsoft.com/office/drawing/2014/main" id="{DEFC531B-3A53-19F4-1606-62BC908E6306}"/>
              </a:ext>
            </a:extLst>
          </p:cNvPr>
          <p:cNvPicPr>
            <a:picLocks noChangeAspect="1"/>
          </p:cNvPicPr>
          <p:nvPr/>
        </p:nvPicPr>
        <p:blipFill>
          <a:blip r:embed="rId10"/>
          <a:stretch>
            <a:fillRect/>
          </a:stretch>
        </p:blipFill>
        <p:spPr>
          <a:xfrm>
            <a:off x="4818248" y="4062064"/>
            <a:ext cx="2962830" cy="2263305"/>
          </a:xfrm>
          <a:prstGeom prst="rect">
            <a:avLst/>
          </a:prstGeom>
        </p:spPr>
      </p:pic>
      <p:pic>
        <p:nvPicPr>
          <p:cNvPr id="26" name="Imagen 25">
            <a:extLst>
              <a:ext uri="{FF2B5EF4-FFF2-40B4-BE49-F238E27FC236}">
                <a16:creationId xmlns:a16="http://schemas.microsoft.com/office/drawing/2014/main" id="{3F96B77B-DD6A-D537-E155-1941AC5349AC}"/>
              </a:ext>
            </a:extLst>
          </p:cNvPr>
          <p:cNvPicPr>
            <a:picLocks noChangeAspect="1"/>
          </p:cNvPicPr>
          <p:nvPr/>
        </p:nvPicPr>
        <p:blipFill>
          <a:blip r:embed="rId11"/>
          <a:stretch>
            <a:fillRect/>
          </a:stretch>
        </p:blipFill>
        <p:spPr>
          <a:xfrm>
            <a:off x="7891899" y="4062064"/>
            <a:ext cx="1992482" cy="2263305"/>
          </a:xfrm>
          <a:prstGeom prst="rect">
            <a:avLst/>
          </a:prstGeom>
        </p:spPr>
      </p:pic>
      <p:pic>
        <p:nvPicPr>
          <p:cNvPr id="28" name="Imagen 27">
            <a:extLst>
              <a:ext uri="{FF2B5EF4-FFF2-40B4-BE49-F238E27FC236}">
                <a16:creationId xmlns:a16="http://schemas.microsoft.com/office/drawing/2014/main" id="{E01B4924-FD66-CD97-D479-F8AF5826225F}"/>
              </a:ext>
            </a:extLst>
          </p:cNvPr>
          <p:cNvPicPr>
            <a:picLocks noChangeAspect="1"/>
          </p:cNvPicPr>
          <p:nvPr/>
        </p:nvPicPr>
        <p:blipFill>
          <a:blip r:embed="rId12"/>
          <a:stretch>
            <a:fillRect/>
          </a:stretch>
        </p:blipFill>
        <p:spPr>
          <a:xfrm>
            <a:off x="9946599" y="4062064"/>
            <a:ext cx="2113129" cy="2263305"/>
          </a:xfrm>
          <a:prstGeom prst="rect">
            <a:avLst/>
          </a:prstGeom>
        </p:spPr>
      </p:pic>
    </p:spTree>
    <p:extLst>
      <p:ext uri="{BB962C8B-B14F-4D97-AF65-F5344CB8AC3E}">
        <p14:creationId xmlns:p14="http://schemas.microsoft.com/office/powerpoint/2010/main" val="819310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A67389-D545-C74F-9F7C-790D902BE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F0586595-8981-41C3-6F05-C7F569E3B8A3}"/>
              </a:ext>
            </a:extLst>
          </p:cNvPr>
          <p:cNvSpPr txBox="1"/>
          <p:nvPr/>
        </p:nvSpPr>
        <p:spPr>
          <a:xfrm>
            <a:off x="275117" y="5370809"/>
            <a:ext cx="11641765" cy="923330"/>
          </a:xfrm>
          <a:prstGeom prst="rect">
            <a:avLst/>
          </a:prstGeom>
          <a:noFill/>
        </p:spPr>
        <p:txBody>
          <a:bodyPr wrap="square">
            <a:spAutoFit/>
          </a:bodyPr>
          <a:lstStyle/>
          <a:p>
            <a:pPr algn="ctr"/>
            <a:r>
              <a:rPr lang="es-CO" dirty="0"/>
              <a:t>Se reproduce en el TV de sala de espera videos educativos con información variada (derechos-deberes, programa AR y servicios unidad oncológica Surcolombiana – hábitos de vida saludable – actividad física – cáncer de mama- mecanismos de acceso a la unidad oncológica Surcolombiana en lenguaje de señas, entre otros)</a:t>
            </a:r>
          </a:p>
        </p:txBody>
      </p:sp>
      <p:sp>
        <p:nvSpPr>
          <p:cNvPr id="7" name="CuadroTexto 6">
            <a:extLst>
              <a:ext uri="{FF2B5EF4-FFF2-40B4-BE49-F238E27FC236}">
                <a16:creationId xmlns:a16="http://schemas.microsoft.com/office/drawing/2014/main" id="{008FDB85-25F5-492E-4F47-0ED25A5B47D5}"/>
              </a:ext>
            </a:extLst>
          </p:cNvPr>
          <p:cNvSpPr txBox="1"/>
          <p:nvPr/>
        </p:nvSpPr>
        <p:spPr>
          <a:xfrm>
            <a:off x="4611871" y="6236976"/>
            <a:ext cx="3405077" cy="369332"/>
          </a:xfrm>
          <a:prstGeom prst="rect">
            <a:avLst/>
          </a:prstGeom>
          <a:noFill/>
        </p:spPr>
        <p:txBody>
          <a:bodyPr wrap="square">
            <a:spAutoFit/>
          </a:bodyPr>
          <a:lstStyle/>
          <a:p>
            <a:r>
              <a:rPr lang="es-MX" dirty="0"/>
              <a:t>Altavoz y llamadas de seguimiento</a:t>
            </a:r>
          </a:p>
        </p:txBody>
      </p:sp>
      <p:pic>
        <p:nvPicPr>
          <p:cNvPr id="4" name="Imagen 3">
            <a:extLst>
              <a:ext uri="{FF2B5EF4-FFF2-40B4-BE49-F238E27FC236}">
                <a16:creationId xmlns:a16="http://schemas.microsoft.com/office/drawing/2014/main" id="{EB98EF78-574A-84D2-3F9A-89F3AC25FEB7}"/>
              </a:ext>
            </a:extLst>
          </p:cNvPr>
          <p:cNvPicPr>
            <a:picLocks noChangeAspect="1"/>
          </p:cNvPicPr>
          <p:nvPr/>
        </p:nvPicPr>
        <p:blipFill>
          <a:blip r:embed="rId3"/>
          <a:stretch>
            <a:fillRect/>
          </a:stretch>
        </p:blipFill>
        <p:spPr>
          <a:xfrm>
            <a:off x="531656" y="1173710"/>
            <a:ext cx="10881091" cy="4122909"/>
          </a:xfrm>
          <a:prstGeom prst="rect">
            <a:avLst/>
          </a:prstGeom>
        </p:spPr>
      </p:pic>
    </p:spTree>
    <p:extLst>
      <p:ext uri="{BB962C8B-B14F-4D97-AF65-F5344CB8AC3E}">
        <p14:creationId xmlns:p14="http://schemas.microsoft.com/office/powerpoint/2010/main" val="94430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C20588-692A-C232-B2AF-1161235E0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0821D765-550E-1773-D816-F4D546059C14}"/>
              </a:ext>
            </a:extLst>
          </p:cNvPr>
          <p:cNvPicPr>
            <a:picLocks noChangeAspect="1"/>
          </p:cNvPicPr>
          <p:nvPr/>
        </p:nvPicPr>
        <p:blipFill>
          <a:blip r:embed="rId3"/>
          <a:stretch>
            <a:fillRect/>
          </a:stretch>
        </p:blipFill>
        <p:spPr>
          <a:xfrm>
            <a:off x="245726" y="949039"/>
            <a:ext cx="3583758" cy="2750748"/>
          </a:xfrm>
          <a:prstGeom prst="rect">
            <a:avLst/>
          </a:prstGeom>
        </p:spPr>
      </p:pic>
      <p:pic>
        <p:nvPicPr>
          <p:cNvPr id="6" name="Imagen 5">
            <a:extLst>
              <a:ext uri="{FF2B5EF4-FFF2-40B4-BE49-F238E27FC236}">
                <a16:creationId xmlns:a16="http://schemas.microsoft.com/office/drawing/2014/main" id="{A4F3DE30-F3CB-15AA-8888-3F13E3ED569B}"/>
              </a:ext>
            </a:extLst>
          </p:cNvPr>
          <p:cNvPicPr>
            <a:picLocks noChangeAspect="1"/>
          </p:cNvPicPr>
          <p:nvPr/>
        </p:nvPicPr>
        <p:blipFill>
          <a:blip r:embed="rId4"/>
          <a:stretch>
            <a:fillRect/>
          </a:stretch>
        </p:blipFill>
        <p:spPr>
          <a:xfrm>
            <a:off x="245726" y="3839740"/>
            <a:ext cx="3583758" cy="2750748"/>
          </a:xfrm>
          <a:prstGeom prst="rect">
            <a:avLst/>
          </a:prstGeom>
        </p:spPr>
      </p:pic>
      <p:pic>
        <p:nvPicPr>
          <p:cNvPr id="11" name="Imagen 10">
            <a:extLst>
              <a:ext uri="{FF2B5EF4-FFF2-40B4-BE49-F238E27FC236}">
                <a16:creationId xmlns:a16="http://schemas.microsoft.com/office/drawing/2014/main" id="{B80763E3-1EE9-243E-642C-F9FE8F1A81A6}"/>
              </a:ext>
            </a:extLst>
          </p:cNvPr>
          <p:cNvPicPr>
            <a:picLocks noChangeAspect="1"/>
          </p:cNvPicPr>
          <p:nvPr/>
        </p:nvPicPr>
        <p:blipFill>
          <a:blip r:embed="rId5"/>
          <a:stretch>
            <a:fillRect/>
          </a:stretch>
        </p:blipFill>
        <p:spPr>
          <a:xfrm>
            <a:off x="3914354" y="949039"/>
            <a:ext cx="3583758" cy="2750748"/>
          </a:xfrm>
          <a:prstGeom prst="rect">
            <a:avLst/>
          </a:prstGeom>
        </p:spPr>
      </p:pic>
      <p:pic>
        <p:nvPicPr>
          <p:cNvPr id="13" name="Imagen 12">
            <a:extLst>
              <a:ext uri="{FF2B5EF4-FFF2-40B4-BE49-F238E27FC236}">
                <a16:creationId xmlns:a16="http://schemas.microsoft.com/office/drawing/2014/main" id="{6A79BB56-75EA-3C2F-ED51-916A68DC08AF}"/>
              </a:ext>
            </a:extLst>
          </p:cNvPr>
          <p:cNvPicPr>
            <a:picLocks noChangeAspect="1"/>
          </p:cNvPicPr>
          <p:nvPr/>
        </p:nvPicPr>
        <p:blipFill>
          <a:blip r:embed="rId6"/>
          <a:stretch>
            <a:fillRect/>
          </a:stretch>
        </p:blipFill>
        <p:spPr>
          <a:xfrm>
            <a:off x="3914354" y="3839739"/>
            <a:ext cx="3583758" cy="2750747"/>
          </a:xfrm>
          <a:prstGeom prst="rect">
            <a:avLst/>
          </a:prstGeom>
        </p:spPr>
      </p:pic>
      <p:pic>
        <p:nvPicPr>
          <p:cNvPr id="5" name="Imagen 4">
            <a:extLst>
              <a:ext uri="{FF2B5EF4-FFF2-40B4-BE49-F238E27FC236}">
                <a16:creationId xmlns:a16="http://schemas.microsoft.com/office/drawing/2014/main" id="{40CE681B-9152-98C2-0AF3-B24A41E7D44A}"/>
              </a:ext>
            </a:extLst>
          </p:cNvPr>
          <p:cNvPicPr>
            <a:picLocks noChangeAspect="1"/>
          </p:cNvPicPr>
          <p:nvPr/>
        </p:nvPicPr>
        <p:blipFill>
          <a:blip r:embed="rId7"/>
          <a:stretch>
            <a:fillRect/>
          </a:stretch>
        </p:blipFill>
        <p:spPr>
          <a:xfrm>
            <a:off x="7582982" y="949039"/>
            <a:ext cx="4433614" cy="2750748"/>
          </a:xfrm>
          <a:prstGeom prst="rect">
            <a:avLst/>
          </a:prstGeom>
        </p:spPr>
      </p:pic>
      <p:pic>
        <p:nvPicPr>
          <p:cNvPr id="9" name="Imagen 8">
            <a:extLst>
              <a:ext uri="{FF2B5EF4-FFF2-40B4-BE49-F238E27FC236}">
                <a16:creationId xmlns:a16="http://schemas.microsoft.com/office/drawing/2014/main" id="{17399995-B22E-2F6B-851E-9603DBD35137}"/>
              </a:ext>
            </a:extLst>
          </p:cNvPr>
          <p:cNvPicPr>
            <a:picLocks noChangeAspect="1"/>
          </p:cNvPicPr>
          <p:nvPr/>
        </p:nvPicPr>
        <p:blipFill>
          <a:blip r:embed="rId8"/>
          <a:stretch>
            <a:fillRect/>
          </a:stretch>
        </p:blipFill>
        <p:spPr>
          <a:xfrm>
            <a:off x="7582982" y="3839739"/>
            <a:ext cx="4433614" cy="2750747"/>
          </a:xfrm>
          <a:prstGeom prst="rect">
            <a:avLst/>
          </a:prstGeom>
        </p:spPr>
      </p:pic>
    </p:spTree>
    <p:extLst>
      <p:ext uri="{BB962C8B-B14F-4D97-AF65-F5344CB8AC3E}">
        <p14:creationId xmlns:p14="http://schemas.microsoft.com/office/powerpoint/2010/main" val="275444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F5E016E-835A-947A-8437-04C653697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643139" y="972910"/>
            <a:ext cx="282229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227432"/>
            <a:ext cx="5919051" cy="784830"/>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500" b="1" i="0" u="none" strike="noStrike" baseline="0" dirty="0">
                <a:solidFill>
                  <a:srgbClr val="002060"/>
                </a:solidFill>
                <a:effectLst/>
              </a:rPr>
              <a:t>¿Ha recibido información sobre sus derechos y deberes como paciente, a través del personal que lo atiende, carteleras informativas, llamadas telefónicas, u otros medios informativos?</a:t>
            </a:r>
            <a:endParaRPr lang="es-CO" sz="15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76949" y="5875216"/>
            <a:ext cx="5824687" cy="784830"/>
          </a:xfrm>
          <a:prstGeom prst="rect">
            <a:avLst/>
          </a:prstGeom>
          <a:noFill/>
        </p:spPr>
        <p:txBody>
          <a:bodyPr wrap="square">
            <a:spAutoFit/>
          </a:bodyPr>
          <a:lstStyle/>
          <a:p>
            <a:pPr algn="just"/>
            <a:r>
              <a:rPr lang="es-MX" sz="1500" dirty="0"/>
              <a:t>En el primer trimestre de 2024 aumentó al 94% la cantidad de usuarios que indicaron que recibieron información sobre sus derechos y deberes respecto al trimestre anterior que estaba en el 90%.</a:t>
            </a:r>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252844"/>
            <a:ext cx="5919051" cy="35394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¿Sabe a qué lugar debe dirigirse en caso de urgencia médica?</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7853160" y="2642319"/>
            <a:ext cx="2821928"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8087077" y="5001579"/>
            <a:ext cx="2726235"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190366" y="5793924"/>
            <a:ext cx="5844623" cy="954107"/>
          </a:xfrm>
          <a:prstGeom prst="rect">
            <a:avLst/>
          </a:prstGeom>
          <a:noFill/>
        </p:spPr>
        <p:txBody>
          <a:bodyPr wrap="square">
            <a:spAutoFit/>
          </a:bodyPr>
          <a:lstStyle/>
          <a:p>
            <a:pPr algn="just"/>
            <a:r>
              <a:rPr lang="es-MX" sz="1400" dirty="0"/>
              <a:t>En el primer trimestre de 2024 disminuyó a 7 pacientes que no identifican el centro de salud u hospital más cercano como el lugar donde deben acudir en caso de urgencia médica, respecto al trimestre anterior que había 18 pacientes.</a:t>
            </a:r>
          </a:p>
        </p:txBody>
      </p:sp>
      <p:sp>
        <p:nvSpPr>
          <p:cNvPr id="4" name="Rectangle 2">
            <a:extLst>
              <a:ext uri="{FF2B5EF4-FFF2-40B4-BE49-F238E27FC236}">
                <a16:creationId xmlns:a16="http://schemas.microsoft.com/office/drawing/2014/main" id="{12587092-44AA-76C1-E71A-89DAFF85CA2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4E956312-5116-7CEE-1B8F-A1623B3FC3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2">
            <a:extLst>
              <a:ext uri="{FF2B5EF4-FFF2-40B4-BE49-F238E27FC236}">
                <a16:creationId xmlns:a16="http://schemas.microsoft.com/office/drawing/2014/main" id="{488A5B46-97DE-FAFB-8CD1-A145D553D0A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4">
            <a:extLst>
              <a:ext uri="{FF2B5EF4-FFF2-40B4-BE49-F238E27FC236}">
                <a16:creationId xmlns:a16="http://schemas.microsoft.com/office/drawing/2014/main" id="{6D62491B-0D34-EB33-B0C8-AA17701B991A}"/>
              </a:ext>
            </a:extLst>
          </p:cNvPr>
          <p:cNvSpPr>
            <a:spLocks noChangeArrowheads="1"/>
          </p:cNvSpPr>
          <p:nvPr/>
        </p:nvSpPr>
        <p:spPr bwMode="auto">
          <a:xfrm>
            <a:off x="0" y="-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CuadroTexto 13">
            <a:extLst>
              <a:ext uri="{FF2B5EF4-FFF2-40B4-BE49-F238E27FC236}">
                <a16:creationId xmlns:a16="http://schemas.microsoft.com/office/drawing/2014/main" id="{EDDB73B3-671B-057D-EFAF-663E07586C11}"/>
              </a:ext>
            </a:extLst>
          </p:cNvPr>
          <p:cNvSpPr txBox="1"/>
          <p:nvPr/>
        </p:nvSpPr>
        <p:spPr>
          <a:xfrm>
            <a:off x="3608165" y="2804420"/>
            <a:ext cx="239347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5" name="Rectangle 2">
            <a:extLst>
              <a:ext uri="{FF2B5EF4-FFF2-40B4-BE49-F238E27FC236}">
                <a16:creationId xmlns:a16="http://schemas.microsoft.com/office/drawing/2014/main" id="{9118B2CB-D6BD-32FD-F595-75629C42EF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6" name="Picture 1">
            <a:extLst>
              <a:ext uri="{FF2B5EF4-FFF2-40B4-BE49-F238E27FC236}">
                <a16:creationId xmlns:a16="http://schemas.microsoft.com/office/drawing/2014/main" id="{9A9DB14D-9C80-A83A-8757-F8A366FD2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14" y="1311689"/>
            <a:ext cx="3283337" cy="226055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
            <a:extLst>
              <a:ext uri="{FF2B5EF4-FFF2-40B4-BE49-F238E27FC236}">
                <a16:creationId xmlns:a16="http://schemas.microsoft.com/office/drawing/2014/main" id="{997FCB7C-A573-90F8-7440-A83A19FB451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0" name="Picture 3">
            <a:extLst>
              <a:ext uri="{FF2B5EF4-FFF2-40B4-BE49-F238E27FC236}">
                <a16:creationId xmlns:a16="http://schemas.microsoft.com/office/drawing/2014/main" id="{F7EA03C1-8208-5EB5-C661-035FE36B6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90" y="703815"/>
            <a:ext cx="4986929" cy="19616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CFC87AF-DF04-DF32-9E9F-05F44E29876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 name="Picture 1">
            <a:extLst>
              <a:ext uri="{FF2B5EF4-FFF2-40B4-BE49-F238E27FC236}">
                <a16:creationId xmlns:a16="http://schemas.microsoft.com/office/drawing/2014/main" id="{08F18C12-7C62-A0E0-661F-ED9FC4D3DC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77" r="18092"/>
          <a:stretch/>
        </p:blipFill>
        <p:spPr bwMode="auto">
          <a:xfrm>
            <a:off x="3165894" y="3110353"/>
            <a:ext cx="2930106" cy="2260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069D0507-FF5A-2DD1-C009-5763C11D57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7" name="Picture 3">
            <a:extLst>
              <a:ext uri="{FF2B5EF4-FFF2-40B4-BE49-F238E27FC236}">
                <a16:creationId xmlns:a16="http://schemas.microsoft.com/office/drawing/2014/main" id="{C5C568A3-1672-FC90-8DD8-87C3FD1406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190" y="3011651"/>
            <a:ext cx="4986929" cy="198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36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9733159-02C9-744B-3EEA-D599603FD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E236924A-6B51-04B1-35D8-A08C60F49BDB}"/>
              </a:ext>
            </a:extLst>
          </p:cNvPr>
          <p:cNvSpPr txBox="1"/>
          <p:nvPr/>
        </p:nvSpPr>
        <p:spPr>
          <a:xfrm>
            <a:off x="1169581" y="2604195"/>
            <a:ext cx="9409814" cy="3170099"/>
          </a:xfrm>
          <a:prstGeom prst="rect">
            <a:avLst/>
          </a:prstGeom>
          <a:noFill/>
        </p:spPr>
        <p:txBody>
          <a:bodyPr wrap="square">
            <a:spAutoFit/>
          </a:bodyPr>
          <a:lstStyle/>
          <a:p>
            <a:pPr marL="285750" indent="-285750">
              <a:buFont typeface="Arial" panose="020B0604020202020204" pitchFamily="34" charset="0"/>
              <a:buChar char="•"/>
            </a:pPr>
            <a:r>
              <a:rPr lang="es-MX" sz="2000" dirty="0"/>
              <a:t>Como prevenir el dengue</a:t>
            </a:r>
          </a:p>
          <a:p>
            <a:pPr marL="285750" indent="-285750">
              <a:buFont typeface="Arial" panose="020B0604020202020204" pitchFamily="34" charset="0"/>
              <a:buChar char="•"/>
            </a:pPr>
            <a:r>
              <a:rPr lang="es-MX" sz="2000" dirty="0"/>
              <a:t>Signos y síntomas del dengue</a:t>
            </a:r>
          </a:p>
          <a:p>
            <a:pPr marL="285750" indent="-285750">
              <a:buFont typeface="Arial" panose="020B0604020202020204" pitchFamily="34" charset="0"/>
              <a:buChar char="•"/>
            </a:pPr>
            <a:r>
              <a:rPr lang="es-MX" sz="2000" dirty="0"/>
              <a:t>Derechos y deberes de los usuarios</a:t>
            </a:r>
          </a:p>
          <a:p>
            <a:pPr marL="285750" indent="-285750">
              <a:buFont typeface="Arial" panose="020B0604020202020204" pitchFamily="34" charset="0"/>
              <a:buChar char="•"/>
            </a:pPr>
            <a:r>
              <a:rPr lang="es-MX" sz="2000" dirty="0"/>
              <a:t>Información de la Asociación de usuarios</a:t>
            </a:r>
          </a:p>
          <a:p>
            <a:pPr marL="285750" indent="-285750">
              <a:buFont typeface="Arial" panose="020B0604020202020204" pitchFamily="34" charset="0"/>
              <a:buChar char="•"/>
            </a:pPr>
            <a:r>
              <a:rPr lang="es-MX" sz="2000" dirty="0"/>
              <a:t>Directorio de Hogares de paso</a:t>
            </a:r>
          </a:p>
          <a:p>
            <a:pPr marL="285750" indent="-285750">
              <a:buFont typeface="Arial" panose="020B0604020202020204" pitchFamily="34" charset="0"/>
              <a:buChar char="•"/>
            </a:pPr>
            <a:r>
              <a:rPr lang="es-MX" sz="2000" dirty="0"/>
              <a:t>Pasos para prevenir Caídas </a:t>
            </a:r>
          </a:p>
          <a:p>
            <a:pPr marL="285750" indent="-285750">
              <a:buFont typeface="Arial" panose="020B0604020202020204" pitchFamily="34" charset="0"/>
              <a:buChar char="•"/>
            </a:pPr>
            <a:r>
              <a:rPr lang="es-MX" sz="2000" dirty="0"/>
              <a:t>Líneas de Atención</a:t>
            </a:r>
          </a:p>
          <a:p>
            <a:pPr marL="285750" indent="-285750">
              <a:buFont typeface="Arial" panose="020B0604020202020204" pitchFamily="34" charset="0"/>
              <a:buChar char="•"/>
            </a:pPr>
            <a:r>
              <a:rPr lang="es-MX" sz="2000" dirty="0"/>
              <a:t>Horarios de atención farmacia ambulatoria</a:t>
            </a:r>
          </a:p>
          <a:p>
            <a:pPr marL="285750" indent="-285750">
              <a:buFont typeface="Arial" panose="020B0604020202020204" pitchFamily="34" charset="0"/>
              <a:buChar char="•"/>
            </a:pPr>
            <a:r>
              <a:rPr lang="es-MX" sz="2000" dirty="0"/>
              <a:t>Indicadores del Sistema de información y atención al Usuario de febrero de 2024</a:t>
            </a:r>
          </a:p>
          <a:p>
            <a:pPr marL="285750" indent="-285750">
              <a:buFont typeface="Arial" panose="020B0604020202020204" pitchFamily="34" charset="0"/>
              <a:buChar char="•"/>
            </a:pPr>
            <a:r>
              <a:rPr lang="es-MX" sz="2000" dirty="0"/>
              <a:t>Listado de referencia entidades de salud de interés</a:t>
            </a:r>
            <a:endParaRPr lang="es-CO" sz="2000" dirty="0"/>
          </a:p>
        </p:txBody>
      </p:sp>
    </p:spTree>
    <p:extLst>
      <p:ext uri="{BB962C8B-B14F-4D97-AF65-F5344CB8AC3E}">
        <p14:creationId xmlns:p14="http://schemas.microsoft.com/office/powerpoint/2010/main" val="556974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2D9C12-0273-647A-0E88-0C858FDCE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9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0C13BF7-A142-D981-F904-C20C9BF14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631971E1-8DD0-CC0C-C50E-ED6A49CC66B2}"/>
              </a:ext>
            </a:extLst>
          </p:cNvPr>
          <p:cNvSpPr txBox="1"/>
          <p:nvPr/>
        </p:nvSpPr>
        <p:spPr>
          <a:xfrm>
            <a:off x="1509822" y="873365"/>
            <a:ext cx="9494875" cy="769441"/>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2200" b="1" i="0" u="none" strike="noStrike" baseline="0" dirty="0">
                <a:solidFill>
                  <a:srgbClr val="002060"/>
                </a:solidFill>
                <a:effectLst/>
              </a:rPr>
              <a:t>El talento humano de la Unidad Oncológica Surcolombiana S.A.S le pregunta su nombre completo y número de identificación durante:</a:t>
            </a:r>
            <a:endParaRPr lang="es-CO" sz="2200" b="1" dirty="0">
              <a:solidFill>
                <a:srgbClr val="002060"/>
              </a:solidFill>
            </a:endParaRPr>
          </a:p>
        </p:txBody>
      </p:sp>
      <p:sp>
        <p:nvSpPr>
          <p:cNvPr id="11" name="CuadroTexto 10">
            <a:extLst>
              <a:ext uri="{FF2B5EF4-FFF2-40B4-BE49-F238E27FC236}">
                <a16:creationId xmlns:a16="http://schemas.microsoft.com/office/drawing/2014/main" id="{AF768667-79B9-AD5D-D7EB-A41D0BE92501}"/>
              </a:ext>
            </a:extLst>
          </p:cNvPr>
          <p:cNvSpPr txBox="1"/>
          <p:nvPr/>
        </p:nvSpPr>
        <p:spPr>
          <a:xfrm>
            <a:off x="831344" y="4836404"/>
            <a:ext cx="10851829" cy="1346010"/>
          </a:xfrm>
          <a:prstGeom prst="rect">
            <a:avLst/>
          </a:prstGeom>
          <a:noFill/>
        </p:spPr>
        <p:txBody>
          <a:bodyPr wrap="square">
            <a:spAutoFit/>
          </a:bodyPr>
          <a:lstStyle/>
          <a:p>
            <a:pPr algn="just">
              <a:lnSpc>
                <a:spcPct val="115000"/>
              </a:lnSpc>
              <a:spcAft>
                <a:spcPts val="1000"/>
              </a:spcAft>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Mejoro la percepción que tienen los pacientes en cuanto a la identificación correcta, especialmente en los servicios de facturación, activación de la consulta, entrega de ordenes médicas y llamada de seguimiento, disminuyó en salas de tratamiento que estaba en 95% y bajó al 88%, mientras que en la entrega de medicamentos se mantuvo en los dos trimestres en 66%.</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5B856D0F-0801-2E5D-D404-F9C0D64AB821}"/>
              </a:ext>
            </a:extLst>
          </p:cNvPr>
          <p:cNvPicPr>
            <a:picLocks noChangeAspect="1"/>
          </p:cNvPicPr>
          <p:nvPr/>
        </p:nvPicPr>
        <p:blipFill>
          <a:blip r:embed="rId3"/>
          <a:stretch>
            <a:fillRect/>
          </a:stretch>
        </p:blipFill>
        <p:spPr>
          <a:xfrm>
            <a:off x="1029425" y="1853459"/>
            <a:ext cx="9975272" cy="3306618"/>
          </a:xfrm>
          <a:prstGeom prst="rect">
            <a:avLst/>
          </a:prstGeom>
        </p:spPr>
      </p:pic>
    </p:spTree>
    <p:extLst>
      <p:ext uri="{BB962C8B-B14F-4D97-AF65-F5344CB8AC3E}">
        <p14:creationId xmlns:p14="http://schemas.microsoft.com/office/powerpoint/2010/main" val="105231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06760A2-B708-92FC-4A6E-64D557B24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265814" y="1379755"/>
            <a:ext cx="2690037"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113877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¿El médico y/o profesional en salud durante la atención en la Unidad Oncológica Surcolombiana S.A.S fue claro y estuvo atento a solucionar sus inquietudes en cuanto a su diagnóstico y tratamiento?</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76949" y="5776502"/>
            <a:ext cx="5824687" cy="892552"/>
          </a:xfrm>
          <a:prstGeom prst="rect">
            <a:avLst/>
          </a:prstGeom>
          <a:noFill/>
        </p:spPr>
        <p:txBody>
          <a:bodyPr wrap="square">
            <a:spAutoFit/>
          </a:bodyPr>
          <a:lstStyle/>
          <a:p>
            <a:pPr algn="just"/>
            <a:r>
              <a:rPr lang="es-MX" sz="1300" dirty="0"/>
              <a:t>En los dos trimestres, de las personas encuestadas entre el 2% y 3% se encuentran insatisfechos con la atención recibida por parte del profesional, mientras que más del 97% de las personas indicaron que el profesional en salud fue claro y estuvo atento a solucionar sus inquietudes en cuanto a su diagnóstico y tratamiento. </a:t>
            </a:r>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61555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En caso de responder NO a la pregunta anterior, especifique el profesional que le atendió:</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7897332" y="2678293"/>
            <a:ext cx="2724594"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7897331" y="5107085"/>
            <a:ext cx="283092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23560" y="5874821"/>
            <a:ext cx="5844623" cy="584775"/>
          </a:xfrm>
          <a:prstGeom prst="rect">
            <a:avLst/>
          </a:prstGeom>
          <a:noFill/>
        </p:spPr>
        <p:txBody>
          <a:bodyPr wrap="square">
            <a:spAutoFit/>
          </a:bodyPr>
          <a:lstStyle/>
          <a:p>
            <a:pPr algn="just"/>
            <a:r>
              <a:rPr lang="es-MX" sz="1600" dirty="0"/>
              <a:t>En los dos trimestres, de los pacientes inconformes fueron atendidos por el médico especialista.</a:t>
            </a:r>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CuadroTexto 8">
            <a:extLst>
              <a:ext uri="{FF2B5EF4-FFF2-40B4-BE49-F238E27FC236}">
                <a16:creationId xmlns:a16="http://schemas.microsoft.com/office/drawing/2014/main" id="{B5410DA2-06B1-A197-AB99-55AF9F23EEF4}"/>
              </a:ext>
            </a:extLst>
          </p:cNvPr>
          <p:cNvSpPr txBox="1"/>
          <p:nvPr/>
        </p:nvSpPr>
        <p:spPr>
          <a:xfrm>
            <a:off x="3474192" y="2926244"/>
            <a:ext cx="2420984"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1" name="Rectangle 2">
            <a:extLst>
              <a:ext uri="{FF2B5EF4-FFF2-40B4-BE49-F238E27FC236}">
                <a16:creationId xmlns:a16="http://schemas.microsoft.com/office/drawing/2014/main" id="{EBE8992B-0710-A2CA-0A48-B481DD354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4">
            <a:extLst>
              <a:ext uri="{FF2B5EF4-FFF2-40B4-BE49-F238E27FC236}">
                <a16:creationId xmlns:a16="http://schemas.microsoft.com/office/drawing/2014/main" id="{178F3C1C-17BA-8A0D-C4D5-F5D798469CA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2">
            <a:extLst>
              <a:ext uri="{FF2B5EF4-FFF2-40B4-BE49-F238E27FC236}">
                <a16:creationId xmlns:a16="http://schemas.microsoft.com/office/drawing/2014/main" id="{A3E95216-83E7-5A04-055D-FC73035A72B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7D7AAA42-D100-2A91-7399-4094970F95D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2">
            <a:extLst>
              <a:ext uri="{FF2B5EF4-FFF2-40B4-BE49-F238E27FC236}">
                <a16:creationId xmlns:a16="http://schemas.microsoft.com/office/drawing/2014/main" id="{24033C52-8978-24A3-CA76-9227B4A7DD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8" name="Picture 1">
            <a:extLst>
              <a:ext uri="{FF2B5EF4-FFF2-40B4-BE49-F238E27FC236}">
                <a16:creationId xmlns:a16="http://schemas.microsoft.com/office/drawing/2014/main" id="{A14BCB47-B4E2-5998-4FC0-81E891C7C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68"/>
          <a:stretch/>
        </p:blipFill>
        <p:spPr bwMode="auto">
          <a:xfrm>
            <a:off x="255182" y="1709454"/>
            <a:ext cx="2834109" cy="205334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4">
            <a:extLst>
              <a:ext uri="{FF2B5EF4-FFF2-40B4-BE49-F238E27FC236}">
                <a16:creationId xmlns:a16="http://schemas.microsoft.com/office/drawing/2014/main" id="{6DD628BE-1844-9FC4-BD08-3B15FB62F7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2" name="Picture 3">
            <a:extLst>
              <a:ext uri="{FF2B5EF4-FFF2-40B4-BE49-F238E27FC236}">
                <a16:creationId xmlns:a16="http://schemas.microsoft.com/office/drawing/2014/main" id="{03D0E8CD-7F4D-C110-5250-CA1174764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426"/>
          <a:stretch>
            <a:fillRect/>
          </a:stretch>
        </p:blipFill>
        <p:spPr bwMode="auto">
          <a:xfrm>
            <a:off x="6595731" y="851860"/>
            <a:ext cx="4954716" cy="18735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1EB6F26-81E6-7B57-37AC-6704AFB7383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6" name="Picture 1">
            <a:extLst>
              <a:ext uri="{FF2B5EF4-FFF2-40B4-BE49-F238E27FC236}">
                <a16:creationId xmlns:a16="http://schemas.microsoft.com/office/drawing/2014/main" id="{31C041CE-4E62-2420-F742-CB39DDB6F6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074" r="14426"/>
          <a:stretch/>
        </p:blipFill>
        <p:spPr bwMode="auto">
          <a:xfrm>
            <a:off x="3089292" y="3327386"/>
            <a:ext cx="2922006" cy="205334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
            <a:extLst>
              <a:ext uri="{FF2B5EF4-FFF2-40B4-BE49-F238E27FC236}">
                <a16:creationId xmlns:a16="http://schemas.microsoft.com/office/drawing/2014/main" id="{F347A98D-C790-5A9B-354B-D11F860447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4" name="Picture 3">
            <a:extLst>
              <a:ext uri="{FF2B5EF4-FFF2-40B4-BE49-F238E27FC236}">
                <a16:creationId xmlns:a16="http://schemas.microsoft.com/office/drawing/2014/main" id="{F7D748E9-0400-9B1A-C270-F984339EA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408"/>
          <a:stretch>
            <a:fillRect/>
          </a:stretch>
        </p:blipFill>
        <p:spPr bwMode="auto">
          <a:xfrm>
            <a:off x="6595730" y="3052006"/>
            <a:ext cx="4954715" cy="205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7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4DE4150E-1221-8E62-0AE6-398E743A1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82826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700130" y="2440953"/>
            <a:ext cx="2395869"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113877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¿Ha recibido recomendaciones, cuidado y medidas para la prevención de caídas por parte del personal que lo atiende, en los videos institucionales que se proyectan en sala de espera y demás medios informativos?</a:t>
            </a:r>
            <a:endParaRPr lang="es-CO" sz="1700" b="1" dirty="0">
              <a:solidFill>
                <a:srgbClr val="002060"/>
              </a:solidFill>
            </a:endParaRP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892552"/>
          </a:xfrm>
          <a:prstGeom prst="rect">
            <a:avLst/>
          </a:prstGeom>
          <a:noFill/>
        </p:spPr>
        <p:txBody>
          <a:bodyPr wrap="square">
            <a:spAutoFit/>
          </a:bodyPr>
          <a:lstStyle/>
          <a:p>
            <a:pPr algn="just"/>
            <a:r>
              <a:rPr lang="es-MX" sz="1300" dirty="0"/>
              <a:t>Durante el primer trimestre de 2024 disminuyó levemente al 92% los encuestados que manifiestan que los colaboradores le brindan recomendaciones, cuidado y medidas para la prevención de caídas durante su estancia, con una diferencia del 1% menos respecto al cuarto trimestre de 2024.</a:t>
            </a:r>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61555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En caso de responder no a la pregunta a anterior especifique a que servicio accedió</a:t>
            </a:r>
            <a:endParaRPr lang="es-CO" sz="1700" b="1" dirty="0">
              <a:solidFill>
                <a:srgbClr val="002060"/>
              </a:solidFill>
            </a:endParaRP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7897332" y="2678293"/>
            <a:ext cx="2628901"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Tercer</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7897331" y="5107085"/>
            <a:ext cx="2820288"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10304" y="5816729"/>
            <a:ext cx="5844623" cy="738664"/>
          </a:xfrm>
          <a:prstGeom prst="rect">
            <a:avLst/>
          </a:prstGeom>
          <a:noFill/>
        </p:spPr>
        <p:txBody>
          <a:bodyPr wrap="square">
            <a:spAutoFit/>
          </a:bodyPr>
          <a:lstStyle/>
          <a:p>
            <a:pPr algn="just"/>
            <a:r>
              <a:rPr lang="es-MX" sz="1400" dirty="0"/>
              <a:t>En el primer trimestre aumentó a 25 la cantidad de pacientes que no recibieron la información en consulta externa, mientras que mejoró en el servicio de quimioterapia con 4 pacientes, con relación al trimestre anterior. </a:t>
            </a:r>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2">
            <a:extLst>
              <a:ext uri="{FF2B5EF4-FFF2-40B4-BE49-F238E27FC236}">
                <a16:creationId xmlns:a16="http://schemas.microsoft.com/office/drawing/2014/main" id="{5380C8AA-344E-9674-A8A2-EA046BB1B82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4">
            <a:extLst>
              <a:ext uri="{FF2B5EF4-FFF2-40B4-BE49-F238E27FC236}">
                <a16:creationId xmlns:a16="http://schemas.microsoft.com/office/drawing/2014/main" id="{C7ECCA0C-5664-AED5-B474-EC29632CBD4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2">
            <a:extLst>
              <a:ext uri="{FF2B5EF4-FFF2-40B4-BE49-F238E27FC236}">
                <a16:creationId xmlns:a16="http://schemas.microsoft.com/office/drawing/2014/main" id="{24619D55-2D24-FC22-4C29-0579C7E313CD}"/>
              </a:ext>
            </a:extLst>
          </p:cNvPr>
          <p:cNvSpPr>
            <a:spLocks noChangeArrowheads="1"/>
          </p:cNvSpPr>
          <p:nvPr/>
        </p:nvSpPr>
        <p:spPr bwMode="auto">
          <a:xfrm>
            <a:off x="0" y="-176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8" name="Rectangle 4">
            <a:extLst>
              <a:ext uri="{FF2B5EF4-FFF2-40B4-BE49-F238E27FC236}">
                <a16:creationId xmlns:a16="http://schemas.microsoft.com/office/drawing/2014/main" id="{98872E00-BC7C-A722-4265-173EC72C5E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E254669E-ADF8-3060-A0DF-34C54CB406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2" name="Picture 1">
            <a:extLst>
              <a:ext uri="{FF2B5EF4-FFF2-40B4-BE49-F238E27FC236}">
                <a16:creationId xmlns:a16="http://schemas.microsoft.com/office/drawing/2014/main" id="{13CABFF7-C797-68D8-B93A-36C5CE018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14" y="1689300"/>
            <a:ext cx="2951163" cy="238718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4">
            <a:extLst>
              <a:ext uri="{FF2B5EF4-FFF2-40B4-BE49-F238E27FC236}">
                <a16:creationId xmlns:a16="http://schemas.microsoft.com/office/drawing/2014/main" id="{83E4B63A-6B1D-A929-2F4A-22289BA7379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025" name="Picture 3">
            <a:extLst>
              <a:ext uri="{FF2B5EF4-FFF2-40B4-BE49-F238E27FC236}">
                <a16:creationId xmlns:a16="http://schemas.microsoft.com/office/drawing/2014/main" id="{E9FCAFEB-AC4A-8C72-15AF-1D97AE84F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305"/>
          <a:stretch>
            <a:fillRect/>
          </a:stretch>
        </p:blipFill>
        <p:spPr bwMode="auto">
          <a:xfrm>
            <a:off x="6769396" y="671939"/>
            <a:ext cx="4749206" cy="206800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BBFA0468-8843-1BCD-5CCB-74664A177BE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0" name="Picture 1">
            <a:extLst>
              <a:ext uri="{FF2B5EF4-FFF2-40B4-BE49-F238E27FC236}">
                <a16:creationId xmlns:a16="http://schemas.microsoft.com/office/drawing/2014/main" id="{586B2407-524C-2665-4CBB-DF5DEAD7B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728" y="2833998"/>
            <a:ext cx="3151271" cy="233470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
            <a:extLst>
              <a:ext uri="{FF2B5EF4-FFF2-40B4-BE49-F238E27FC236}">
                <a16:creationId xmlns:a16="http://schemas.microsoft.com/office/drawing/2014/main" id="{2C59F079-2776-E80A-8DB1-4B0B3816BA0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2" name="Picture 3">
            <a:extLst>
              <a:ext uri="{FF2B5EF4-FFF2-40B4-BE49-F238E27FC236}">
                <a16:creationId xmlns:a16="http://schemas.microsoft.com/office/drawing/2014/main" id="{7DCC3A2A-AC94-9421-BD82-E1A997E8C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155"/>
          <a:stretch>
            <a:fillRect/>
          </a:stretch>
        </p:blipFill>
        <p:spPr bwMode="auto">
          <a:xfrm>
            <a:off x="6768255" y="3038156"/>
            <a:ext cx="4749206" cy="207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3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7759370A-90D3-88C2-F8EB-6EF4DD563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2">
            <a:extLst>
              <a:ext uri="{FF2B5EF4-FFF2-40B4-BE49-F238E27FC236}">
                <a16:creationId xmlns:a16="http://schemas.microsoft.com/office/drawing/2014/main" id="{1F1EB54C-AF33-3698-2492-B6D01595F42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CuadroTexto 13">
            <a:extLst>
              <a:ext uri="{FF2B5EF4-FFF2-40B4-BE49-F238E27FC236}">
                <a16:creationId xmlns:a16="http://schemas.microsoft.com/office/drawing/2014/main" id="{DEB23ABE-409F-D431-1ECB-035E68E6D7BA}"/>
              </a:ext>
            </a:extLst>
          </p:cNvPr>
          <p:cNvSpPr txBox="1"/>
          <p:nvPr/>
        </p:nvSpPr>
        <p:spPr>
          <a:xfrm>
            <a:off x="8765027" y="5029434"/>
            <a:ext cx="2760665" cy="390363"/>
          </a:xfrm>
          <a:prstGeom prst="rect">
            <a:avLst/>
          </a:prstGeom>
          <a:noFill/>
        </p:spPr>
        <p:txBody>
          <a:bodyPr wrap="square">
            <a:spAutoFit/>
          </a:bodyPr>
          <a:lstStyle/>
          <a:p>
            <a:pPr>
              <a:lnSpc>
                <a:spcPct val="115000"/>
              </a:lnSpc>
              <a:spcAft>
                <a:spcPts val="1000"/>
              </a:spcAf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Primer trimestre 2024</a:t>
            </a:r>
            <a:endParaRPr lang="es-CO"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4">
            <a:extLst>
              <a:ext uri="{FF2B5EF4-FFF2-40B4-BE49-F238E27FC236}">
                <a16:creationId xmlns:a16="http://schemas.microsoft.com/office/drawing/2014/main" id="{5C252951-AECE-723E-97DA-312A2D3C801A}"/>
              </a:ext>
            </a:extLst>
          </p:cNvPr>
          <p:cNvSpPr>
            <a:spLocks noChangeArrowheads="1"/>
          </p:cNvSpPr>
          <p:nvPr/>
        </p:nvSpPr>
        <p:spPr bwMode="auto">
          <a:xfrm>
            <a:off x="0" y="-2521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9CBD088D-2E6B-FE02-0D3A-65DEAB977D4E}"/>
              </a:ext>
            </a:extLst>
          </p:cNvPr>
          <p:cNvSpPr txBox="1"/>
          <p:nvPr/>
        </p:nvSpPr>
        <p:spPr>
          <a:xfrm>
            <a:off x="274997" y="2442149"/>
            <a:ext cx="3148040" cy="2620204"/>
          </a:xfrm>
          <a:prstGeom prst="rect">
            <a:avLst/>
          </a:prstGeom>
          <a:noFill/>
        </p:spPr>
        <p:txBody>
          <a:bodyPr wrap="square">
            <a:spAutoFit/>
          </a:bodyPr>
          <a:lstStyle/>
          <a:p>
            <a:pPr algn="just">
              <a:lnSpc>
                <a:spcPct val="115000"/>
              </a:lnSpc>
              <a:spcAft>
                <a:spcPts val="1000"/>
              </a:spcAft>
            </a:pPr>
            <a:r>
              <a:rPr lang="es-MX"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el primer trimestre de 2024 disminuyó al 94% la cantidad de usuarios que reportan recibir información clara sobre la importancia del lavado de manos, con una diferencia de 3% menos respecto al trimestre anterior.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EDB4FDC1-51A8-F50F-4EF3-2077AAFB8067}"/>
              </a:ext>
            </a:extLst>
          </p:cNvPr>
          <p:cNvSpPr txBox="1"/>
          <p:nvPr/>
        </p:nvSpPr>
        <p:spPr>
          <a:xfrm>
            <a:off x="1849017" y="560341"/>
            <a:ext cx="7925060" cy="707886"/>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2000" b="1" i="0" u="none" strike="noStrike" baseline="0" dirty="0">
                <a:solidFill>
                  <a:srgbClr val="002060"/>
                </a:solidFill>
                <a:effectLst/>
              </a:rPr>
              <a:t>¿En la Unidad Oncológica Surcolombiana S.A.S fueron claros en la explicación e importancia del lavado de manos?</a:t>
            </a:r>
            <a:endParaRPr lang="es-CO" sz="2000" b="1" dirty="0">
              <a:solidFill>
                <a:srgbClr val="002060"/>
              </a:solidFill>
            </a:endParaRPr>
          </a:p>
        </p:txBody>
      </p:sp>
      <p:sp>
        <p:nvSpPr>
          <p:cNvPr id="2" name="Rectangle 2">
            <a:extLst>
              <a:ext uri="{FF2B5EF4-FFF2-40B4-BE49-F238E27FC236}">
                <a16:creationId xmlns:a16="http://schemas.microsoft.com/office/drawing/2014/main" id="{13C95D91-025C-B6CD-477B-E46F9AA2F92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4">
            <a:extLst>
              <a:ext uri="{FF2B5EF4-FFF2-40B4-BE49-F238E27FC236}">
                <a16:creationId xmlns:a16="http://schemas.microsoft.com/office/drawing/2014/main" id="{AF90214F-D1F4-D7B2-F6D8-B1A85D5120B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2">
            <a:extLst>
              <a:ext uri="{FF2B5EF4-FFF2-40B4-BE49-F238E27FC236}">
                <a16:creationId xmlns:a16="http://schemas.microsoft.com/office/drawing/2014/main" id="{2403D525-8CFD-F29F-06C6-7CC40D48697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4">
            <a:extLst>
              <a:ext uri="{FF2B5EF4-FFF2-40B4-BE49-F238E27FC236}">
                <a16:creationId xmlns:a16="http://schemas.microsoft.com/office/drawing/2014/main" id="{AD6FE4B2-95C8-73DB-8655-DD6197F87D5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2">
            <a:extLst>
              <a:ext uri="{FF2B5EF4-FFF2-40B4-BE49-F238E27FC236}">
                <a16:creationId xmlns:a16="http://schemas.microsoft.com/office/drawing/2014/main" id="{93C86752-2EB7-8CA3-20BC-805DF4EA36F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CuadroTexto 9">
            <a:extLst>
              <a:ext uri="{FF2B5EF4-FFF2-40B4-BE49-F238E27FC236}">
                <a16:creationId xmlns:a16="http://schemas.microsoft.com/office/drawing/2014/main" id="{BB005064-716C-A940-4BB4-90007CC23E0E}"/>
              </a:ext>
            </a:extLst>
          </p:cNvPr>
          <p:cNvSpPr txBox="1"/>
          <p:nvPr/>
        </p:nvSpPr>
        <p:spPr>
          <a:xfrm>
            <a:off x="4574657" y="5029433"/>
            <a:ext cx="2760665" cy="390363"/>
          </a:xfrm>
          <a:prstGeom prst="rect">
            <a:avLst/>
          </a:prstGeom>
          <a:noFill/>
        </p:spPr>
        <p:txBody>
          <a:bodyPr wrap="square">
            <a:spAutoFit/>
          </a:bodyPr>
          <a:lstStyle/>
          <a:p>
            <a:pPr>
              <a:lnSpc>
                <a:spcPct val="115000"/>
              </a:lnSpc>
              <a:spcAft>
                <a:spcPts val="1000"/>
              </a:spcAf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Cuarto trimestre 2023</a:t>
            </a:r>
            <a:endParaRPr lang="es-CO"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EC462589-B07C-C14C-E33D-C2FC446C7F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Rectangle 2">
            <a:extLst>
              <a:ext uri="{FF2B5EF4-FFF2-40B4-BE49-F238E27FC236}">
                <a16:creationId xmlns:a16="http://schemas.microsoft.com/office/drawing/2014/main" id="{30B9C865-C406-B06C-EA19-2AD24629919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2">
            <a:extLst>
              <a:ext uri="{FF2B5EF4-FFF2-40B4-BE49-F238E27FC236}">
                <a16:creationId xmlns:a16="http://schemas.microsoft.com/office/drawing/2014/main" id="{2C66EED6-1D7B-B1A0-8E7F-957AEF8A60B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7" name="Picture 1">
            <a:extLst>
              <a:ext uri="{FF2B5EF4-FFF2-40B4-BE49-F238E27FC236}">
                <a16:creationId xmlns:a16="http://schemas.microsoft.com/office/drawing/2014/main" id="{A1B02586-C566-8DD6-3858-3E7CEA1AB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651" y="2284361"/>
            <a:ext cx="3854665" cy="2745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FD2AF424-663B-D8B9-DF91-E22609D180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1" name="Picture 1">
            <a:extLst>
              <a:ext uri="{FF2B5EF4-FFF2-40B4-BE49-F238E27FC236}">
                <a16:creationId xmlns:a16="http://schemas.microsoft.com/office/drawing/2014/main" id="{E342C743-D691-0798-9B12-70D50AA75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917" y="2284360"/>
            <a:ext cx="3854665" cy="274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8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9B796A0-B248-2844-A5D5-EE41AEFEA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4">
            <a:extLst>
              <a:ext uri="{FF2B5EF4-FFF2-40B4-BE49-F238E27FC236}">
                <a16:creationId xmlns:a16="http://schemas.microsoft.com/office/drawing/2014/main" id="{6AB31E6D-46F8-12F3-F11E-345638A4E3CC}"/>
              </a:ext>
            </a:extLst>
          </p:cNvPr>
          <p:cNvSpPr>
            <a:spLocks noChangeArrowheads="1"/>
          </p:cNvSpPr>
          <p:nvPr/>
        </p:nvSpPr>
        <p:spPr bwMode="auto">
          <a:xfrm>
            <a:off x="765545" y="16836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angle 2">
            <a:extLst>
              <a:ext uri="{FF2B5EF4-FFF2-40B4-BE49-F238E27FC236}">
                <a16:creationId xmlns:a16="http://schemas.microsoft.com/office/drawing/2014/main" id="{25DB51D1-EC28-C18B-33D3-C16CDE2BDFA3}"/>
              </a:ext>
            </a:extLst>
          </p:cNvPr>
          <p:cNvSpPr>
            <a:spLocks noChangeArrowheads="1"/>
          </p:cNvSpPr>
          <p:nvPr/>
        </p:nvSpPr>
        <p:spPr bwMode="auto">
          <a:xfrm>
            <a:off x="265814" y="1121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a:extLst>
              <a:ext uri="{FF2B5EF4-FFF2-40B4-BE49-F238E27FC236}">
                <a16:creationId xmlns:a16="http://schemas.microsoft.com/office/drawing/2014/main" id="{589956A6-9F7E-3CE1-43DA-11BAFAD20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9" name="CuadroTexto 18">
            <a:extLst>
              <a:ext uri="{FF2B5EF4-FFF2-40B4-BE49-F238E27FC236}">
                <a16:creationId xmlns:a16="http://schemas.microsoft.com/office/drawing/2014/main" id="{E585B467-1FCD-5B61-4709-3090D8CEC0AF}"/>
              </a:ext>
            </a:extLst>
          </p:cNvPr>
          <p:cNvSpPr txBox="1"/>
          <p:nvPr/>
        </p:nvSpPr>
        <p:spPr>
          <a:xfrm>
            <a:off x="404037" y="1381582"/>
            <a:ext cx="2871679"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21" name="CuadroTexto 20">
            <a:extLst>
              <a:ext uri="{FF2B5EF4-FFF2-40B4-BE49-F238E27FC236}">
                <a16:creationId xmlns:a16="http://schemas.microsoft.com/office/drawing/2014/main" id="{8913132C-50E2-6A7E-23B3-E634AB2A941E}"/>
              </a:ext>
            </a:extLst>
          </p:cNvPr>
          <p:cNvSpPr txBox="1"/>
          <p:nvPr/>
        </p:nvSpPr>
        <p:spPr>
          <a:xfrm>
            <a:off x="3678865" y="2526017"/>
            <a:ext cx="2417134"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23" name="CuadroTexto 22">
            <a:extLst>
              <a:ext uri="{FF2B5EF4-FFF2-40B4-BE49-F238E27FC236}">
                <a16:creationId xmlns:a16="http://schemas.microsoft.com/office/drawing/2014/main" id="{95528877-A854-4469-A4E8-6881D0DBF161}"/>
              </a:ext>
            </a:extLst>
          </p:cNvPr>
          <p:cNvSpPr txBox="1"/>
          <p:nvPr/>
        </p:nvSpPr>
        <p:spPr>
          <a:xfrm>
            <a:off x="176949" y="174905"/>
            <a:ext cx="5919051" cy="87716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¿Ha recibido administración de medicamento por la vena en salas de tratamiento de la Unidad Oncológica Surcolombiana S.A.S</a:t>
            </a:r>
          </a:p>
        </p:txBody>
      </p:sp>
      <p:sp>
        <p:nvSpPr>
          <p:cNvPr id="27" name="CuadroTexto 26">
            <a:extLst>
              <a:ext uri="{FF2B5EF4-FFF2-40B4-BE49-F238E27FC236}">
                <a16:creationId xmlns:a16="http://schemas.microsoft.com/office/drawing/2014/main" id="{44A019BC-45F7-DFBB-62AE-3A8F5C450D77}"/>
              </a:ext>
            </a:extLst>
          </p:cNvPr>
          <p:cNvSpPr txBox="1"/>
          <p:nvPr/>
        </p:nvSpPr>
        <p:spPr>
          <a:xfrm>
            <a:off x="157011" y="5827395"/>
            <a:ext cx="5824687" cy="1015663"/>
          </a:xfrm>
          <a:prstGeom prst="rect">
            <a:avLst/>
          </a:prstGeom>
          <a:noFill/>
        </p:spPr>
        <p:txBody>
          <a:bodyPr wrap="square">
            <a:spAutoFit/>
          </a:bodyPr>
          <a:lstStyle/>
          <a:p>
            <a:pPr algn="just"/>
            <a:r>
              <a:rPr lang="es-MX" sz="1500" dirty="0"/>
              <a:t>En el primer trimestre del 2024 el 30% (112) de los encuestados, reportan que, si han recibido medicamentos por la vena en la unidad, con una diferencia mínima del 1% en el cuarto trimestre de 2023, con el 31% que corresponde a 122 usuarios.</a:t>
            </a:r>
          </a:p>
        </p:txBody>
      </p:sp>
      <p:sp>
        <p:nvSpPr>
          <p:cNvPr id="28" name="CuadroTexto 27">
            <a:extLst>
              <a:ext uri="{FF2B5EF4-FFF2-40B4-BE49-F238E27FC236}">
                <a16:creationId xmlns:a16="http://schemas.microsoft.com/office/drawing/2014/main" id="{F3DD6345-F12A-3A57-8D1B-5A874B225E62}"/>
              </a:ext>
            </a:extLst>
          </p:cNvPr>
          <p:cNvSpPr txBox="1"/>
          <p:nvPr/>
        </p:nvSpPr>
        <p:spPr>
          <a:xfrm>
            <a:off x="6272949" y="147544"/>
            <a:ext cx="5919051" cy="877163"/>
          </a:xfrm>
          <a:prstGeom prst="rect">
            <a:avLst/>
          </a:prstGeom>
          <a:noFill/>
        </p:spPr>
        <p:txBody>
          <a:bodyPr wrap="square">
            <a:spAutoFit/>
          </a:bodyPr>
          <a:lstStyle/>
          <a:p>
            <a:pPr algn="ctr" rtl="0">
              <a:defRPr sz="2000" b="0" i="0" u="none" strike="noStrike" kern="1200" spc="0" baseline="0">
                <a:solidFill>
                  <a:prstClr val="black">
                    <a:lumMod val="65000"/>
                    <a:lumOff val="35000"/>
                  </a:prstClr>
                </a:solidFill>
                <a:latin typeface="+mn-lt"/>
                <a:ea typeface="+mn-ea"/>
                <a:cs typeface="+mn-cs"/>
              </a:defRPr>
            </a:pPr>
            <a:r>
              <a:rPr lang="es-MX" sz="1700" b="1" i="0" u="none" strike="noStrike" baseline="0" dirty="0">
                <a:solidFill>
                  <a:srgbClr val="002060"/>
                </a:solidFill>
                <a:effectLst/>
              </a:rPr>
              <a:t>¿Recibió información por parte del enfermero o auxiliar sobre cuidados de la vena canalizada y en qué momento informar novedades con venopunción? </a:t>
            </a:r>
          </a:p>
        </p:txBody>
      </p:sp>
      <p:sp>
        <p:nvSpPr>
          <p:cNvPr id="29" name="Rectangle 6">
            <a:extLst>
              <a:ext uri="{FF2B5EF4-FFF2-40B4-BE49-F238E27FC236}">
                <a16:creationId xmlns:a16="http://schemas.microsoft.com/office/drawing/2014/main" id="{386243E1-8719-C1EB-9AFF-50B87AF41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0" name="Rectangle 8">
            <a:extLst>
              <a:ext uri="{FF2B5EF4-FFF2-40B4-BE49-F238E27FC236}">
                <a16:creationId xmlns:a16="http://schemas.microsoft.com/office/drawing/2014/main" id="{325B5C56-DA03-E974-6FA0-F92D3B5F23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1" name="CuadroTexto 30">
            <a:extLst>
              <a:ext uri="{FF2B5EF4-FFF2-40B4-BE49-F238E27FC236}">
                <a16:creationId xmlns:a16="http://schemas.microsoft.com/office/drawing/2014/main" id="{48FA8C03-E086-4004-8E01-B20732E27003}"/>
              </a:ext>
            </a:extLst>
          </p:cNvPr>
          <p:cNvSpPr txBox="1"/>
          <p:nvPr/>
        </p:nvSpPr>
        <p:spPr>
          <a:xfrm>
            <a:off x="6248400" y="1450547"/>
            <a:ext cx="2667886"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Cuarto</a:t>
            </a:r>
            <a:r>
              <a:rPr lang="es-MX" sz="1800" dirty="0">
                <a:effectLst/>
                <a:latin typeface="Arial" panose="020B0604020202020204" pitchFamily="34" charset="0"/>
                <a:ea typeface="Times New Roman" panose="02020603050405020304" pitchFamily="18" charset="0"/>
              </a:rPr>
              <a:t> trimestre 2023</a:t>
            </a:r>
            <a:endParaRPr lang="es-CO" dirty="0"/>
          </a:p>
        </p:txBody>
      </p:sp>
      <p:sp>
        <p:nvSpPr>
          <p:cNvPr id="1024" name="CuadroTexto 1023">
            <a:extLst>
              <a:ext uri="{FF2B5EF4-FFF2-40B4-BE49-F238E27FC236}">
                <a16:creationId xmlns:a16="http://schemas.microsoft.com/office/drawing/2014/main" id="{6541F672-F1A2-1C5C-5019-FCEDBAB431C5}"/>
              </a:ext>
            </a:extLst>
          </p:cNvPr>
          <p:cNvSpPr txBox="1"/>
          <p:nvPr/>
        </p:nvSpPr>
        <p:spPr>
          <a:xfrm>
            <a:off x="9444240" y="2601732"/>
            <a:ext cx="2621810" cy="369332"/>
          </a:xfrm>
          <a:prstGeom prst="rect">
            <a:avLst/>
          </a:prstGeom>
          <a:noFill/>
        </p:spPr>
        <p:txBody>
          <a:bodyPr wrap="square">
            <a:spAutoFit/>
          </a:bodyPr>
          <a:lstStyle/>
          <a:p>
            <a:r>
              <a:rPr lang="es-MX" dirty="0">
                <a:latin typeface="Arial" panose="020B0604020202020204" pitchFamily="34" charset="0"/>
                <a:ea typeface="Times New Roman" panose="02020603050405020304" pitchFamily="18" charset="0"/>
              </a:rPr>
              <a:t>Primer</a:t>
            </a:r>
            <a:r>
              <a:rPr lang="es-MX" sz="1800" dirty="0">
                <a:effectLst/>
                <a:latin typeface="Arial" panose="020B0604020202020204" pitchFamily="34" charset="0"/>
                <a:ea typeface="Times New Roman" panose="02020603050405020304" pitchFamily="18" charset="0"/>
              </a:rPr>
              <a:t> trimestre 2024 </a:t>
            </a:r>
            <a:endParaRPr lang="es-CO" dirty="0"/>
          </a:p>
        </p:txBody>
      </p:sp>
      <p:sp>
        <p:nvSpPr>
          <p:cNvPr id="1032" name="CuadroTexto 1031">
            <a:extLst>
              <a:ext uri="{FF2B5EF4-FFF2-40B4-BE49-F238E27FC236}">
                <a16:creationId xmlns:a16="http://schemas.microsoft.com/office/drawing/2014/main" id="{FE25B107-440B-1675-6B77-44E443EDF430}"/>
              </a:ext>
            </a:extLst>
          </p:cNvPr>
          <p:cNvSpPr txBox="1"/>
          <p:nvPr/>
        </p:nvSpPr>
        <p:spPr>
          <a:xfrm>
            <a:off x="6210304" y="5790592"/>
            <a:ext cx="5844623" cy="1067408"/>
          </a:xfrm>
          <a:prstGeom prst="rect">
            <a:avLst/>
          </a:prstGeom>
          <a:noFill/>
        </p:spPr>
        <p:txBody>
          <a:bodyPr wrap="square">
            <a:spAutoFit/>
          </a:bodyPr>
          <a:lstStyle/>
          <a:p>
            <a:pPr algn="just">
              <a:lnSpc>
                <a:spcPct val="115000"/>
              </a:lnSpc>
              <a:spcAft>
                <a:spcPts val="1000"/>
              </a:spcAft>
            </a:pPr>
            <a:r>
              <a:rPr lang="es-MX" sz="1400" dirty="0">
                <a:solidFill>
                  <a:srgbClr val="000000"/>
                </a:solidFill>
                <a:effectLst/>
                <a:latin typeface="Arial" panose="020B0604020202020204" pitchFamily="34" charset="0"/>
                <a:ea typeface="Times New Roman" panose="02020603050405020304" pitchFamily="18" charset="0"/>
              </a:rPr>
              <a:t>En el primer trimestre de 2024 disminuyó al 92% los pacientes que, si recibieron la información sobre la vena canalizada, en relación con el cuarto trimestre de 2023 con el 96% de la percepción positiva sobre la información recibida.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B5FD424-486C-4F98-EDFB-9660D0E278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4">
            <a:extLst>
              <a:ext uri="{FF2B5EF4-FFF2-40B4-BE49-F238E27FC236}">
                <a16:creationId xmlns:a16="http://schemas.microsoft.com/office/drawing/2014/main" id="{E8C1999B-9307-F463-C444-22E161F981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6">
            <a:extLst>
              <a:ext uri="{FF2B5EF4-FFF2-40B4-BE49-F238E27FC236}">
                <a16:creationId xmlns:a16="http://schemas.microsoft.com/office/drawing/2014/main" id="{0FE2C3BE-EDC1-8457-87B6-E4A157625F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8">
            <a:extLst>
              <a:ext uri="{FF2B5EF4-FFF2-40B4-BE49-F238E27FC236}">
                <a16:creationId xmlns:a16="http://schemas.microsoft.com/office/drawing/2014/main" id="{39980E1A-8C5A-3A5E-F412-7FA437C237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angle 2">
            <a:extLst>
              <a:ext uri="{FF2B5EF4-FFF2-40B4-BE49-F238E27FC236}">
                <a16:creationId xmlns:a16="http://schemas.microsoft.com/office/drawing/2014/main" id="{BF5EED36-6452-DE45-1DB4-493C1B9122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9" name="Rectangle 4">
            <a:extLst>
              <a:ext uri="{FF2B5EF4-FFF2-40B4-BE49-F238E27FC236}">
                <a16:creationId xmlns:a16="http://schemas.microsoft.com/office/drawing/2014/main" id="{56DB4950-FFD8-12FD-956F-82D3147A79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6">
            <a:extLst>
              <a:ext uri="{FF2B5EF4-FFF2-40B4-BE49-F238E27FC236}">
                <a16:creationId xmlns:a16="http://schemas.microsoft.com/office/drawing/2014/main" id="{78294A7E-F7C4-730B-DAAD-993D2C4DF1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3" name="Rectangle 8">
            <a:extLst>
              <a:ext uri="{FF2B5EF4-FFF2-40B4-BE49-F238E27FC236}">
                <a16:creationId xmlns:a16="http://schemas.microsoft.com/office/drawing/2014/main" id="{753E8FE1-FF00-E47A-EFCE-D3ED62F2E3B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4" name="Rectangle 2">
            <a:extLst>
              <a:ext uri="{FF2B5EF4-FFF2-40B4-BE49-F238E27FC236}">
                <a16:creationId xmlns:a16="http://schemas.microsoft.com/office/drawing/2014/main" id="{E7A9530D-4F8D-1A96-70AB-45D19366BF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5" name="Rectangle 4">
            <a:extLst>
              <a:ext uri="{FF2B5EF4-FFF2-40B4-BE49-F238E27FC236}">
                <a16:creationId xmlns:a16="http://schemas.microsoft.com/office/drawing/2014/main" id="{3B2B453A-4E06-3804-472F-101FF4A7CE1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6" name="Rectangle 6">
            <a:extLst>
              <a:ext uri="{FF2B5EF4-FFF2-40B4-BE49-F238E27FC236}">
                <a16:creationId xmlns:a16="http://schemas.microsoft.com/office/drawing/2014/main" id="{7D7689F5-17FB-5332-D688-CA24973E038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8">
            <a:extLst>
              <a:ext uri="{FF2B5EF4-FFF2-40B4-BE49-F238E27FC236}">
                <a16:creationId xmlns:a16="http://schemas.microsoft.com/office/drawing/2014/main" id="{36D9CDB8-FBCA-0FAD-2A9B-8EC1429F974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0" name="Rectangle 2">
            <a:extLst>
              <a:ext uri="{FF2B5EF4-FFF2-40B4-BE49-F238E27FC236}">
                <a16:creationId xmlns:a16="http://schemas.microsoft.com/office/drawing/2014/main" id="{598FFAC5-DE68-F20E-EF66-FD6B268710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4" name="Rectangle 4">
            <a:extLst>
              <a:ext uri="{FF2B5EF4-FFF2-40B4-BE49-F238E27FC236}">
                <a16:creationId xmlns:a16="http://schemas.microsoft.com/office/drawing/2014/main" id="{24D8A31D-327E-7A7B-F833-37032CB4AE3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2" name="Rectangle 2">
            <a:extLst>
              <a:ext uri="{FF2B5EF4-FFF2-40B4-BE49-F238E27FC236}">
                <a16:creationId xmlns:a16="http://schemas.microsoft.com/office/drawing/2014/main" id="{D0EB51D6-EE36-D100-7593-3471F605C0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5" name="Rectangle 4">
            <a:extLst>
              <a:ext uri="{FF2B5EF4-FFF2-40B4-BE49-F238E27FC236}">
                <a16:creationId xmlns:a16="http://schemas.microsoft.com/office/drawing/2014/main" id="{7A48E169-2527-FDD4-13B0-0374F8B88DB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168" name="Rectangle 2">
            <a:extLst>
              <a:ext uri="{FF2B5EF4-FFF2-40B4-BE49-F238E27FC236}">
                <a16:creationId xmlns:a16="http://schemas.microsoft.com/office/drawing/2014/main" id="{10888606-7A87-8077-2A7A-135132178C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7170" name="Picture 1">
            <a:extLst>
              <a:ext uri="{FF2B5EF4-FFF2-40B4-BE49-F238E27FC236}">
                <a16:creationId xmlns:a16="http://schemas.microsoft.com/office/drawing/2014/main" id="{B9422670-C248-1AB2-D8C0-EC6C6D51A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87" y="1697528"/>
            <a:ext cx="3149764" cy="2312375"/>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a:extLst>
              <a:ext uri="{FF2B5EF4-FFF2-40B4-BE49-F238E27FC236}">
                <a16:creationId xmlns:a16="http://schemas.microsoft.com/office/drawing/2014/main" id="{E60A5893-A369-0041-8BCF-E8288FDC691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7173" name="Picture 3">
            <a:extLst>
              <a:ext uri="{FF2B5EF4-FFF2-40B4-BE49-F238E27FC236}">
                <a16:creationId xmlns:a16="http://schemas.microsoft.com/office/drawing/2014/main" id="{6D8F5724-1F76-3415-8BD5-39BFE3FB3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245" y="1750375"/>
            <a:ext cx="2995754" cy="239232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F9ABA8F4-1D72-1E5E-2513-EB3E6A2580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6" name="Picture 1">
            <a:extLst>
              <a:ext uri="{FF2B5EF4-FFF2-40B4-BE49-F238E27FC236}">
                <a16:creationId xmlns:a16="http://schemas.microsoft.com/office/drawing/2014/main" id="{4D936E0A-AEAB-9A06-1A1B-8B872687E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245" y="2913334"/>
            <a:ext cx="2995754" cy="239232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4">
            <a:extLst>
              <a:ext uri="{FF2B5EF4-FFF2-40B4-BE49-F238E27FC236}">
                <a16:creationId xmlns:a16="http://schemas.microsoft.com/office/drawing/2014/main" id="{FD5D2924-970D-8C02-2642-AC1DC29021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3" name="Picture 3">
            <a:extLst>
              <a:ext uri="{FF2B5EF4-FFF2-40B4-BE49-F238E27FC236}">
                <a16:creationId xmlns:a16="http://schemas.microsoft.com/office/drawing/2014/main" id="{585B8821-06D0-49D7-29D0-AC3B333A5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2957" y="2901099"/>
            <a:ext cx="3121970" cy="240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975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7899</TotalTime>
  <Words>2809</Words>
  <Application>Microsoft Office PowerPoint</Application>
  <PresentationFormat>Panorámica</PresentationFormat>
  <Paragraphs>164</Paragraphs>
  <Slides>41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41</vt:i4>
      </vt:variant>
    </vt:vector>
  </HeadingPairs>
  <TitlesOfParts>
    <vt:vector size="45"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ENCUESTA IEC FEBRERO 2022</dc:title>
  <dc:creator>Lider de Servicios A</dc:creator>
  <cp:lastModifiedBy>Consultorio 4</cp:lastModifiedBy>
  <cp:revision>183</cp:revision>
  <dcterms:created xsi:type="dcterms:W3CDTF">2022-03-09T16:33:30Z</dcterms:created>
  <dcterms:modified xsi:type="dcterms:W3CDTF">2024-04-16T16:29:50Z</dcterms:modified>
</cp:coreProperties>
</file>