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8288000" cy="10287000"/>
  <p:notesSz cx="6858000" cy="9144000"/>
  <p:embeddedFontLst>
    <p:embeddedFont>
      <p:font typeface="Clear Sans" panose="020B0604020202020204" charset="0"/>
      <p:regular r:id="rId40"/>
    </p:embeddedFont>
    <p:embeddedFont>
      <p:font typeface="Clear Sans Bold" panose="020B0604020202020204" charset="0"/>
      <p:regular r:id="rId41"/>
    </p:embeddedFont>
    <p:embeddedFont>
      <p:font typeface="Montaser Arabic" panose="020B0604020202020204" charset="-78"/>
      <p:regular r:id="rId42"/>
    </p:embeddedFont>
    <p:embeddedFont>
      <p:font typeface="One Little Font Bold" panose="020B0604020202020204" charset="0"/>
      <p:regular r:id="rId43"/>
    </p:embeddedFont>
    <p:embeddedFont>
      <p:font typeface="Rabbits Dummy" panose="020B0604020202020204" charset="0"/>
      <p:regular r:id="rId44"/>
    </p:embeddedFont>
    <p:embeddedFont>
      <p:font typeface="Sergio Trendy" panose="020B0604020202020204" charset="0"/>
      <p:regular r:id="rId45"/>
    </p:embeddedFont>
    <p:embeddedFont>
      <p:font typeface="TT Nooks Script Bold" panose="020B0604020202020204"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86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2.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3.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4.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5.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6.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7.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 Id="rId1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9.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0.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1.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3.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4.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5.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6.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7.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38.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9.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 Id="rId14"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41.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7.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42.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43.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44.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 Id="rId14" Type="http://schemas.openxmlformats.org/officeDocument/2006/relationships/image" Target="../media/image45.png"/></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46.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47.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_rels/slide3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48.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_rels/slide3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49.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 Id="rId14" Type="http://schemas.openxmlformats.org/officeDocument/2006/relationships/image" Target="../media/image50.png"/></Relationships>
</file>

<file path=ppt/slides/_rels/slide3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_rels/slide3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8.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1.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a:off x="-302809" y="6097219"/>
            <a:ext cx="6716675" cy="4462659"/>
          </a:xfrm>
          <a:custGeom>
            <a:avLst/>
            <a:gdLst/>
            <a:ahLst/>
            <a:cxnLst/>
            <a:rect l="l" t="t" r="r" b="b"/>
            <a:pathLst>
              <a:path w="6716675" h="4462659">
                <a:moveTo>
                  <a:pt x="0" y="0"/>
                </a:moveTo>
                <a:lnTo>
                  <a:pt x="6716675" y="0"/>
                </a:lnTo>
                <a:lnTo>
                  <a:pt x="6716675" y="4462660"/>
                </a:lnTo>
                <a:lnTo>
                  <a:pt x="0" y="4462660"/>
                </a:lnTo>
                <a:lnTo>
                  <a:pt x="0" y="0"/>
                </a:lnTo>
                <a:close/>
              </a:path>
            </a:pathLst>
          </a:custGeom>
          <a:blipFill>
            <a:blip r:embed="rId2">
              <a:extLst>
                <a:ext uri="{96DAC541-7B7A-43D3-8B79-37D633B846F1}">
                  <asvg:svgBlip xmlns:asvg="http://schemas.microsoft.com/office/drawing/2016/SVG/main" r:embed="rId3"/>
                </a:ext>
              </a:extLst>
            </a:blip>
            <a:stretch>
              <a:fillRect l="-4204" b="-32883"/>
            </a:stretch>
          </a:blipFill>
        </p:spPr>
        <p:txBody>
          <a:bodyPr/>
          <a:lstStyle/>
          <a:p>
            <a:endParaRPr lang="es-CO"/>
          </a:p>
        </p:txBody>
      </p:sp>
      <p:sp>
        <p:nvSpPr>
          <p:cNvPr id="3" name="Freeform 3"/>
          <p:cNvSpPr/>
          <p:nvPr/>
        </p:nvSpPr>
        <p:spPr>
          <a:xfrm rot="-10800000">
            <a:off x="11928029" y="-331063"/>
            <a:ext cx="6536750" cy="4203644"/>
          </a:xfrm>
          <a:custGeom>
            <a:avLst/>
            <a:gdLst/>
            <a:ahLst/>
            <a:cxnLst/>
            <a:rect l="l" t="t" r="r" b="b"/>
            <a:pathLst>
              <a:path w="6536750" h="4203644">
                <a:moveTo>
                  <a:pt x="0" y="0"/>
                </a:moveTo>
                <a:lnTo>
                  <a:pt x="6536750" y="0"/>
                </a:lnTo>
                <a:lnTo>
                  <a:pt x="6536750" y="4203644"/>
                </a:lnTo>
                <a:lnTo>
                  <a:pt x="0" y="4203644"/>
                </a:lnTo>
                <a:lnTo>
                  <a:pt x="0" y="0"/>
                </a:lnTo>
                <a:close/>
              </a:path>
            </a:pathLst>
          </a:custGeom>
          <a:blipFill>
            <a:blip r:embed="rId2">
              <a:extLst>
                <a:ext uri="{96DAC541-7B7A-43D3-8B79-37D633B846F1}">
                  <asvg:svgBlip xmlns:asvg="http://schemas.microsoft.com/office/drawing/2016/SVG/main" r:embed="rId3"/>
                </a:ext>
              </a:extLst>
            </a:blip>
            <a:stretch>
              <a:fillRect l="-7073" b="-41071"/>
            </a:stretch>
          </a:blipFill>
        </p:spPr>
        <p:txBody>
          <a:bodyPr/>
          <a:lstStyle/>
          <a:p>
            <a:endParaRPr lang="es-CO"/>
          </a:p>
        </p:txBody>
      </p:sp>
      <p:sp>
        <p:nvSpPr>
          <p:cNvPr id="4" name="Freeform 4"/>
          <p:cNvSpPr/>
          <p:nvPr/>
        </p:nvSpPr>
        <p:spPr>
          <a:xfrm>
            <a:off x="4398371" y="7474406"/>
            <a:ext cx="4030989" cy="3055612"/>
          </a:xfrm>
          <a:custGeom>
            <a:avLst/>
            <a:gdLst/>
            <a:ahLst/>
            <a:cxnLst/>
            <a:rect l="l" t="t" r="r" b="b"/>
            <a:pathLst>
              <a:path w="4030989" h="3055612">
                <a:moveTo>
                  <a:pt x="0" y="0"/>
                </a:moveTo>
                <a:lnTo>
                  <a:pt x="4030989" y="0"/>
                </a:lnTo>
                <a:lnTo>
                  <a:pt x="4030989" y="3055612"/>
                </a:lnTo>
                <a:lnTo>
                  <a:pt x="0" y="3055612"/>
                </a:lnTo>
                <a:lnTo>
                  <a:pt x="0" y="0"/>
                </a:lnTo>
                <a:close/>
              </a:path>
            </a:pathLst>
          </a:custGeom>
          <a:blipFill>
            <a:blip r:embed="rId4">
              <a:extLst>
                <a:ext uri="{96DAC541-7B7A-43D3-8B79-37D633B846F1}">
                  <asvg:svgBlip xmlns:asvg="http://schemas.microsoft.com/office/drawing/2016/SVG/main" r:embed="rId5"/>
                </a:ext>
              </a:extLst>
            </a:blip>
            <a:stretch>
              <a:fillRect b="-34663"/>
            </a:stretch>
          </a:blipFill>
        </p:spPr>
        <p:txBody>
          <a:bodyPr/>
          <a:lstStyle/>
          <a:p>
            <a:endParaRPr lang="es-CO"/>
          </a:p>
        </p:txBody>
      </p:sp>
      <p:sp>
        <p:nvSpPr>
          <p:cNvPr id="5" name="Freeform 5"/>
          <p:cNvSpPr/>
          <p:nvPr/>
        </p:nvSpPr>
        <p:spPr>
          <a:xfrm>
            <a:off x="9144000" y="-128672"/>
            <a:ext cx="4030989" cy="2702976"/>
          </a:xfrm>
          <a:custGeom>
            <a:avLst/>
            <a:gdLst/>
            <a:ahLst/>
            <a:cxnLst/>
            <a:rect l="l" t="t" r="r" b="b"/>
            <a:pathLst>
              <a:path w="4030989" h="2702976">
                <a:moveTo>
                  <a:pt x="0" y="0"/>
                </a:moveTo>
                <a:lnTo>
                  <a:pt x="4030989" y="0"/>
                </a:lnTo>
                <a:lnTo>
                  <a:pt x="4030989" y="2702976"/>
                </a:lnTo>
                <a:lnTo>
                  <a:pt x="0" y="2702976"/>
                </a:lnTo>
                <a:lnTo>
                  <a:pt x="0" y="0"/>
                </a:lnTo>
                <a:close/>
              </a:path>
            </a:pathLst>
          </a:custGeom>
          <a:blipFill>
            <a:blip r:embed="rId4">
              <a:extLst>
                <a:ext uri="{96DAC541-7B7A-43D3-8B79-37D633B846F1}">
                  <asvg:svgBlip xmlns:asvg="http://schemas.microsoft.com/office/drawing/2016/SVG/main" r:embed="rId5"/>
                </a:ext>
              </a:extLst>
            </a:blip>
            <a:stretch>
              <a:fillRect t="-52232"/>
            </a:stretch>
          </a:blipFill>
        </p:spPr>
        <p:txBody>
          <a:bodyPr/>
          <a:lstStyle/>
          <a:p>
            <a:endParaRPr lang="es-CO"/>
          </a:p>
        </p:txBody>
      </p:sp>
      <p:sp>
        <p:nvSpPr>
          <p:cNvPr id="6" name="Freeform 6"/>
          <p:cNvSpPr/>
          <p:nvPr/>
        </p:nvSpPr>
        <p:spPr>
          <a:xfrm rot="5400000">
            <a:off x="14590506" y="2051275"/>
            <a:ext cx="4866968" cy="3210049"/>
          </a:xfrm>
          <a:custGeom>
            <a:avLst/>
            <a:gdLst/>
            <a:ahLst/>
            <a:cxnLst/>
            <a:rect l="l" t="t" r="r" b="b"/>
            <a:pathLst>
              <a:path w="4866968" h="3210049">
                <a:moveTo>
                  <a:pt x="0" y="0"/>
                </a:moveTo>
                <a:lnTo>
                  <a:pt x="4866967" y="0"/>
                </a:lnTo>
                <a:lnTo>
                  <a:pt x="4866967" y="3210049"/>
                </a:lnTo>
                <a:lnTo>
                  <a:pt x="0" y="3210049"/>
                </a:lnTo>
                <a:lnTo>
                  <a:pt x="0" y="0"/>
                </a:lnTo>
                <a:close/>
              </a:path>
            </a:pathLst>
          </a:custGeom>
          <a:blipFill>
            <a:blip r:embed="rId6">
              <a:extLst>
                <a:ext uri="{96DAC541-7B7A-43D3-8B79-37D633B846F1}">
                  <asvg:svgBlip xmlns:asvg="http://schemas.microsoft.com/office/drawing/2016/SVG/main" r:embed="rId7"/>
                </a:ext>
              </a:extLst>
            </a:blip>
            <a:stretch>
              <a:fillRect t="-28184"/>
            </a:stretch>
          </a:blipFill>
        </p:spPr>
        <p:txBody>
          <a:bodyPr/>
          <a:lstStyle/>
          <a:p>
            <a:endParaRPr lang="es-CO"/>
          </a:p>
        </p:txBody>
      </p:sp>
      <p:sp>
        <p:nvSpPr>
          <p:cNvPr id="7" name="Freeform 7"/>
          <p:cNvSpPr/>
          <p:nvPr/>
        </p:nvSpPr>
        <p:spPr>
          <a:xfrm>
            <a:off x="-135479" y="4306427"/>
            <a:ext cx="3907893" cy="4114800"/>
          </a:xfrm>
          <a:custGeom>
            <a:avLst/>
            <a:gdLst/>
            <a:ahLst/>
            <a:cxnLst/>
            <a:rect l="l" t="t" r="r" b="b"/>
            <a:pathLst>
              <a:path w="3907893" h="4114800">
                <a:moveTo>
                  <a:pt x="0" y="0"/>
                </a:moveTo>
                <a:lnTo>
                  <a:pt x="3907893" y="0"/>
                </a:lnTo>
                <a:lnTo>
                  <a:pt x="390789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4541"/>
            </a:stretch>
          </a:blipFill>
        </p:spPr>
        <p:txBody>
          <a:bodyPr/>
          <a:lstStyle/>
          <a:p>
            <a:endParaRPr lang="es-CO"/>
          </a:p>
        </p:txBody>
      </p:sp>
      <p:sp>
        <p:nvSpPr>
          <p:cNvPr id="8" name="Freeform 8"/>
          <p:cNvSpPr/>
          <p:nvPr/>
        </p:nvSpPr>
        <p:spPr>
          <a:xfrm>
            <a:off x="13469290" y="8129908"/>
            <a:ext cx="4818710" cy="1950060"/>
          </a:xfrm>
          <a:custGeom>
            <a:avLst/>
            <a:gdLst/>
            <a:ahLst/>
            <a:cxnLst/>
            <a:rect l="l" t="t" r="r" b="b"/>
            <a:pathLst>
              <a:path w="4818710" h="1950060">
                <a:moveTo>
                  <a:pt x="0" y="0"/>
                </a:moveTo>
                <a:lnTo>
                  <a:pt x="4818710" y="0"/>
                </a:lnTo>
                <a:lnTo>
                  <a:pt x="4818710" y="1950060"/>
                </a:lnTo>
                <a:lnTo>
                  <a:pt x="0" y="1950060"/>
                </a:lnTo>
                <a:lnTo>
                  <a:pt x="0" y="0"/>
                </a:lnTo>
                <a:close/>
              </a:path>
            </a:pathLst>
          </a:custGeom>
          <a:blipFill>
            <a:blip r:embed="rId8"/>
            <a:stretch>
              <a:fillRect t="-4711" r="-221" b="-21512"/>
            </a:stretch>
          </a:blipFill>
        </p:spPr>
        <p:txBody>
          <a:bodyPr/>
          <a:lstStyle/>
          <a:p>
            <a:endParaRPr lang="es-CO"/>
          </a:p>
        </p:txBody>
      </p:sp>
      <p:sp>
        <p:nvSpPr>
          <p:cNvPr id="9" name="TextBox 9"/>
          <p:cNvSpPr txBox="1"/>
          <p:nvPr/>
        </p:nvSpPr>
        <p:spPr>
          <a:xfrm>
            <a:off x="-238246" y="2465665"/>
            <a:ext cx="18764493" cy="2283853"/>
          </a:xfrm>
          <a:prstGeom prst="rect">
            <a:avLst/>
          </a:prstGeom>
        </p:spPr>
        <p:txBody>
          <a:bodyPr lIns="0" tIns="0" rIns="0" bIns="0" rtlCol="0" anchor="t">
            <a:spAutoFit/>
          </a:bodyPr>
          <a:lstStyle/>
          <a:p>
            <a:pPr marL="0" lvl="0" indent="0" algn="ctr">
              <a:lnSpc>
                <a:spcPts val="16605"/>
              </a:lnSpc>
              <a:spcBef>
                <a:spcPct val="0"/>
              </a:spcBef>
            </a:pPr>
            <a:r>
              <a:rPr lang="en-US" sz="18657">
                <a:solidFill>
                  <a:srgbClr val="000000"/>
                </a:solidFill>
                <a:latin typeface="One Little Font Bold"/>
                <a:ea typeface="One Little Font Bold"/>
                <a:cs typeface="One Little Font Bold"/>
                <a:sym typeface="One Little Font Bold"/>
              </a:rPr>
              <a:t>ENCUESTAS IEC</a:t>
            </a:r>
          </a:p>
        </p:txBody>
      </p:sp>
      <p:sp>
        <p:nvSpPr>
          <p:cNvPr id="10" name="TextBox 10"/>
          <p:cNvSpPr txBox="1"/>
          <p:nvPr/>
        </p:nvSpPr>
        <p:spPr>
          <a:xfrm>
            <a:off x="4663947" y="4635218"/>
            <a:ext cx="8960105" cy="1018910"/>
          </a:xfrm>
          <a:prstGeom prst="rect">
            <a:avLst/>
          </a:prstGeom>
        </p:spPr>
        <p:txBody>
          <a:bodyPr lIns="0" tIns="0" rIns="0" bIns="0" rtlCol="0" anchor="t">
            <a:spAutoFit/>
          </a:bodyPr>
          <a:lstStyle/>
          <a:p>
            <a:pPr algn="ctr">
              <a:lnSpc>
                <a:spcPts val="8397"/>
              </a:lnSpc>
            </a:pPr>
            <a:r>
              <a:rPr lang="en-US" sz="5998" spc="149">
                <a:solidFill>
                  <a:srgbClr val="000000"/>
                </a:solidFill>
                <a:latin typeface="Clear Sans Bold"/>
                <a:ea typeface="Clear Sans Bold"/>
                <a:cs typeface="Clear Sans Bold"/>
                <a:sym typeface="Clear Sans Bold"/>
              </a:rPr>
              <a:t>II TRIMESTRE 2024</a:t>
            </a:r>
          </a:p>
        </p:txBody>
      </p:sp>
      <p:sp>
        <p:nvSpPr>
          <p:cNvPr id="11" name="TextBox 11"/>
          <p:cNvSpPr txBox="1"/>
          <p:nvPr/>
        </p:nvSpPr>
        <p:spPr>
          <a:xfrm>
            <a:off x="258184" y="9305269"/>
            <a:ext cx="5946908" cy="774700"/>
          </a:xfrm>
          <a:prstGeom prst="rect">
            <a:avLst/>
          </a:prstGeom>
        </p:spPr>
        <p:txBody>
          <a:bodyPr lIns="0" tIns="0" rIns="0" bIns="0" rtlCol="0" anchor="t">
            <a:spAutoFit/>
          </a:bodyPr>
          <a:lstStyle/>
          <a:p>
            <a:pPr algn="ctr">
              <a:lnSpc>
                <a:spcPts val="3125"/>
              </a:lnSpc>
            </a:pPr>
            <a:r>
              <a:rPr lang="en-US" sz="2500">
                <a:solidFill>
                  <a:srgbClr val="394250"/>
                </a:solidFill>
                <a:latin typeface="Montaser Arabic"/>
                <a:ea typeface="Montaser Arabic"/>
                <a:cs typeface="Montaser Arabic"/>
                <a:sym typeface="Montaser Arabic"/>
              </a:rPr>
              <a:t>XIOMARA FERNANDEZ MANCHOLA</a:t>
            </a:r>
          </a:p>
          <a:p>
            <a:pPr marL="0" lvl="0" indent="0" algn="ctr">
              <a:lnSpc>
                <a:spcPts val="3125"/>
              </a:lnSpc>
              <a:spcBef>
                <a:spcPct val="0"/>
              </a:spcBef>
            </a:pPr>
            <a:r>
              <a:rPr lang="en-US" sz="2500">
                <a:solidFill>
                  <a:srgbClr val="394250"/>
                </a:solidFill>
                <a:latin typeface="Montaser Arabic"/>
                <a:ea typeface="Montaser Arabic"/>
                <a:cs typeface="Montaser Arabic"/>
                <a:sym typeface="Montaser Arabic"/>
              </a:rPr>
              <a:t>PSICOLOGA.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Freeform 9"/>
          <p:cNvSpPr/>
          <p:nvPr/>
        </p:nvSpPr>
        <p:spPr>
          <a:xfrm>
            <a:off x="531339" y="1443878"/>
            <a:ext cx="17132038" cy="5790023"/>
          </a:xfrm>
          <a:custGeom>
            <a:avLst/>
            <a:gdLst/>
            <a:ahLst/>
            <a:cxnLst/>
            <a:rect l="l" t="t" r="r" b="b"/>
            <a:pathLst>
              <a:path w="17132038" h="5790023">
                <a:moveTo>
                  <a:pt x="0" y="0"/>
                </a:moveTo>
                <a:lnTo>
                  <a:pt x="17132037" y="0"/>
                </a:lnTo>
                <a:lnTo>
                  <a:pt x="17132037" y="5790023"/>
                </a:lnTo>
                <a:lnTo>
                  <a:pt x="0" y="5790023"/>
                </a:lnTo>
                <a:lnTo>
                  <a:pt x="0" y="0"/>
                </a:lnTo>
                <a:close/>
              </a:path>
            </a:pathLst>
          </a:custGeom>
          <a:blipFill>
            <a:blip r:embed="rId13"/>
            <a:stretch>
              <a:fillRect t="-4463" b="-8855"/>
            </a:stretch>
          </a:blipFill>
        </p:spPr>
        <p:txBody>
          <a:bodyPr/>
          <a:lstStyle/>
          <a:p>
            <a:endParaRPr lang="es-CO"/>
          </a:p>
        </p:txBody>
      </p:sp>
      <p:sp>
        <p:nvSpPr>
          <p:cNvPr id="10" name="TextBox 10"/>
          <p:cNvSpPr txBox="1"/>
          <p:nvPr/>
        </p:nvSpPr>
        <p:spPr>
          <a:xfrm>
            <a:off x="1935473" y="7748251"/>
            <a:ext cx="2691918" cy="609592"/>
          </a:xfrm>
          <a:prstGeom prst="rect">
            <a:avLst/>
          </a:prstGeom>
        </p:spPr>
        <p:txBody>
          <a:bodyPr lIns="0" tIns="0" rIns="0" bIns="0" rtlCol="0" anchor="t">
            <a:spAutoFit/>
          </a:bodyPr>
          <a:lstStyle/>
          <a:p>
            <a:pPr marL="0" lvl="0" indent="0" algn="l">
              <a:lnSpc>
                <a:spcPts val="4459"/>
              </a:lnSpc>
              <a:spcBef>
                <a:spcPct val="0"/>
              </a:spcBef>
            </a:pPr>
            <a:r>
              <a:rPr lang="en-US" sz="5010">
                <a:solidFill>
                  <a:srgbClr val="FF3131"/>
                </a:solidFill>
                <a:latin typeface="Rabbits Dummy"/>
                <a:ea typeface="Rabbits Dummy"/>
                <a:cs typeface="Rabbits Dummy"/>
                <a:sym typeface="Rabbits Dummy"/>
              </a:rPr>
              <a:t>ANÁLISIS</a:t>
            </a:r>
          </a:p>
        </p:txBody>
      </p:sp>
      <p:sp>
        <p:nvSpPr>
          <p:cNvPr id="11" name="TextBox 11"/>
          <p:cNvSpPr txBox="1"/>
          <p:nvPr/>
        </p:nvSpPr>
        <p:spPr>
          <a:xfrm>
            <a:off x="1935473" y="8555114"/>
            <a:ext cx="15071881" cy="1696732"/>
          </a:xfrm>
          <a:prstGeom prst="rect">
            <a:avLst/>
          </a:prstGeom>
        </p:spPr>
        <p:txBody>
          <a:bodyPr lIns="0" tIns="0" rIns="0" bIns="0" rtlCol="0" anchor="t">
            <a:spAutoFit/>
          </a:bodyPr>
          <a:lstStyle/>
          <a:p>
            <a:pPr algn="just">
              <a:lnSpc>
                <a:spcPts val="3285"/>
              </a:lnSpc>
            </a:pPr>
            <a:r>
              <a:rPr lang="en-US" sz="2628">
                <a:solidFill>
                  <a:srgbClr val="000000"/>
                </a:solidFill>
                <a:latin typeface="TT Nooks Script Bold"/>
                <a:ea typeface="TT Nooks Script Bold"/>
                <a:cs typeface="TT Nooks Script Bold"/>
                <a:sym typeface="TT Nooks Script Bold"/>
              </a:rPr>
              <a:t>EN EL SEGUNDO TRIMESTRE DISMINUYÓ DE 25 A 14 LA CANTIDAD DE PACIENTES QUE NO RECIBIERON LA INFORMACIÓN EN CONSULTA EXTERNA, MIENTRAS QUE AUMENTO EN EL SERVICIO DE QUIMIOTERAPIA DE 4 PACIENTES A 9, CON RELACIÓN AL TRIMESTRE ANTERIOR. </a:t>
            </a:r>
          </a:p>
          <a:p>
            <a:pPr marL="0" lvl="0" indent="0" algn="just">
              <a:lnSpc>
                <a:spcPts val="3709"/>
              </a:lnSpc>
              <a:spcBef>
                <a:spcPct val="0"/>
              </a:spcBef>
            </a:pPr>
            <a:endParaRPr lang="en-US" sz="2628">
              <a:solidFill>
                <a:srgbClr val="000000"/>
              </a:solidFill>
              <a:latin typeface="TT Nooks Script Bold"/>
              <a:ea typeface="TT Nooks Script Bold"/>
              <a:cs typeface="TT Nooks Script Bold"/>
              <a:sym typeface="TT Nooks Script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Freeform 9"/>
          <p:cNvSpPr/>
          <p:nvPr/>
        </p:nvSpPr>
        <p:spPr>
          <a:xfrm>
            <a:off x="646217" y="1885746"/>
            <a:ext cx="8230410" cy="5628604"/>
          </a:xfrm>
          <a:custGeom>
            <a:avLst/>
            <a:gdLst/>
            <a:ahLst/>
            <a:cxnLst/>
            <a:rect l="l" t="t" r="r" b="b"/>
            <a:pathLst>
              <a:path w="8230410" h="5628604">
                <a:moveTo>
                  <a:pt x="0" y="0"/>
                </a:moveTo>
                <a:lnTo>
                  <a:pt x="8230410" y="0"/>
                </a:lnTo>
                <a:lnTo>
                  <a:pt x="8230410" y="5628604"/>
                </a:lnTo>
                <a:lnTo>
                  <a:pt x="0" y="5628604"/>
                </a:lnTo>
                <a:lnTo>
                  <a:pt x="0" y="0"/>
                </a:lnTo>
                <a:close/>
              </a:path>
            </a:pathLst>
          </a:custGeom>
          <a:blipFill>
            <a:blip r:embed="rId13"/>
            <a:stretch>
              <a:fillRect r="-94547"/>
            </a:stretch>
          </a:blipFill>
        </p:spPr>
        <p:txBody>
          <a:bodyPr/>
          <a:lstStyle/>
          <a:p>
            <a:endParaRPr lang="es-CO"/>
          </a:p>
        </p:txBody>
      </p:sp>
      <p:sp>
        <p:nvSpPr>
          <p:cNvPr id="10" name="Freeform 10"/>
          <p:cNvSpPr/>
          <p:nvPr/>
        </p:nvSpPr>
        <p:spPr>
          <a:xfrm>
            <a:off x="9144000" y="1960671"/>
            <a:ext cx="8282715" cy="6007107"/>
          </a:xfrm>
          <a:custGeom>
            <a:avLst/>
            <a:gdLst/>
            <a:ahLst/>
            <a:cxnLst/>
            <a:rect l="l" t="t" r="r" b="b"/>
            <a:pathLst>
              <a:path w="8282715" h="6007107">
                <a:moveTo>
                  <a:pt x="0" y="0"/>
                </a:moveTo>
                <a:lnTo>
                  <a:pt x="8282715" y="0"/>
                </a:lnTo>
                <a:lnTo>
                  <a:pt x="8282715" y="6007107"/>
                </a:lnTo>
                <a:lnTo>
                  <a:pt x="0" y="6007107"/>
                </a:lnTo>
                <a:lnTo>
                  <a:pt x="0" y="0"/>
                </a:lnTo>
                <a:close/>
              </a:path>
            </a:pathLst>
          </a:custGeom>
          <a:blipFill>
            <a:blip r:embed="rId13"/>
            <a:stretch>
              <a:fillRect l="-106318"/>
            </a:stretch>
          </a:blipFill>
        </p:spPr>
        <p:txBody>
          <a:bodyPr/>
          <a:lstStyle/>
          <a:p>
            <a:endParaRPr lang="es-CO"/>
          </a:p>
        </p:txBody>
      </p:sp>
      <p:sp>
        <p:nvSpPr>
          <p:cNvPr id="11" name="TextBox 11"/>
          <p:cNvSpPr txBox="1"/>
          <p:nvPr/>
        </p:nvSpPr>
        <p:spPr>
          <a:xfrm>
            <a:off x="1935473" y="7748251"/>
            <a:ext cx="2691918" cy="609592"/>
          </a:xfrm>
          <a:prstGeom prst="rect">
            <a:avLst/>
          </a:prstGeom>
        </p:spPr>
        <p:txBody>
          <a:bodyPr lIns="0" tIns="0" rIns="0" bIns="0" rtlCol="0" anchor="t">
            <a:spAutoFit/>
          </a:bodyPr>
          <a:lstStyle/>
          <a:p>
            <a:pPr marL="0" lvl="0" indent="0" algn="l">
              <a:lnSpc>
                <a:spcPts val="4459"/>
              </a:lnSpc>
              <a:spcBef>
                <a:spcPct val="0"/>
              </a:spcBef>
            </a:pPr>
            <a:r>
              <a:rPr lang="en-US" sz="5010">
                <a:solidFill>
                  <a:srgbClr val="FF3131"/>
                </a:solidFill>
                <a:latin typeface="Rabbits Dummy"/>
                <a:ea typeface="Rabbits Dummy"/>
                <a:cs typeface="Rabbits Dummy"/>
                <a:sym typeface="Rabbits Dummy"/>
              </a:rPr>
              <a:t>ANÁLISIS</a:t>
            </a:r>
          </a:p>
        </p:txBody>
      </p:sp>
      <p:sp>
        <p:nvSpPr>
          <p:cNvPr id="12" name="TextBox 12"/>
          <p:cNvSpPr txBox="1"/>
          <p:nvPr/>
        </p:nvSpPr>
        <p:spPr>
          <a:xfrm>
            <a:off x="1935473" y="8555114"/>
            <a:ext cx="15071881" cy="1696732"/>
          </a:xfrm>
          <a:prstGeom prst="rect">
            <a:avLst/>
          </a:prstGeom>
        </p:spPr>
        <p:txBody>
          <a:bodyPr lIns="0" tIns="0" rIns="0" bIns="0" rtlCol="0" anchor="t">
            <a:spAutoFit/>
          </a:bodyPr>
          <a:lstStyle/>
          <a:p>
            <a:pPr algn="just">
              <a:lnSpc>
                <a:spcPts val="3285"/>
              </a:lnSpc>
            </a:pPr>
            <a:r>
              <a:rPr lang="en-US" sz="2628">
                <a:solidFill>
                  <a:srgbClr val="000000"/>
                </a:solidFill>
                <a:latin typeface="TT Nooks Script Bold"/>
                <a:ea typeface="TT Nooks Script Bold"/>
                <a:cs typeface="TT Nooks Script Bold"/>
                <a:sym typeface="TT Nooks Script Bold"/>
              </a:rPr>
              <a:t>SE PUEDE EVIDENCIAR QUE EN EL SEGUNDO TRIMESTRE DE 2024 AUMENTO AL 95% LA CANTIDAD DE USUARIOS QUE REPORTAN RECIBIR INFORMACIÓN CLARA SOBRE LA IMPORTANCIA DEL LAVADO DE MANOS, CON UNA DIFERENCIA DE 1% MÁS RESPECTO AL TRIMESTRE ANTERIOR. </a:t>
            </a:r>
          </a:p>
          <a:p>
            <a:pPr marL="0" lvl="0" indent="0" algn="just">
              <a:lnSpc>
                <a:spcPts val="3709"/>
              </a:lnSpc>
              <a:spcBef>
                <a:spcPct val="0"/>
              </a:spcBef>
            </a:pPr>
            <a:endParaRPr lang="en-US" sz="2628">
              <a:solidFill>
                <a:srgbClr val="000000"/>
              </a:solidFill>
              <a:latin typeface="TT Nooks Script Bold"/>
              <a:ea typeface="TT Nooks Script Bold"/>
              <a:cs typeface="TT Nooks Script Bold"/>
              <a:sym typeface="TT Nooks Script Bold"/>
            </a:endParaRPr>
          </a:p>
        </p:txBody>
      </p:sp>
      <p:sp>
        <p:nvSpPr>
          <p:cNvPr id="13" name="TextBox 13"/>
          <p:cNvSpPr txBox="1"/>
          <p:nvPr/>
        </p:nvSpPr>
        <p:spPr>
          <a:xfrm>
            <a:off x="259160" y="476551"/>
            <a:ext cx="14272477" cy="1209073"/>
          </a:xfrm>
          <a:prstGeom prst="rect">
            <a:avLst/>
          </a:prstGeom>
        </p:spPr>
        <p:txBody>
          <a:bodyPr lIns="0" tIns="0" rIns="0" bIns="0" rtlCol="0" anchor="t">
            <a:spAutoFit/>
          </a:bodyPr>
          <a:lstStyle/>
          <a:p>
            <a:pPr algn="ctr">
              <a:lnSpc>
                <a:spcPts val="3092"/>
              </a:lnSpc>
            </a:pPr>
            <a:r>
              <a:rPr lang="en-US" sz="3474">
                <a:solidFill>
                  <a:srgbClr val="000000"/>
                </a:solidFill>
                <a:latin typeface="TT Nooks Script Bold"/>
                <a:ea typeface="TT Nooks Script Bold"/>
                <a:cs typeface="TT Nooks Script Bold"/>
                <a:sym typeface="TT Nooks Script Bold"/>
              </a:rPr>
              <a:t>7. ¿EN LA UNIDAD ONCOLÓGICA SURCOLOMBIANA S.A.S FUERON CLAROS EN LA EXPLICACIÓN E IMPORTANCIA DEL LAVADO DE MANOS?</a:t>
            </a:r>
          </a:p>
          <a:p>
            <a:pPr marL="0" lvl="0" indent="0" algn="ctr">
              <a:lnSpc>
                <a:spcPts val="3092"/>
              </a:lnSpc>
              <a:spcBef>
                <a:spcPct val="0"/>
              </a:spcBef>
            </a:pPr>
            <a:endParaRPr lang="en-US" sz="3474">
              <a:solidFill>
                <a:srgbClr val="000000"/>
              </a:solidFill>
              <a:latin typeface="TT Nooks Script Bold"/>
              <a:ea typeface="TT Nooks Script Bold"/>
              <a:cs typeface="TT Nooks Script Bold"/>
              <a:sym typeface="TT Nooks Script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Freeform 9"/>
          <p:cNvSpPr/>
          <p:nvPr/>
        </p:nvSpPr>
        <p:spPr>
          <a:xfrm>
            <a:off x="1228912" y="1450211"/>
            <a:ext cx="7613899" cy="5926566"/>
          </a:xfrm>
          <a:custGeom>
            <a:avLst/>
            <a:gdLst/>
            <a:ahLst/>
            <a:cxnLst/>
            <a:rect l="l" t="t" r="r" b="b"/>
            <a:pathLst>
              <a:path w="7613899" h="5926566">
                <a:moveTo>
                  <a:pt x="0" y="0"/>
                </a:moveTo>
                <a:lnTo>
                  <a:pt x="7613899" y="0"/>
                </a:lnTo>
                <a:lnTo>
                  <a:pt x="7613899" y="5926565"/>
                </a:lnTo>
                <a:lnTo>
                  <a:pt x="0" y="5926565"/>
                </a:lnTo>
                <a:lnTo>
                  <a:pt x="0" y="0"/>
                </a:lnTo>
                <a:close/>
              </a:path>
            </a:pathLst>
          </a:custGeom>
          <a:blipFill>
            <a:blip r:embed="rId13"/>
            <a:stretch>
              <a:fillRect r="-114470"/>
            </a:stretch>
          </a:blipFill>
        </p:spPr>
        <p:txBody>
          <a:bodyPr/>
          <a:lstStyle/>
          <a:p>
            <a:endParaRPr lang="es-CO"/>
          </a:p>
        </p:txBody>
      </p:sp>
      <p:sp>
        <p:nvSpPr>
          <p:cNvPr id="10" name="Freeform 10"/>
          <p:cNvSpPr/>
          <p:nvPr/>
        </p:nvSpPr>
        <p:spPr>
          <a:xfrm>
            <a:off x="9144000" y="2374975"/>
            <a:ext cx="8387455" cy="5891464"/>
          </a:xfrm>
          <a:custGeom>
            <a:avLst/>
            <a:gdLst/>
            <a:ahLst/>
            <a:cxnLst/>
            <a:rect l="l" t="t" r="r" b="b"/>
            <a:pathLst>
              <a:path w="8387455" h="5891464">
                <a:moveTo>
                  <a:pt x="0" y="0"/>
                </a:moveTo>
                <a:lnTo>
                  <a:pt x="8387455" y="0"/>
                </a:lnTo>
                <a:lnTo>
                  <a:pt x="8387455" y="5891464"/>
                </a:lnTo>
                <a:lnTo>
                  <a:pt x="0" y="5891464"/>
                </a:lnTo>
                <a:lnTo>
                  <a:pt x="0" y="0"/>
                </a:lnTo>
                <a:close/>
              </a:path>
            </a:pathLst>
          </a:custGeom>
          <a:blipFill>
            <a:blip r:embed="rId13"/>
            <a:stretch>
              <a:fillRect l="-93537"/>
            </a:stretch>
          </a:blipFill>
        </p:spPr>
        <p:txBody>
          <a:bodyPr/>
          <a:lstStyle/>
          <a:p>
            <a:endParaRPr lang="es-CO"/>
          </a:p>
        </p:txBody>
      </p:sp>
      <p:sp>
        <p:nvSpPr>
          <p:cNvPr id="11" name="TextBox 11"/>
          <p:cNvSpPr txBox="1"/>
          <p:nvPr/>
        </p:nvSpPr>
        <p:spPr>
          <a:xfrm>
            <a:off x="1935473" y="7748251"/>
            <a:ext cx="2691918" cy="609592"/>
          </a:xfrm>
          <a:prstGeom prst="rect">
            <a:avLst/>
          </a:prstGeom>
        </p:spPr>
        <p:txBody>
          <a:bodyPr lIns="0" tIns="0" rIns="0" bIns="0" rtlCol="0" anchor="t">
            <a:spAutoFit/>
          </a:bodyPr>
          <a:lstStyle/>
          <a:p>
            <a:pPr marL="0" lvl="0" indent="0" algn="l">
              <a:lnSpc>
                <a:spcPts val="4459"/>
              </a:lnSpc>
              <a:spcBef>
                <a:spcPct val="0"/>
              </a:spcBef>
            </a:pPr>
            <a:r>
              <a:rPr lang="en-US" sz="5010">
                <a:solidFill>
                  <a:srgbClr val="FF3131"/>
                </a:solidFill>
                <a:latin typeface="Rabbits Dummy"/>
                <a:ea typeface="Rabbits Dummy"/>
                <a:cs typeface="Rabbits Dummy"/>
                <a:sym typeface="Rabbits Dummy"/>
              </a:rPr>
              <a:t>ANÁLISIS</a:t>
            </a:r>
          </a:p>
        </p:txBody>
      </p:sp>
      <p:sp>
        <p:nvSpPr>
          <p:cNvPr id="12" name="TextBox 12"/>
          <p:cNvSpPr txBox="1"/>
          <p:nvPr/>
        </p:nvSpPr>
        <p:spPr>
          <a:xfrm>
            <a:off x="1935473" y="8555114"/>
            <a:ext cx="15071881" cy="1696732"/>
          </a:xfrm>
          <a:prstGeom prst="rect">
            <a:avLst/>
          </a:prstGeom>
        </p:spPr>
        <p:txBody>
          <a:bodyPr lIns="0" tIns="0" rIns="0" bIns="0" rtlCol="0" anchor="t">
            <a:spAutoFit/>
          </a:bodyPr>
          <a:lstStyle/>
          <a:p>
            <a:pPr algn="just">
              <a:lnSpc>
                <a:spcPts val="3285"/>
              </a:lnSpc>
            </a:pPr>
            <a:r>
              <a:rPr lang="en-US" sz="2628">
                <a:solidFill>
                  <a:srgbClr val="000000"/>
                </a:solidFill>
                <a:latin typeface="TT Nooks Script Bold"/>
                <a:ea typeface="TT Nooks Script Bold"/>
                <a:cs typeface="TT Nooks Script Bold"/>
                <a:sym typeface="TT Nooks Script Bold"/>
              </a:rPr>
              <a:t>EN EL PRIMER TRIMESTRE DEL 2024 EL 30% (112) DE LOS ENCUESTADOS, REPORTAN QUE, SI HAN RECIBIDO MEDICAMENTOS POR LA VENA EN LA UNIDAD, CON UNA DIFERENCIA DEL 12% EN EL SEGUNDO TRIMESTRE DE 2024, CON EL 42% QUE CORRESPONDE A 148 USUARIOS.</a:t>
            </a:r>
          </a:p>
          <a:p>
            <a:pPr marL="0" lvl="0" indent="0" algn="just">
              <a:lnSpc>
                <a:spcPts val="3709"/>
              </a:lnSpc>
              <a:spcBef>
                <a:spcPct val="0"/>
              </a:spcBef>
            </a:pPr>
            <a:endParaRPr lang="en-US" sz="2628">
              <a:solidFill>
                <a:srgbClr val="000000"/>
              </a:solidFill>
              <a:latin typeface="TT Nooks Script Bold"/>
              <a:ea typeface="TT Nooks Script Bold"/>
              <a:cs typeface="TT Nooks Script Bold"/>
              <a:sym typeface="TT Nooks Script Bold"/>
            </a:endParaRPr>
          </a:p>
        </p:txBody>
      </p:sp>
      <p:sp>
        <p:nvSpPr>
          <p:cNvPr id="13" name="TextBox 13"/>
          <p:cNvSpPr txBox="1"/>
          <p:nvPr/>
        </p:nvSpPr>
        <p:spPr>
          <a:xfrm>
            <a:off x="259160" y="476551"/>
            <a:ext cx="14272477" cy="1209073"/>
          </a:xfrm>
          <a:prstGeom prst="rect">
            <a:avLst/>
          </a:prstGeom>
        </p:spPr>
        <p:txBody>
          <a:bodyPr lIns="0" tIns="0" rIns="0" bIns="0" rtlCol="0" anchor="t">
            <a:spAutoFit/>
          </a:bodyPr>
          <a:lstStyle/>
          <a:p>
            <a:pPr algn="ctr">
              <a:lnSpc>
                <a:spcPts val="3092"/>
              </a:lnSpc>
            </a:pPr>
            <a:r>
              <a:rPr lang="en-US" sz="3474">
                <a:solidFill>
                  <a:srgbClr val="000000"/>
                </a:solidFill>
                <a:latin typeface="TT Nooks Script Bold"/>
                <a:ea typeface="TT Nooks Script Bold"/>
                <a:cs typeface="TT Nooks Script Bold"/>
                <a:sym typeface="TT Nooks Script Bold"/>
              </a:rPr>
              <a:t>8.  ¿HA RECIBIDO ADMINISTRACIÓN DE MEDICAMENTO POR LA VENA EN SALAS DE TRATAMIENTO DE LA UNIDAD ONCOLÓGICA SURCOLOMBIANA S.A.S</a:t>
            </a:r>
          </a:p>
          <a:p>
            <a:pPr marL="0" lvl="0" indent="0" algn="ctr">
              <a:lnSpc>
                <a:spcPts val="3092"/>
              </a:lnSpc>
              <a:spcBef>
                <a:spcPct val="0"/>
              </a:spcBef>
            </a:pPr>
            <a:endParaRPr lang="en-US" sz="3474">
              <a:solidFill>
                <a:srgbClr val="000000"/>
              </a:solidFill>
              <a:latin typeface="TT Nooks Script Bold"/>
              <a:ea typeface="TT Nooks Script Bold"/>
              <a:cs typeface="TT Nooks Script Bold"/>
              <a:sym typeface="TT Nooks Script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Freeform 9"/>
          <p:cNvSpPr/>
          <p:nvPr/>
        </p:nvSpPr>
        <p:spPr>
          <a:xfrm>
            <a:off x="1507166" y="2219439"/>
            <a:ext cx="7293126" cy="5376412"/>
          </a:xfrm>
          <a:custGeom>
            <a:avLst/>
            <a:gdLst/>
            <a:ahLst/>
            <a:cxnLst/>
            <a:rect l="l" t="t" r="r" b="b"/>
            <a:pathLst>
              <a:path w="7293126" h="5376412">
                <a:moveTo>
                  <a:pt x="0" y="0"/>
                </a:moveTo>
                <a:lnTo>
                  <a:pt x="7293126" y="0"/>
                </a:lnTo>
                <a:lnTo>
                  <a:pt x="7293126" y="5376412"/>
                </a:lnTo>
                <a:lnTo>
                  <a:pt x="0" y="5376412"/>
                </a:lnTo>
                <a:lnTo>
                  <a:pt x="0" y="0"/>
                </a:lnTo>
                <a:close/>
              </a:path>
            </a:pathLst>
          </a:custGeom>
          <a:blipFill>
            <a:blip r:embed="rId13"/>
            <a:stretch>
              <a:fillRect r="-103484"/>
            </a:stretch>
          </a:blipFill>
        </p:spPr>
        <p:txBody>
          <a:bodyPr/>
          <a:lstStyle/>
          <a:p>
            <a:endParaRPr lang="es-CO"/>
          </a:p>
        </p:txBody>
      </p:sp>
      <p:sp>
        <p:nvSpPr>
          <p:cNvPr id="10" name="Freeform 10"/>
          <p:cNvSpPr/>
          <p:nvPr/>
        </p:nvSpPr>
        <p:spPr>
          <a:xfrm>
            <a:off x="9273249" y="2374975"/>
            <a:ext cx="7734105" cy="5875943"/>
          </a:xfrm>
          <a:custGeom>
            <a:avLst/>
            <a:gdLst/>
            <a:ahLst/>
            <a:cxnLst/>
            <a:rect l="l" t="t" r="r" b="b"/>
            <a:pathLst>
              <a:path w="7734105" h="5875943">
                <a:moveTo>
                  <a:pt x="0" y="0"/>
                </a:moveTo>
                <a:lnTo>
                  <a:pt x="7734105" y="0"/>
                </a:lnTo>
                <a:lnTo>
                  <a:pt x="7734105" y="5875943"/>
                </a:lnTo>
                <a:lnTo>
                  <a:pt x="0" y="5875943"/>
                </a:lnTo>
                <a:lnTo>
                  <a:pt x="0" y="0"/>
                </a:lnTo>
                <a:close/>
              </a:path>
            </a:pathLst>
          </a:custGeom>
          <a:blipFill>
            <a:blip r:embed="rId13"/>
            <a:stretch>
              <a:fillRect l="-107961" r="-1748"/>
            </a:stretch>
          </a:blipFill>
        </p:spPr>
        <p:txBody>
          <a:bodyPr/>
          <a:lstStyle/>
          <a:p>
            <a:endParaRPr lang="es-CO"/>
          </a:p>
        </p:txBody>
      </p:sp>
      <p:sp>
        <p:nvSpPr>
          <p:cNvPr id="11" name="TextBox 11"/>
          <p:cNvSpPr txBox="1"/>
          <p:nvPr/>
        </p:nvSpPr>
        <p:spPr>
          <a:xfrm>
            <a:off x="1935473" y="8109710"/>
            <a:ext cx="2691918" cy="609592"/>
          </a:xfrm>
          <a:prstGeom prst="rect">
            <a:avLst/>
          </a:prstGeom>
        </p:spPr>
        <p:txBody>
          <a:bodyPr lIns="0" tIns="0" rIns="0" bIns="0" rtlCol="0" anchor="t">
            <a:spAutoFit/>
          </a:bodyPr>
          <a:lstStyle/>
          <a:p>
            <a:pPr marL="0" lvl="0" indent="0" algn="l">
              <a:lnSpc>
                <a:spcPts val="4459"/>
              </a:lnSpc>
              <a:spcBef>
                <a:spcPct val="0"/>
              </a:spcBef>
            </a:pPr>
            <a:r>
              <a:rPr lang="en-US" sz="5010">
                <a:solidFill>
                  <a:srgbClr val="FF3131"/>
                </a:solidFill>
                <a:latin typeface="Rabbits Dummy"/>
                <a:ea typeface="Rabbits Dummy"/>
                <a:cs typeface="Rabbits Dummy"/>
                <a:sym typeface="Rabbits Dummy"/>
              </a:rPr>
              <a:t>ANÁLISIS</a:t>
            </a:r>
          </a:p>
        </p:txBody>
      </p:sp>
      <p:sp>
        <p:nvSpPr>
          <p:cNvPr id="12" name="TextBox 12"/>
          <p:cNvSpPr txBox="1"/>
          <p:nvPr/>
        </p:nvSpPr>
        <p:spPr>
          <a:xfrm>
            <a:off x="1935473" y="8774189"/>
            <a:ext cx="15071881" cy="1696732"/>
          </a:xfrm>
          <a:prstGeom prst="rect">
            <a:avLst/>
          </a:prstGeom>
        </p:spPr>
        <p:txBody>
          <a:bodyPr lIns="0" tIns="0" rIns="0" bIns="0" rtlCol="0" anchor="t">
            <a:spAutoFit/>
          </a:bodyPr>
          <a:lstStyle/>
          <a:p>
            <a:pPr algn="just">
              <a:lnSpc>
                <a:spcPts val="3285"/>
              </a:lnSpc>
            </a:pPr>
            <a:r>
              <a:rPr lang="en-US" sz="2628">
                <a:solidFill>
                  <a:srgbClr val="000000"/>
                </a:solidFill>
                <a:latin typeface="TT Nooks Script Bold"/>
                <a:ea typeface="TT Nooks Script Bold"/>
                <a:cs typeface="TT Nooks Script Bold"/>
                <a:sym typeface="TT Nooks Script Bold"/>
              </a:rPr>
              <a:t>SE PUEDE OBSERVAR QUE, EN EL SEGUNDO TRIMESTRE DE 2024 DISMINUYÓ AL 90% LOS PACIENTES QUE RECIBIERON LA INFORMACIÓN SOBRE LA VENA CANALIZADA, EN RELACIÓN CON EL PRIMER TRIMESTRE DE 2024 CON EL 92% DE LA PERCEPCIÓN POSITIVA SOBRE LA INFORMACIÓN RECIBIDA. </a:t>
            </a:r>
          </a:p>
          <a:p>
            <a:pPr marL="0" lvl="0" indent="0" algn="just">
              <a:lnSpc>
                <a:spcPts val="3709"/>
              </a:lnSpc>
              <a:spcBef>
                <a:spcPct val="0"/>
              </a:spcBef>
            </a:pPr>
            <a:endParaRPr lang="en-US" sz="2628">
              <a:solidFill>
                <a:srgbClr val="000000"/>
              </a:solidFill>
              <a:latin typeface="TT Nooks Script Bold"/>
              <a:ea typeface="TT Nooks Script Bold"/>
              <a:cs typeface="TT Nooks Script Bold"/>
              <a:sym typeface="TT Nooks Script Bold"/>
            </a:endParaRPr>
          </a:p>
        </p:txBody>
      </p:sp>
      <p:sp>
        <p:nvSpPr>
          <p:cNvPr id="13" name="TextBox 13"/>
          <p:cNvSpPr txBox="1"/>
          <p:nvPr/>
        </p:nvSpPr>
        <p:spPr>
          <a:xfrm>
            <a:off x="259160" y="452750"/>
            <a:ext cx="14272477" cy="1993781"/>
          </a:xfrm>
          <a:prstGeom prst="rect">
            <a:avLst/>
          </a:prstGeom>
        </p:spPr>
        <p:txBody>
          <a:bodyPr lIns="0" tIns="0" rIns="0" bIns="0" rtlCol="0" anchor="t">
            <a:spAutoFit/>
          </a:bodyPr>
          <a:lstStyle/>
          <a:p>
            <a:pPr algn="ctr">
              <a:lnSpc>
                <a:spcPts val="3092"/>
              </a:lnSpc>
            </a:pPr>
            <a:r>
              <a:rPr lang="en-US" sz="3474">
                <a:solidFill>
                  <a:srgbClr val="000000"/>
                </a:solidFill>
                <a:latin typeface="TT Nooks Script Bold"/>
                <a:ea typeface="TT Nooks Script Bold"/>
                <a:cs typeface="TT Nooks Script Bold"/>
                <a:sym typeface="TT Nooks Script Bold"/>
              </a:rPr>
              <a:t>SI LA RESPUESTA ANTERIOR PREGUNTA FUE NO, EN LAS SIGUIENTE MARQUE N/A, DE LO CONTRARIO ¿RECIBIÓ INFORMACIÓN POR PARTE DEL ENFERMERO O AUXILIAR SOBRE CUIDADOS DE LA VENA CANALIZADA Y EN QUÉ MOMENTO INFORMAR NOVEDADES CON VENOPUNCIÓN? </a:t>
            </a:r>
          </a:p>
          <a:p>
            <a:pPr marL="0" lvl="0" indent="0" algn="ctr">
              <a:lnSpc>
                <a:spcPts val="3092"/>
              </a:lnSpc>
              <a:spcBef>
                <a:spcPct val="0"/>
              </a:spcBef>
            </a:pPr>
            <a:endParaRPr lang="en-US" sz="3474">
              <a:solidFill>
                <a:srgbClr val="000000"/>
              </a:solidFill>
              <a:latin typeface="TT Nooks Script Bold"/>
              <a:ea typeface="TT Nooks Script Bold"/>
              <a:cs typeface="TT Nooks Script Bold"/>
              <a:sym typeface="TT Nooks Script 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Freeform 9"/>
          <p:cNvSpPr/>
          <p:nvPr/>
        </p:nvSpPr>
        <p:spPr>
          <a:xfrm>
            <a:off x="471976" y="1470264"/>
            <a:ext cx="8486745" cy="5723112"/>
          </a:xfrm>
          <a:custGeom>
            <a:avLst/>
            <a:gdLst/>
            <a:ahLst/>
            <a:cxnLst/>
            <a:rect l="l" t="t" r="r" b="b"/>
            <a:pathLst>
              <a:path w="8486745" h="5723112">
                <a:moveTo>
                  <a:pt x="0" y="0"/>
                </a:moveTo>
                <a:lnTo>
                  <a:pt x="8486745" y="0"/>
                </a:lnTo>
                <a:lnTo>
                  <a:pt x="8486745" y="5723112"/>
                </a:lnTo>
                <a:lnTo>
                  <a:pt x="0" y="5723112"/>
                </a:lnTo>
                <a:lnTo>
                  <a:pt x="0" y="0"/>
                </a:lnTo>
                <a:close/>
              </a:path>
            </a:pathLst>
          </a:custGeom>
          <a:blipFill>
            <a:blip r:embed="rId13"/>
            <a:stretch>
              <a:fillRect r="-99999"/>
            </a:stretch>
          </a:blipFill>
        </p:spPr>
        <p:txBody>
          <a:bodyPr/>
          <a:lstStyle/>
          <a:p>
            <a:endParaRPr lang="es-CO"/>
          </a:p>
        </p:txBody>
      </p:sp>
      <p:sp>
        <p:nvSpPr>
          <p:cNvPr id="10" name="Freeform 10"/>
          <p:cNvSpPr/>
          <p:nvPr/>
        </p:nvSpPr>
        <p:spPr>
          <a:xfrm>
            <a:off x="9144000" y="2446531"/>
            <a:ext cx="8734151" cy="6254396"/>
          </a:xfrm>
          <a:custGeom>
            <a:avLst/>
            <a:gdLst/>
            <a:ahLst/>
            <a:cxnLst/>
            <a:rect l="l" t="t" r="r" b="b"/>
            <a:pathLst>
              <a:path w="8734151" h="6254396">
                <a:moveTo>
                  <a:pt x="0" y="0"/>
                </a:moveTo>
                <a:lnTo>
                  <a:pt x="8734151" y="0"/>
                </a:lnTo>
                <a:lnTo>
                  <a:pt x="8734151" y="6254397"/>
                </a:lnTo>
                <a:lnTo>
                  <a:pt x="0" y="6254397"/>
                </a:lnTo>
                <a:lnTo>
                  <a:pt x="0" y="0"/>
                </a:lnTo>
                <a:close/>
              </a:path>
            </a:pathLst>
          </a:custGeom>
          <a:blipFill>
            <a:blip r:embed="rId13"/>
            <a:stretch>
              <a:fillRect l="-112375"/>
            </a:stretch>
          </a:blipFill>
        </p:spPr>
        <p:txBody>
          <a:bodyPr/>
          <a:lstStyle/>
          <a:p>
            <a:endParaRPr lang="es-CO"/>
          </a:p>
        </p:txBody>
      </p:sp>
      <p:sp>
        <p:nvSpPr>
          <p:cNvPr id="11" name="TextBox 11"/>
          <p:cNvSpPr txBox="1"/>
          <p:nvPr/>
        </p:nvSpPr>
        <p:spPr>
          <a:xfrm>
            <a:off x="1935473" y="8109710"/>
            <a:ext cx="2691918" cy="609592"/>
          </a:xfrm>
          <a:prstGeom prst="rect">
            <a:avLst/>
          </a:prstGeom>
        </p:spPr>
        <p:txBody>
          <a:bodyPr lIns="0" tIns="0" rIns="0" bIns="0" rtlCol="0" anchor="t">
            <a:spAutoFit/>
          </a:bodyPr>
          <a:lstStyle/>
          <a:p>
            <a:pPr marL="0" lvl="0" indent="0" algn="l">
              <a:lnSpc>
                <a:spcPts val="4459"/>
              </a:lnSpc>
              <a:spcBef>
                <a:spcPct val="0"/>
              </a:spcBef>
            </a:pPr>
            <a:r>
              <a:rPr lang="en-US" sz="5010">
                <a:solidFill>
                  <a:srgbClr val="FF3131"/>
                </a:solidFill>
                <a:latin typeface="Rabbits Dummy"/>
                <a:ea typeface="Rabbits Dummy"/>
                <a:cs typeface="Rabbits Dummy"/>
                <a:sym typeface="Rabbits Dummy"/>
              </a:rPr>
              <a:t>ANÁLISIS</a:t>
            </a:r>
          </a:p>
        </p:txBody>
      </p:sp>
      <p:sp>
        <p:nvSpPr>
          <p:cNvPr id="12" name="TextBox 12"/>
          <p:cNvSpPr txBox="1"/>
          <p:nvPr/>
        </p:nvSpPr>
        <p:spPr>
          <a:xfrm>
            <a:off x="1935473" y="8774189"/>
            <a:ext cx="15071881" cy="1696732"/>
          </a:xfrm>
          <a:prstGeom prst="rect">
            <a:avLst/>
          </a:prstGeom>
        </p:spPr>
        <p:txBody>
          <a:bodyPr lIns="0" tIns="0" rIns="0" bIns="0" rtlCol="0" anchor="t">
            <a:spAutoFit/>
          </a:bodyPr>
          <a:lstStyle/>
          <a:p>
            <a:pPr algn="just">
              <a:lnSpc>
                <a:spcPts val="3285"/>
              </a:lnSpc>
            </a:pPr>
            <a:r>
              <a:rPr lang="en-US" sz="2628">
                <a:solidFill>
                  <a:srgbClr val="000000"/>
                </a:solidFill>
                <a:latin typeface="TT Nooks Script Bold"/>
                <a:ea typeface="TT Nooks Script Bold"/>
                <a:cs typeface="TT Nooks Script Bold"/>
                <a:sym typeface="TT Nooks Script Bold"/>
              </a:rPr>
              <a:t>SE OBSERVA QUE, EN EL PRIMER TRIMESTRE DE 2024 LA CANTIDAD DE PACIENTES QUE RECLAMAN LOS MEDICAMENTOS ES DEL 9% QUE CORRESPONDE A 33 USUARIOS, MIENTRAS QUE EN EL SEGUNDO TRIMESTRE DISMINUYÓ AL 6% QUE CORRESPONDE A 22 PACIENTES. </a:t>
            </a:r>
          </a:p>
          <a:p>
            <a:pPr marL="0" lvl="0" indent="0" algn="just">
              <a:lnSpc>
                <a:spcPts val="3709"/>
              </a:lnSpc>
              <a:spcBef>
                <a:spcPct val="0"/>
              </a:spcBef>
            </a:pPr>
            <a:endParaRPr lang="en-US" sz="2628">
              <a:solidFill>
                <a:srgbClr val="000000"/>
              </a:solidFill>
              <a:latin typeface="TT Nooks Script Bold"/>
              <a:ea typeface="TT Nooks Script Bold"/>
              <a:cs typeface="TT Nooks Script Bold"/>
              <a:sym typeface="TT Nooks Script Bold"/>
            </a:endParaRPr>
          </a:p>
        </p:txBody>
      </p:sp>
      <p:sp>
        <p:nvSpPr>
          <p:cNvPr id="13" name="TextBox 13"/>
          <p:cNvSpPr txBox="1"/>
          <p:nvPr/>
        </p:nvSpPr>
        <p:spPr>
          <a:xfrm>
            <a:off x="259160" y="672728"/>
            <a:ext cx="14272477" cy="816718"/>
          </a:xfrm>
          <a:prstGeom prst="rect">
            <a:avLst/>
          </a:prstGeom>
        </p:spPr>
        <p:txBody>
          <a:bodyPr lIns="0" tIns="0" rIns="0" bIns="0" rtlCol="0" anchor="t">
            <a:spAutoFit/>
          </a:bodyPr>
          <a:lstStyle/>
          <a:p>
            <a:pPr algn="ctr">
              <a:lnSpc>
                <a:spcPts val="3092"/>
              </a:lnSpc>
            </a:pPr>
            <a:r>
              <a:rPr lang="en-US" sz="3474">
                <a:solidFill>
                  <a:srgbClr val="000000"/>
                </a:solidFill>
                <a:latin typeface="TT Nooks Script Bold"/>
                <a:ea typeface="TT Nooks Script Bold"/>
                <a:cs typeface="TT Nooks Script Bold"/>
                <a:sym typeface="TT Nooks Script Bold"/>
              </a:rPr>
              <a:t>9. ¿RECLAMA LOS MEDICAMENTOS EN LA FARMACIA DE LA INSTITUCIÓN?</a:t>
            </a:r>
          </a:p>
          <a:p>
            <a:pPr marL="0" lvl="0" indent="0" algn="ctr">
              <a:lnSpc>
                <a:spcPts val="3092"/>
              </a:lnSpc>
              <a:spcBef>
                <a:spcPct val="0"/>
              </a:spcBef>
            </a:pPr>
            <a:endParaRPr lang="en-US" sz="3474">
              <a:solidFill>
                <a:srgbClr val="000000"/>
              </a:solidFill>
              <a:latin typeface="TT Nooks Script Bold"/>
              <a:ea typeface="TT Nooks Script Bold"/>
              <a:cs typeface="TT Nooks Script Bold"/>
              <a:sym typeface="TT Nooks Script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Freeform 9"/>
          <p:cNvSpPr/>
          <p:nvPr/>
        </p:nvSpPr>
        <p:spPr>
          <a:xfrm>
            <a:off x="8666063" y="2065536"/>
            <a:ext cx="8341291" cy="5812213"/>
          </a:xfrm>
          <a:custGeom>
            <a:avLst/>
            <a:gdLst/>
            <a:ahLst/>
            <a:cxnLst/>
            <a:rect l="l" t="t" r="r" b="b"/>
            <a:pathLst>
              <a:path w="8341291" h="5812213">
                <a:moveTo>
                  <a:pt x="0" y="0"/>
                </a:moveTo>
                <a:lnTo>
                  <a:pt x="8341291" y="0"/>
                </a:lnTo>
                <a:lnTo>
                  <a:pt x="8341291" y="5812213"/>
                </a:lnTo>
                <a:lnTo>
                  <a:pt x="0" y="5812213"/>
                </a:lnTo>
                <a:lnTo>
                  <a:pt x="0" y="0"/>
                </a:lnTo>
                <a:close/>
              </a:path>
            </a:pathLst>
          </a:custGeom>
          <a:blipFill>
            <a:blip r:embed="rId13"/>
            <a:stretch>
              <a:fillRect l="-106032"/>
            </a:stretch>
          </a:blipFill>
        </p:spPr>
        <p:txBody>
          <a:bodyPr/>
          <a:lstStyle/>
          <a:p>
            <a:endParaRPr lang="es-CO"/>
          </a:p>
        </p:txBody>
      </p:sp>
      <p:sp>
        <p:nvSpPr>
          <p:cNvPr id="10" name="Freeform 10"/>
          <p:cNvSpPr/>
          <p:nvPr/>
        </p:nvSpPr>
        <p:spPr>
          <a:xfrm>
            <a:off x="1028700" y="2241587"/>
            <a:ext cx="7299806" cy="5082673"/>
          </a:xfrm>
          <a:custGeom>
            <a:avLst/>
            <a:gdLst/>
            <a:ahLst/>
            <a:cxnLst/>
            <a:rect l="l" t="t" r="r" b="b"/>
            <a:pathLst>
              <a:path w="7299806" h="5082673">
                <a:moveTo>
                  <a:pt x="0" y="0"/>
                </a:moveTo>
                <a:lnTo>
                  <a:pt x="7299806" y="0"/>
                </a:lnTo>
                <a:lnTo>
                  <a:pt x="7299806" y="5082673"/>
                </a:lnTo>
                <a:lnTo>
                  <a:pt x="0" y="5082673"/>
                </a:lnTo>
                <a:lnTo>
                  <a:pt x="0" y="0"/>
                </a:lnTo>
                <a:close/>
              </a:path>
            </a:pathLst>
          </a:custGeom>
          <a:blipFill>
            <a:blip r:embed="rId14"/>
            <a:stretch>
              <a:fillRect/>
            </a:stretch>
          </a:blipFill>
        </p:spPr>
        <p:txBody>
          <a:bodyPr/>
          <a:lstStyle/>
          <a:p>
            <a:endParaRPr lang="es-CO"/>
          </a:p>
        </p:txBody>
      </p:sp>
      <p:sp>
        <p:nvSpPr>
          <p:cNvPr id="11" name="TextBox 11"/>
          <p:cNvSpPr txBox="1"/>
          <p:nvPr/>
        </p:nvSpPr>
        <p:spPr>
          <a:xfrm>
            <a:off x="1935473" y="7748251"/>
            <a:ext cx="2691918" cy="609592"/>
          </a:xfrm>
          <a:prstGeom prst="rect">
            <a:avLst/>
          </a:prstGeom>
        </p:spPr>
        <p:txBody>
          <a:bodyPr lIns="0" tIns="0" rIns="0" bIns="0" rtlCol="0" anchor="t">
            <a:spAutoFit/>
          </a:bodyPr>
          <a:lstStyle/>
          <a:p>
            <a:pPr marL="0" lvl="0" indent="0" algn="l">
              <a:lnSpc>
                <a:spcPts val="4459"/>
              </a:lnSpc>
              <a:spcBef>
                <a:spcPct val="0"/>
              </a:spcBef>
            </a:pPr>
            <a:r>
              <a:rPr lang="en-US" sz="5010">
                <a:solidFill>
                  <a:srgbClr val="FF3131"/>
                </a:solidFill>
                <a:latin typeface="Rabbits Dummy"/>
                <a:ea typeface="Rabbits Dummy"/>
                <a:cs typeface="Rabbits Dummy"/>
                <a:sym typeface="Rabbits Dummy"/>
              </a:rPr>
              <a:t>ANÁLISIS</a:t>
            </a:r>
          </a:p>
        </p:txBody>
      </p:sp>
      <p:sp>
        <p:nvSpPr>
          <p:cNvPr id="12" name="TextBox 12"/>
          <p:cNvSpPr txBox="1"/>
          <p:nvPr/>
        </p:nvSpPr>
        <p:spPr>
          <a:xfrm>
            <a:off x="1935473" y="8543581"/>
            <a:ext cx="15071881" cy="1696732"/>
          </a:xfrm>
          <a:prstGeom prst="rect">
            <a:avLst/>
          </a:prstGeom>
        </p:spPr>
        <p:txBody>
          <a:bodyPr lIns="0" tIns="0" rIns="0" bIns="0" rtlCol="0" anchor="t">
            <a:spAutoFit/>
          </a:bodyPr>
          <a:lstStyle/>
          <a:p>
            <a:pPr algn="just">
              <a:lnSpc>
                <a:spcPts val="3285"/>
              </a:lnSpc>
            </a:pPr>
            <a:r>
              <a:rPr lang="en-US" sz="2628">
                <a:solidFill>
                  <a:srgbClr val="000000"/>
                </a:solidFill>
                <a:latin typeface="TT Nooks Script Bold"/>
                <a:ea typeface="TT Nooks Script Bold"/>
                <a:cs typeface="TT Nooks Script Bold"/>
                <a:sym typeface="TT Nooks Script Bold"/>
              </a:rPr>
              <a:t>SE PUEDE OBSERVAR QUE EN EL SEGUNDO TRIMESTRE DE 2024 SE MANTIENE EL 100% DE PACIENTES QUE RECIBIERON LA INFORMACIÓN SOBRE EL NOMBRE Y LA CANTIDAD DEL MEDICAMENTO ENTREGADO.</a:t>
            </a:r>
          </a:p>
          <a:p>
            <a:pPr algn="just">
              <a:lnSpc>
                <a:spcPts val="3285"/>
              </a:lnSpc>
            </a:pPr>
            <a:endParaRPr lang="en-US" sz="2628">
              <a:solidFill>
                <a:srgbClr val="000000"/>
              </a:solidFill>
              <a:latin typeface="TT Nooks Script Bold"/>
              <a:ea typeface="TT Nooks Script Bold"/>
              <a:cs typeface="TT Nooks Script Bold"/>
              <a:sym typeface="TT Nooks Script Bold"/>
            </a:endParaRPr>
          </a:p>
          <a:p>
            <a:pPr marL="0" lvl="0" indent="0" algn="just">
              <a:lnSpc>
                <a:spcPts val="3709"/>
              </a:lnSpc>
              <a:spcBef>
                <a:spcPct val="0"/>
              </a:spcBef>
            </a:pPr>
            <a:endParaRPr lang="en-US" sz="2628">
              <a:solidFill>
                <a:srgbClr val="000000"/>
              </a:solidFill>
              <a:latin typeface="TT Nooks Script Bold"/>
              <a:ea typeface="TT Nooks Script Bold"/>
              <a:cs typeface="TT Nooks Script Bold"/>
              <a:sym typeface="TT Nooks Script Bold"/>
            </a:endParaRPr>
          </a:p>
        </p:txBody>
      </p:sp>
      <p:sp>
        <p:nvSpPr>
          <p:cNvPr id="13" name="TextBox 13"/>
          <p:cNvSpPr txBox="1"/>
          <p:nvPr/>
        </p:nvSpPr>
        <p:spPr>
          <a:xfrm>
            <a:off x="471976" y="409781"/>
            <a:ext cx="14272477" cy="1993781"/>
          </a:xfrm>
          <a:prstGeom prst="rect">
            <a:avLst/>
          </a:prstGeom>
        </p:spPr>
        <p:txBody>
          <a:bodyPr lIns="0" tIns="0" rIns="0" bIns="0" rtlCol="0" anchor="t">
            <a:spAutoFit/>
          </a:bodyPr>
          <a:lstStyle/>
          <a:p>
            <a:pPr algn="ctr">
              <a:lnSpc>
                <a:spcPts val="3092"/>
              </a:lnSpc>
            </a:pPr>
            <a:r>
              <a:rPr lang="en-US" sz="3474">
                <a:solidFill>
                  <a:srgbClr val="000000"/>
                </a:solidFill>
                <a:latin typeface="TT Nooks Script Bold"/>
                <a:ea typeface="TT Nooks Script Bold"/>
                <a:cs typeface="TT Nooks Script Bold"/>
                <a:sym typeface="TT Nooks Script Bold"/>
              </a:rPr>
              <a:t>  SI LA RESPUESTA ANTERIOR PREGUNTA FUE NO, EN LAS SIGUIENTES MARQUE N/A, DE LO CONTRARIO ¿DURANTE LA ENTREGA DE SUS MEDICAMENTOS EL AUXILIAR DE FARMACIA LE CONFIRMA NOMBRE Y CANTIDAD DEL MEDICAMENTO ENTREGADO?</a:t>
            </a:r>
          </a:p>
          <a:p>
            <a:pPr marL="0" lvl="0" indent="0" algn="ctr">
              <a:lnSpc>
                <a:spcPts val="3092"/>
              </a:lnSpc>
              <a:spcBef>
                <a:spcPct val="0"/>
              </a:spcBef>
            </a:pPr>
            <a:endParaRPr lang="en-US" sz="3474">
              <a:solidFill>
                <a:srgbClr val="000000"/>
              </a:solidFill>
              <a:latin typeface="TT Nooks Script Bold"/>
              <a:ea typeface="TT Nooks Script Bold"/>
              <a:cs typeface="TT Nooks Script Bold"/>
              <a:sym typeface="TT Nooks Script 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Freeform 9"/>
          <p:cNvSpPr/>
          <p:nvPr/>
        </p:nvSpPr>
        <p:spPr>
          <a:xfrm>
            <a:off x="408141" y="1685624"/>
            <a:ext cx="6964784" cy="5587432"/>
          </a:xfrm>
          <a:custGeom>
            <a:avLst/>
            <a:gdLst/>
            <a:ahLst/>
            <a:cxnLst/>
            <a:rect l="l" t="t" r="r" b="b"/>
            <a:pathLst>
              <a:path w="6964784" h="5587432">
                <a:moveTo>
                  <a:pt x="0" y="0"/>
                </a:moveTo>
                <a:lnTo>
                  <a:pt x="6964784" y="0"/>
                </a:lnTo>
                <a:lnTo>
                  <a:pt x="6964784" y="5587431"/>
                </a:lnTo>
                <a:lnTo>
                  <a:pt x="0" y="5587431"/>
                </a:lnTo>
                <a:lnTo>
                  <a:pt x="0" y="0"/>
                </a:lnTo>
                <a:close/>
              </a:path>
            </a:pathLst>
          </a:custGeom>
          <a:blipFill>
            <a:blip r:embed="rId13"/>
            <a:stretch>
              <a:fillRect l="-11700" r="-111700"/>
            </a:stretch>
          </a:blipFill>
        </p:spPr>
        <p:txBody>
          <a:bodyPr/>
          <a:lstStyle/>
          <a:p>
            <a:endParaRPr lang="es-CO"/>
          </a:p>
        </p:txBody>
      </p:sp>
      <p:sp>
        <p:nvSpPr>
          <p:cNvPr id="10" name="Freeform 10"/>
          <p:cNvSpPr/>
          <p:nvPr/>
        </p:nvSpPr>
        <p:spPr>
          <a:xfrm>
            <a:off x="8543923" y="1588744"/>
            <a:ext cx="8169815" cy="6555849"/>
          </a:xfrm>
          <a:custGeom>
            <a:avLst/>
            <a:gdLst/>
            <a:ahLst/>
            <a:cxnLst/>
            <a:rect l="l" t="t" r="r" b="b"/>
            <a:pathLst>
              <a:path w="8169815" h="6555849">
                <a:moveTo>
                  <a:pt x="0" y="0"/>
                </a:moveTo>
                <a:lnTo>
                  <a:pt x="8169814" y="0"/>
                </a:lnTo>
                <a:lnTo>
                  <a:pt x="8169814" y="6555849"/>
                </a:lnTo>
                <a:lnTo>
                  <a:pt x="0" y="6555849"/>
                </a:lnTo>
                <a:lnTo>
                  <a:pt x="0" y="0"/>
                </a:lnTo>
                <a:close/>
              </a:path>
            </a:pathLst>
          </a:custGeom>
          <a:blipFill>
            <a:blip r:embed="rId13"/>
            <a:stretch>
              <a:fillRect l="-118200" r="-5259"/>
            </a:stretch>
          </a:blipFill>
        </p:spPr>
        <p:txBody>
          <a:bodyPr/>
          <a:lstStyle/>
          <a:p>
            <a:endParaRPr lang="es-CO"/>
          </a:p>
        </p:txBody>
      </p:sp>
      <p:sp>
        <p:nvSpPr>
          <p:cNvPr id="11" name="TextBox 11"/>
          <p:cNvSpPr txBox="1"/>
          <p:nvPr/>
        </p:nvSpPr>
        <p:spPr>
          <a:xfrm>
            <a:off x="1935473" y="7748251"/>
            <a:ext cx="2691918" cy="609592"/>
          </a:xfrm>
          <a:prstGeom prst="rect">
            <a:avLst/>
          </a:prstGeom>
        </p:spPr>
        <p:txBody>
          <a:bodyPr lIns="0" tIns="0" rIns="0" bIns="0" rtlCol="0" anchor="t">
            <a:spAutoFit/>
          </a:bodyPr>
          <a:lstStyle/>
          <a:p>
            <a:pPr marL="0" lvl="0" indent="0" algn="l">
              <a:lnSpc>
                <a:spcPts val="4459"/>
              </a:lnSpc>
              <a:spcBef>
                <a:spcPct val="0"/>
              </a:spcBef>
            </a:pPr>
            <a:r>
              <a:rPr lang="en-US" sz="5010">
                <a:solidFill>
                  <a:srgbClr val="FF3131"/>
                </a:solidFill>
                <a:latin typeface="Rabbits Dummy"/>
                <a:ea typeface="Rabbits Dummy"/>
                <a:cs typeface="Rabbits Dummy"/>
                <a:sym typeface="Rabbits Dummy"/>
              </a:rPr>
              <a:t>ANÁLISIS</a:t>
            </a:r>
          </a:p>
        </p:txBody>
      </p:sp>
      <p:sp>
        <p:nvSpPr>
          <p:cNvPr id="12" name="TextBox 12"/>
          <p:cNvSpPr txBox="1"/>
          <p:nvPr/>
        </p:nvSpPr>
        <p:spPr>
          <a:xfrm>
            <a:off x="1935473" y="8576918"/>
            <a:ext cx="15071881" cy="2106307"/>
          </a:xfrm>
          <a:prstGeom prst="rect">
            <a:avLst/>
          </a:prstGeom>
        </p:spPr>
        <p:txBody>
          <a:bodyPr lIns="0" tIns="0" rIns="0" bIns="0" rtlCol="0" anchor="t">
            <a:spAutoFit/>
          </a:bodyPr>
          <a:lstStyle/>
          <a:p>
            <a:pPr algn="just">
              <a:lnSpc>
                <a:spcPts val="3285"/>
              </a:lnSpc>
            </a:pPr>
            <a:r>
              <a:rPr lang="en-US" sz="2628">
                <a:solidFill>
                  <a:srgbClr val="000000"/>
                </a:solidFill>
                <a:latin typeface="TT Nooks Script Bold"/>
                <a:ea typeface="TT Nooks Script Bold"/>
                <a:cs typeface="TT Nooks Script Bold"/>
                <a:sym typeface="TT Nooks Script Bold"/>
              </a:rPr>
              <a:t>DURANTE EL SEGUNDO TRIMESTRE DE 2024 AUMENTO AL 100% LA CANTIDAD DE PACIENTES QUE INDICARON QUE EL AUXILIAR DE FARMACIA LE INFORMA RECOMENDACIONES PARA EL ALMACENAMIENTO EN CASA, EN RELACIÓN CON EL TRIMESTRE ANTERIOR QUE ESTABA EN 94%. ESTO REPRESENTA UNA MEJORA DEL 6%.</a:t>
            </a:r>
          </a:p>
          <a:p>
            <a:pPr algn="just">
              <a:lnSpc>
                <a:spcPts val="3285"/>
              </a:lnSpc>
            </a:pPr>
            <a:endParaRPr lang="en-US" sz="2628">
              <a:solidFill>
                <a:srgbClr val="000000"/>
              </a:solidFill>
              <a:latin typeface="TT Nooks Script Bold"/>
              <a:ea typeface="TT Nooks Script Bold"/>
              <a:cs typeface="TT Nooks Script Bold"/>
              <a:sym typeface="TT Nooks Script Bold"/>
            </a:endParaRPr>
          </a:p>
          <a:p>
            <a:pPr marL="0" lvl="0" indent="0" algn="just">
              <a:lnSpc>
                <a:spcPts val="3709"/>
              </a:lnSpc>
              <a:spcBef>
                <a:spcPct val="0"/>
              </a:spcBef>
            </a:pPr>
            <a:endParaRPr lang="en-US" sz="2628">
              <a:solidFill>
                <a:srgbClr val="000000"/>
              </a:solidFill>
              <a:latin typeface="TT Nooks Script Bold"/>
              <a:ea typeface="TT Nooks Script Bold"/>
              <a:cs typeface="TT Nooks Script Bold"/>
              <a:sym typeface="TT Nooks Script Bold"/>
            </a:endParaRPr>
          </a:p>
        </p:txBody>
      </p:sp>
      <p:sp>
        <p:nvSpPr>
          <p:cNvPr id="13" name="TextBox 13"/>
          <p:cNvSpPr txBox="1"/>
          <p:nvPr/>
        </p:nvSpPr>
        <p:spPr>
          <a:xfrm>
            <a:off x="259160" y="476551"/>
            <a:ext cx="14272477" cy="1209073"/>
          </a:xfrm>
          <a:prstGeom prst="rect">
            <a:avLst/>
          </a:prstGeom>
        </p:spPr>
        <p:txBody>
          <a:bodyPr lIns="0" tIns="0" rIns="0" bIns="0" rtlCol="0" anchor="t">
            <a:spAutoFit/>
          </a:bodyPr>
          <a:lstStyle/>
          <a:p>
            <a:pPr algn="ctr">
              <a:lnSpc>
                <a:spcPts val="3092"/>
              </a:lnSpc>
            </a:pPr>
            <a:r>
              <a:rPr lang="en-US" sz="3474">
                <a:solidFill>
                  <a:srgbClr val="000000"/>
                </a:solidFill>
                <a:latin typeface="TT Nooks Script Bold"/>
                <a:ea typeface="TT Nooks Script Bold"/>
                <a:cs typeface="TT Nooks Script Bold"/>
                <a:sym typeface="TT Nooks Script Bold"/>
              </a:rPr>
              <a:t>10.¿DURANTE LA ENTREGA DE SUS MEDICAMENTOS EL AUXILIAR DE FARMACIA LE INFORMA RECOMENDACIONES PARA EL ALMACENAMIENTO EN CASA?</a:t>
            </a:r>
          </a:p>
          <a:p>
            <a:pPr marL="0" lvl="0" indent="0" algn="ctr">
              <a:lnSpc>
                <a:spcPts val="3092"/>
              </a:lnSpc>
              <a:spcBef>
                <a:spcPct val="0"/>
              </a:spcBef>
            </a:pPr>
            <a:endParaRPr lang="en-US" sz="3474">
              <a:solidFill>
                <a:srgbClr val="000000"/>
              </a:solidFill>
              <a:latin typeface="TT Nooks Script Bold"/>
              <a:ea typeface="TT Nooks Script Bold"/>
              <a:cs typeface="TT Nooks Script Bold"/>
              <a:sym typeface="TT Nooks Script 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Freeform 9"/>
          <p:cNvSpPr/>
          <p:nvPr/>
        </p:nvSpPr>
        <p:spPr>
          <a:xfrm>
            <a:off x="780778" y="1857506"/>
            <a:ext cx="6510020" cy="4854940"/>
          </a:xfrm>
          <a:custGeom>
            <a:avLst/>
            <a:gdLst/>
            <a:ahLst/>
            <a:cxnLst/>
            <a:rect l="l" t="t" r="r" b="b"/>
            <a:pathLst>
              <a:path w="6510020" h="4854940">
                <a:moveTo>
                  <a:pt x="0" y="0"/>
                </a:moveTo>
                <a:lnTo>
                  <a:pt x="6510021" y="0"/>
                </a:lnTo>
                <a:lnTo>
                  <a:pt x="6510021" y="4854939"/>
                </a:lnTo>
                <a:lnTo>
                  <a:pt x="0" y="4854939"/>
                </a:lnTo>
                <a:lnTo>
                  <a:pt x="0" y="0"/>
                </a:lnTo>
                <a:close/>
              </a:path>
            </a:pathLst>
          </a:custGeom>
          <a:blipFill>
            <a:blip r:embed="rId13"/>
            <a:stretch>
              <a:fillRect l="-3998" r="-121715"/>
            </a:stretch>
          </a:blipFill>
        </p:spPr>
        <p:txBody>
          <a:bodyPr/>
          <a:lstStyle/>
          <a:p>
            <a:endParaRPr lang="es-CO"/>
          </a:p>
        </p:txBody>
      </p:sp>
      <p:sp>
        <p:nvSpPr>
          <p:cNvPr id="10" name="Freeform 10"/>
          <p:cNvSpPr/>
          <p:nvPr/>
        </p:nvSpPr>
        <p:spPr>
          <a:xfrm>
            <a:off x="8741003" y="2218082"/>
            <a:ext cx="8057270" cy="5510649"/>
          </a:xfrm>
          <a:custGeom>
            <a:avLst/>
            <a:gdLst/>
            <a:ahLst/>
            <a:cxnLst/>
            <a:rect l="l" t="t" r="r" b="b"/>
            <a:pathLst>
              <a:path w="8057270" h="5510649">
                <a:moveTo>
                  <a:pt x="0" y="0"/>
                </a:moveTo>
                <a:lnTo>
                  <a:pt x="8057270" y="0"/>
                </a:lnTo>
                <a:lnTo>
                  <a:pt x="8057270" y="5510649"/>
                </a:lnTo>
                <a:lnTo>
                  <a:pt x="0" y="5510649"/>
                </a:lnTo>
                <a:lnTo>
                  <a:pt x="0" y="0"/>
                </a:lnTo>
                <a:close/>
              </a:path>
            </a:pathLst>
          </a:custGeom>
          <a:blipFill>
            <a:blip r:embed="rId13"/>
            <a:stretch>
              <a:fillRect l="-103500" r="-3500"/>
            </a:stretch>
          </a:blipFill>
        </p:spPr>
        <p:txBody>
          <a:bodyPr/>
          <a:lstStyle/>
          <a:p>
            <a:endParaRPr lang="es-CO"/>
          </a:p>
        </p:txBody>
      </p:sp>
      <p:sp>
        <p:nvSpPr>
          <p:cNvPr id="11" name="TextBox 11"/>
          <p:cNvSpPr txBox="1"/>
          <p:nvPr/>
        </p:nvSpPr>
        <p:spPr>
          <a:xfrm>
            <a:off x="1935473" y="7748251"/>
            <a:ext cx="2691918" cy="609592"/>
          </a:xfrm>
          <a:prstGeom prst="rect">
            <a:avLst/>
          </a:prstGeom>
        </p:spPr>
        <p:txBody>
          <a:bodyPr lIns="0" tIns="0" rIns="0" bIns="0" rtlCol="0" anchor="t">
            <a:spAutoFit/>
          </a:bodyPr>
          <a:lstStyle/>
          <a:p>
            <a:pPr marL="0" lvl="0" indent="0" algn="l">
              <a:lnSpc>
                <a:spcPts val="4459"/>
              </a:lnSpc>
              <a:spcBef>
                <a:spcPct val="0"/>
              </a:spcBef>
            </a:pPr>
            <a:r>
              <a:rPr lang="en-US" sz="5010">
                <a:solidFill>
                  <a:srgbClr val="FF3131"/>
                </a:solidFill>
                <a:latin typeface="Rabbits Dummy"/>
                <a:ea typeface="Rabbits Dummy"/>
                <a:cs typeface="Rabbits Dummy"/>
                <a:sym typeface="Rabbits Dummy"/>
              </a:rPr>
              <a:t>ANÁLISIS</a:t>
            </a:r>
          </a:p>
        </p:txBody>
      </p:sp>
      <p:sp>
        <p:nvSpPr>
          <p:cNvPr id="12" name="TextBox 12"/>
          <p:cNvSpPr txBox="1"/>
          <p:nvPr/>
        </p:nvSpPr>
        <p:spPr>
          <a:xfrm>
            <a:off x="1935473" y="8338793"/>
            <a:ext cx="15071881" cy="2106307"/>
          </a:xfrm>
          <a:prstGeom prst="rect">
            <a:avLst/>
          </a:prstGeom>
        </p:spPr>
        <p:txBody>
          <a:bodyPr lIns="0" tIns="0" rIns="0" bIns="0" rtlCol="0" anchor="t">
            <a:spAutoFit/>
          </a:bodyPr>
          <a:lstStyle/>
          <a:p>
            <a:pPr algn="just">
              <a:lnSpc>
                <a:spcPts val="3285"/>
              </a:lnSpc>
            </a:pPr>
            <a:r>
              <a:rPr lang="en-US" sz="2628">
                <a:solidFill>
                  <a:srgbClr val="000000"/>
                </a:solidFill>
                <a:latin typeface="TT Nooks Script Bold"/>
                <a:ea typeface="TT Nooks Script Bold"/>
                <a:cs typeface="TT Nooks Script Bold"/>
                <a:sym typeface="TT Nooks Script Bold"/>
              </a:rPr>
              <a:t>SE PUEDE EVIDENCIAR QUE EN EL SEGUNDO TRIMESTRE DE 2024 AUMENTÓ AL 100% LA INFORMACIÓN SOBRE LA IMPORTANCIA DE VERIFICAR LA FECHA DE VENCIMIENTO DE LOS MEDICAMENTOS, CON RELACIÓN AL TRIMESTRE ANTERIOR QUE ESTABA EN 94%. ESTO REPRESENTA UNA MEJORA DEL 6%.  </a:t>
            </a:r>
          </a:p>
          <a:p>
            <a:pPr algn="just">
              <a:lnSpc>
                <a:spcPts val="3285"/>
              </a:lnSpc>
            </a:pPr>
            <a:endParaRPr lang="en-US" sz="2628">
              <a:solidFill>
                <a:srgbClr val="000000"/>
              </a:solidFill>
              <a:latin typeface="TT Nooks Script Bold"/>
              <a:ea typeface="TT Nooks Script Bold"/>
              <a:cs typeface="TT Nooks Script Bold"/>
              <a:sym typeface="TT Nooks Script Bold"/>
            </a:endParaRPr>
          </a:p>
          <a:p>
            <a:pPr marL="0" lvl="0" indent="0" algn="just">
              <a:lnSpc>
                <a:spcPts val="3709"/>
              </a:lnSpc>
              <a:spcBef>
                <a:spcPct val="0"/>
              </a:spcBef>
            </a:pPr>
            <a:endParaRPr lang="en-US" sz="2628">
              <a:solidFill>
                <a:srgbClr val="000000"/>
              </a:solidFill>
              <a:latin typeface="TT Nooks Script Bold"/>
              <a:ea typeface="TT Nooks Script Bold"/>
              <a:cs typeface="TT Nooks Script Bold"/>
              <a:sym typeface="TT Nooks Script Bold"/>
            </a:endParaRPr>
          </a:p>
        </p:txBody>
      </p:sp>
      <p:sp>
        <p:nvSpPr>
          <p:cNvPr id="13" name="TextBox 13"/>
          <p:cNvSpPr txBox="1"/>
          <p:nvPr/>
        </p:nvSpPr>
        <p:spPr>
          <a:xfrm>
            <a:off x="259160" y="476551"/>
            <a:ext cx="14272477" cy="1209073"/>
          </a:xfrm>
          <a:prstGeom prst="rect">
            <a:avLst/>
          </a:prstGeom>
        </p:spPr>
        <p:txBody>
          <a:bodyPr lIns="0" tIns="0" rIns="0" bIns="0" rtlCol="0" anchor="t">
            <a:spAutoFit/>
          </a:bodyPr>
          <a:lstStyle/>
          <a:p>
            <a:pPr algn="ctr">
              <a:lnSpc>
                <a:spcPts val="3092"/>
              </a:lnSpc>
            </a:pPr>
            <a:r>
              <a:rPr lang="en-US" sz="3474">
                <a:solidFill>
                  <a:srgbClr val="000000"/>
                </a:solidFill>
                <a:latin typeface="TT Nooks Script Bold"/>
                <a:ea typeface="TT Nooks Script Bold"/>
                <a:cs typeface="TT Nooks Script Bold"/>
                <a:sym typeface="TT Nooks Script Bold"/>
              </a:rPr>
              <a:t>11.¿LE EXPLICARON LA IMPORTANCIA DE VERIFICAR LA FECHA DE VENCIMIENTO DE SUS MEDICAMENTOS?</a:t>
            </a:r>
          </a:p>
          <a:p>
            <a:pPr marL="0" lvl="0" indent="0" algn="ctr">
              <a:lnSpc>
                <a:spcPts val="3092"/>
              </a:lnSpc>
              <a:spcBef>
                <a:spcPct val="0"/>
              </a:spcBef>
            </a:pPr>
            <a:endParaRPr lang="en-US" sz="3474">
              <a:solidFill>
                <a:srgbClr val="000000"/>
              </a:solidFill>
              <a:latin typeface="TT Nooks Script Bold"/>
              <a:ea typeface="TT Nooks Script Bold"/>
              <a:cs typeface="TT Nooks Script Bold"/>
              <a:sym typeface="TT Nooks Script 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Freeform 9"/>
          <p:cNvSpPr/>
          <p:nvPr/>
        </p:nvSpPr>
        <p:spPr>
          <a:xfrm>
            <a:off x="788185" y="1685624"/>
            <a:ext cx="10783573" cy="4229920"/>
          </a:xfrm>
          <a:custGeom>
            <a:avLst/>
            <a:gdLst/>
            <a:ahLst/>
            <a:cxnLst/>
            <a:rect l="l" t="t" r="r" b="b"/>
            <a:pathLst>
              <a:path w="10783573" h="4229920">
                <a:moveTo>
                  <a:pt x="0" y="0"/>
                </a:moveTo>
                <a:lnTo>
                  <a:pt x="10783573" y="0"/>
                </a:lnTo>
                <a:lnTo>
                  <a:pt x="10783573" y="4229920"/>
                </a:lnTo>
                <a:lnTo>
                  <a:pt x="0" y="4229920"/>
                </a:lnTo>
                <a:lnTo>
                  <a:pt x="0" y="0"/>
                </a:lnTo>
                <a:close/>
              </a:path>
            </a:pathLst>
          </a:custGeom>
          <a:blipFill>
            <a:blip r:embed="rId13"/>
            <a:stretch>
              <a:fillRect/>
            </a:stretch>
          </a:blipFill>
        </p:spPr>
        <p:txBody>
          <a:bodyPr/>
          <a:lstStyle/>
          <a:p>
            <a:endParaRPr lang="es-CO"/>
          </a:p>
        </p:txBody>
      </p:sp>
      <p:sp>
        <p:nvSpPr>
          <p:cNvPr id="10" name="Freeform 10"/>
          <p:cNvSpPr/>
          <p:nvPr/>
        </p:nvSpPr>
        <p:spPr>
          <a:xfrm>
            <a:off x="7189635" y="6248919"/>
            <a:ext cx="9817719" cy="3781640"/>
          </a:xfrm>
          <a:custGeom>
            <a:avLst/>
            <a:gdLst/>
            <a:ahLst/>
            <a:cxnLst/>
            <a:rect l="l" t="t" r="r" b="b"/>
            <a:pathLst>
              <a:path w="9817719" h="3781640">
                <a:moveTo>
                  <a:pt x="0" y="0"/>
                </a:moveTo>
                <a:lnTo>
                  <a:pt x="9817719" y="0"/>
                </a:lnTo>
                <a:lnTo>
                  <a:pt x="9817719" y="3781640"/>
                </a:lnTo>
                <a:lnTo>
                  <a:pt x="0" y="3781640"/>
                </a:lnTo>
                <a:lnTo>
                  <a:pt x="0" y="0"/>
                </a:lnTo>
                <a:close/>
              </a:path>
            </a:pathLst>
          </a:custGeom>
          <a:blipFill>
            <a:blip r:embed="rId14"/>
            <a:stretch>
              <a:fillRect/>
            </a:stretch>
          </a:blipFill>
        </p:spPr>
        <p:txBody>
          <a:bodyPr/>
          <a:lstStyle/>
          <a:p>
            <a:endParaRPr lang="es-CO"/>
          </a:p>
        </p:txBody>
      </p:sp>
      <p:sp>
        <p:nvSpPr>
          <p:cNvPr id="11" name="TextBox 11"/>
          <p:cNvSpPr txBox="1"/>
          <p:nvPr/>
        </p:nvSpPr>
        <p:spPr>
          <a:xfrm>
            <a:off x="259160" y="476551"/>
            <a:ext cx="14272477" cy="1209073"/>
          </a:xfrm>
          <a:prstGeom prst="rect">
            <a:avLst/>
          </a:prstGeom>
        </p:spPr>
        <p:txBody>
          <a:bodyPr lIns="0" tIns="0" rIns="0" bIns="0" rtlCol="0" anchor="t">
            <a:spAutoFit/>
          </a:bodyPr>
          <a:lstStyle/>
          <a:p>
            <a:pPr algn="ctr">
              <a:lnSpc>
                <a:spcPts val="3092"/>
              </a:lnSpc>
            </a:pPr>
            <a:r>
              <a:rPr lang="en-US" sz="3474">
                <a:solidFill>
                  <a:srgbClr val="000000"/>
                </a:solidFill>
                <a:latin typeface="TT Nooks Script Bold"/>
                <a:ea typeface="TT Nooks Script Bold"/>
                <a:cs typeface="TT Nooks Script Bold"/>
                <a:sym typeface="TT Nooks Script Bold"/>
              </a:rPr>
              <a:t>MEDIOS DE COMUNICACIÓN POR LOS CUALES EL PACIENTE CONOCE LA INFORMACIÓN REFERIDA EN LA ENCUESTA</a:t>
            </a:r>
          </a:p>
          <a:p>
            <a:pPr marL="0" lvl="0" indent="0" algn="ctr">
              <a:lnSpc>
                <a:spcPts val="3092"/>
              </a:lnSpc>
              <a:spcBef>
                <a:spcPct val="0"/>
              </a:spcBef>
            </a:pPr>
            <a:endParaRPr lang="en-US" sz="3474">
              <a:solidFill>
                <a:srgbClr val="000000"/>
              </a:solidFill>
              <a:latin typeface="TT Nooks Script Bold"/>
              <a:ea typeface="TT Nooks Script Bold"/>
              <a:cs typeface="TT Nooks Script Bold"/>
              <a:sym typeface="TT Nooks Script 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TextBox 9"/>
          <p:cNvSpPr txBox="1"/>
          <p:nvPr/>
        </p:nvSpPr>
        <p:spPr>
          <a:xfrm>
            <a:off x="400724" y="386838"/>
            <a:ext cx="14272477" cy="641862"/>
          </a:xfrm>
          <a:prstGeom prst="rect">
            <a:avLst/>
          </a:prstGeom>
        </p:spPr>
        <p:txBody>
          <a:bodyPr lIns="0" tIns="0" rIns="0" bIns="0" rtlCol="0" anchor="t">
            <a:spAutoFit/>
          </a:bodyPr>
          <a:lstStyle/>
          <a:p>
            <a:pPr marL="0" lvl="0" indent="0" algn="ctr">
              <a:lnSpc>
                <a:spcPts val="4605"/>
              </a:lnSpc>
              <a:spcBef>
                <a:spcPct val="0"/>
              </a:spcBef>
            </a:pPr>
            <a:r>
              <a:rPr lang="en-US" sz="5174">
                <a:solidFill>
                  <a:srgbClr val="000000"/>
                </a:solidFill>
                <a:latin typeface="TT Nooks Script Bold"/>
                <a:ea typeface="TT Nooks Script Bold"/>
                <a:cs typeface="TT Nooks Script Bold"/>
                <a:sym typeface="TT Nooks Script Bold"/>
              </a:rPr>
              <a:t>CONCLUSIONES</a:t>
            </a:r>
          </a:p>
        </p:txBody>
      </p:sp>
      <p:sp>
        <p:nvSpPr>
          <p:cNvPr id="10" name="TextBox 10"/>
          <p:cNvSpPr txBox="1"/>
          <p:nvPr/>
        </p:nvSpPr>
        <p:spPr>
          <a:xfrm>
            <a:off x="667342" y="1148791"/>
            <a:ext cx="16953316" cy="9516716"/>
          </a:xfrm>
          <a:prstGeom prst="rect">
            <a:avLst/>
          </a:prstGeom>
        </p:spPr>
        <p:txBody>
          <a:bodyPr lIns="0" tIns="0" rIns="0" bIns="0" rtlCol="0" anchor="t">
            <a:spAutoFit/>
          </a:bodyPr>
          <a:lstStyle/>
          <a:p>
            <a:pPr algn="just">
              <a:lnSpc>
                <a:spcPts val="3395"/>
              </a:lnSpc>
            </a:pPr>
            <a:endParaRPr/>
          </a:p>
          <a:p>
            <a:pPr marL="586532" lvl="1" indent="-293266" algn="just">
              <a:lnSpc>
                <a:spcPts val="3395"/>
              </a:lnSpc>
              <a:buFont typeface="Arial"/>
              <a:buChar char="•"/>
            </a:pPr>
            <a:r>
              <a:rPr lang="en-US" sz="2716">
                <a:solidFill>
                  <a:srgbClr val="394250"/>
                </a:solidFill>
                <a:latin typeface="TT Nooks Script Bold"/>
                <a:ea typeface="TT Nooks Script Bold"/>
                <a:cs typeface="TT Nooks Script Bold"/>
                <a:sym typeface="TT Nooks Script Bold"/>
              </a:rPr>
              <a:t>En el segundo trimestre de 2024, hubo cambios significativos en varios aspectos valorados. Los derechos y deberes que antes estaban en un 94% descendieron ligeramente a un 93%. Por otro lado, el conocimiento de los pacientes sobre dónde acudir en caso de urgencia médica mejoró notablemente: de 7 pacientes que desconocían el lugar correcto, ahora solo 5 enfrentan esa situación.</a:t>
            </a:r>
          </a:p>
          <a:p>
            <a:pPr algn="just">
              <a:lnSpc>
                <a:spcPts val="3395"/>
              </a:lnSpc>
            </a:pPr>
            <a:endParaRPr lang="en-US" sz="2716">
              <a:solidFill>
                <a:srgbClr val="394250"/>
              </a:solidFill>
              <a:latin typeface="TT Nooks Script Bold"/>
              <a:ea typeface="TT Nooks Script Bold"/>
              <a:cs typeface="TT Nooks Script Bold"/>
              <a:sym typeface="TT Nooks Script Bold"/>
            </a:endParaRPr>
          </a:p>
          <a:p>
            <a:pPr marL="586532" lvl="1" indent="-293266" algn="just">
              <a:lnSpc>
                <a:spcPts val="3395"/>
              </a:lnSpc>
              <a:buFont typeface="Arial"/>
              <a:buChar char="•"/>
            </a:pPr>
            <a:r>
              <a:rPr lang="en-US" sz="2716">
                <a:solidFill>
                  <a:srgbClr val="394250"/>
                </a:solidFill>
                <a:latin typeface="TT Nooks Script Bold"/>
                <a:ea typeface="TT Nooks Script Bold"/>
                <a:cs typeface="TT Nooks Script Bold"/>
                <a:sym typeface="TT Nooks Script Bold"/>
              </a:rPr>
              <a:t>En cuanto a la identificación correcta de los pacientes en los servicios de salas de tratamiento, se registró un incremento del 88% al 95%. Similarmente, la administración de medicamentos vio una mejora del 88% al 91%. también, el servicio de entrega de medicamentos experimentó un incremento del 66% al 96%. La prevención de caídas aumentó de un 92% a un 94%, y la información sobre el lavado de manos mejoró del 94% al 95%. sin embargo, en relación con la información sobre el cuidado de la vena canalizada disminuyó del 92% al 90%.</a:t>
            </a:r>
          </a:p>
          <a:p>
            <a:pPr algn="just">
              <a:lnSpc>
                <a:spcPts val="3395"/>
              </a:lnSpc>
            </a:pPr>
            <a:endParaRPr lang="en-US" sz="2716">
              <a:solidFill>
                <a:srgbClr val="394250"/>
              </a:solidFill>
              <a:latin typeface="TT Nooks Script Bold"/>
              <a:ea typeface="TT Nooks Script Bold"/>
              <a:cs typeface="TT Nooks Script Bold"/>
              <a:sym typeface="TT Nooks Script Bold"/>
            </a:endParaRPr>
          </a:p>
          <a:p>
            <a:pPr marL="586532" lvl="1" indent="-293266" algn="just">
              <a:lnSpc>
                <a:spcPts val="3395"/>
              </a:lnSpc>
              <a:buFont typeface="Arial"/>
              <a:buChar char="•"/>
            </a:pPr>
            <a:r>
              <a:rPr lang="en-US" sz="2716">
                <a:solidFill>
                  <a:srgbClr val="394250"/>
                </a:solidFill>
                <a:latin typeface="TT Nooks Script Bold"/>
                <a:ea typeface="TT Nooks Script Bold"/>
                <a:cs typeface="TT Nooks Script Bold"/>
                <a:sym typeface="TT Nooks Script Bold"/>
              </a:rPr>
              <a:t>En cuanto a la entrega de medicamentos, la información sobre el nombre y la cantidad de medicamentos entregados, las recomendaciones para su almacenamiento en casa y la verificación de la fecha de vencimiento mejoraron significativamente, alcanzando el 100%. Las recomendaciones para el almacenamiento en casa pasaron de un 89% a un 100%, y la información sobre la importancia de verificar la fecha de vencimiento también subió al 100%, desde el 89%. Estos cambios reflejan una mejora general en muchos aspectos clave evaluados durante el trimestre, también se observaron oportunidades de mejora y sostenimiento en los diferentes servicios.</a:t>
            </a:r>
          </a:p>
          <a:p>
            <a:pPr algn="just">
              <a:lnSpc>
                <a:spcPts val="3395"/>
              </a:lnSpc>
            </a:pPr>
            <a:endParaRPr lang="en-US" sz="2716">
              <a:solidFill>
                <a:srgbClr val="394250"/>
              </a:solidFill>
              <a:latin typeface="TT Nooks Script Bold"/>
              <a:ea typeface="TT Nooks Script Bold"/>
              <a:cs typeface="TT Nooks Script Bold"/>
              <a:sym typeface="TT Nooks Script Bold"/>
            </a:endParaRPr>
          </a:p>
          <a:p>
            <a:pPr marL="0" lvl="0" indent="0" algn="just">
              <a:lnSpc>
                <a:spcPts val="3834"/>
              </a:lnSpc>
              <a:spcBef>
                <a:spcPct val="0"/>
              </a:spcBef>
            </a:pPr>
            <a:endParaRPr lang="en-US" sz="2716">
              <a:solidFill>
                <a:srgbClr val="394250"/>
              </a:solidFill>
              <a:latin typeface="TT Nooks Script Bold"/>
              <a:ea typeface="TT Nooks Script Bold"/>
              <a:cs typeface="TT Nooks Script Bold"/>
              <a:sym typeface="TT Nooks Script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5400000">
            <a:off x="-1510700" y="5904462"/>
            <a:ext cx="5276889" cy="3488187"/>
          </a:xfrm>
          <a:custGeom>
            <a:avLst/>
            <a:gdLst/>
            <a:ahLst/>
            <a:cxnLst/>
            <a:rect l="l" t="t" r="r" b="b"/>
            <a:pathLst>
              <a:path w="5276889" h="3488187">
                <a:moveTo>
                  <a:pt x="0" y="0"/>
                </a:moveTo>
                <a:lnTo>
                  <a:pt x="5276889" y="0"/>
                </a:lnTo>
                <a:lnTo>
                  <a:pt x="5276889" y="3488187"/>
                </a:lnTo>
                <a:lnTo>
                  <a:pt x="0" y="3488187"/>
                </a:lnTo>
                <a:lnTo>
                  <a:pt x="0" y="0"/>
                </a:lnTo>
                <a:close/>
              </a:path>
            </a:pathLst>
          </a:custGeom>
          <a:blipFill>
            <a:blip r:embed="rId2">
              <a:extLst>
                <a:ext uri="{96DAC541-7B7A-43D3-8B79-37D633B846F1}">
                  <asvg:svgBlip xmlns:asvg="http://schemas.microsoft.com/office/drawing/2016/SVG/main" r:embed="rId3"/>
                </a:ext>
              </a:extLst>
            </a:blip>
            <a:stretch>
              <a:fillRect r="-32637" b="-70006"/>
            </a:stretch>
          </a:blipFill>
        </p:spPr>
        <p:txBody>
          <a:bodyPr/>
          <a:lstStyle/>
          <a:p>
            <a:endParaRPr lang="es-CO"/>
          </a:p>
        </p:txBody>
      </p:sp>
      <p:sp>
        <p:nvSpPr>
          <p:cNvPr id="3" name="Freeform 3"/>
          <p:cNvSpPr/>
          <p:nvPr/>
        </p:nvSpPr>
        <p:spPr>
          <a:xfrm>
            <a:off x="-108713" y="7775966"/>
            <a:ext cx="4362478" cy="2655034"/>
          </a:xfrm>
          <a:custGeom>
            <a:avLst/>
            <a:gdLst/>
            <a:ahLst/>
            <a:cxnLst/>
            <a:rect l="l" t="t" r="r" b="b"/>
            <a:pathLst>
              <a:path w="4362478" h="2655034">
                <a:moveTo>
                  <a:pt x="0" y="0"/>
                </a:moveTo>
                <a:lnTo>
                  <a:pt x="4362478" y="0"/>
                </a:lnTo>
                <a:lnTo>
                  <a:pt x="4362478" y="2655034"/>
                </a:lnTo>
                <a:lnTo>
                  <a:pt x="0" y="2655034"/>
                </a:lnTo>
                <a:lnTo>
                  <a:pt x="0" y="0"/>
                </a:lnTo>
                <a:close/>
              </a:path>
            </a:pathLst>
          </a:custGeom>
          <a:blipFill>
            <a:blip r:embed="rId4">
              <a:extLst>
                <a:ext uri="{96DAC541-7B7A-43D3-8B79-37D633B846F1}">
                  <asvg:svgBlip xmlns:asvg="http://schemas.microsoft.com/office/drawing/2016/SVG/main" r:embed="rId5"/>
                </a:ext>
              </a:extLst>
            </a:blip>
            <a:stretch>
              <a:fillRect l="-27070" b="-76521"/>
            </a:stretch>
          </a:blipFill>
        </p:spPr>
        <p:txBody>
          <a:bodyPr/>
          <a:lstStyle/>
          <a:p>
            <a:endParaRPr lang="es-CO"/>
          </a:p>
        </p:txBody>
      </p:sp>
      <p:sp>
        <p:nvSpPr>
          <p:cNvPr id="4" name="Freeform 4"/>
          <p:cNvSpPr/>
          <p:nvPr/>
        </p:nvSpPr>
        <p:spPr>
          <a:xfrm rot="-5400000">
            <a:off x="13085180" y="2165454"/>
            <a:ext cx="6999109" cy="3406532"/>
          </a:xfrm>
          <a:custGeom>
            <a:avLst/>
            <a:gdLst/>
            <a:ahLst/>
            <a:cxnLst/>
            <a:rect l="l" t="t" r="r" b="b"/>
            <a:pathLst>
              <a:path w="6999109" h="3406532">
                <a:moveTo>
                  <a:pt x="0" y="0"/>
                </a:moveTo>
                <a:lnTo>
                  <a:pt x="6999109" y="0"/>
                </a:lnTo>
                <a:lnTo>
                  <a:pt x="6999109" y="3406532"/>
                </a:lnTo>
                <a:lnTo>
                  <a:pt x="0" y="3406532"/>
                </a:lnTo>
                <a:lnTo>
                  <a:pt x="0" y="0"/>
                </a:lnTo>
                <a:close/>
              </a:path>
            </a:pathLst>
          </a:custGeom>
          <a:blipFill>
            <a:blip r:embed="rId2">
              <a:extLst>
                <a:ext uri="{96DAC541-7B7A-43D3-8B79-37D633B846F1}">
                  <asvg:svgBlip xmlns:asvg="http://schemas.microsoft.com/office/drawing/2016/SVG/main" r:embed="rId3"/>
                </a:ext>
              </a:extLst>
            </a:blip>
            <a:stretch>
              <a:fillRect t="-2397" b="-71684"/>
            </a:stretch>
          </a:blipFill>
        </p:spPr>
        <p:txBody>
          <a:bodyPr/>
          <a:lstStyle/>
          <a:p>
            <a:endParaRPr lang="es-CO"/>
          </a:p>
        </p:txBody>
      </p:sp>
      <p:sp>
        <p:nvSpPr>
          <p:cNvPr id="5" name="Freeform 5"/>
          <p:cNvSpPr/>
          <p:nvPr/>
        </p:nvSpPr>
        <p:spPr>
          <a:xfrm rot="-2792722">
            <a:off x="11375337" y="-1733733"/>
            <a:ext cx="7015067" cy="6477290"/>
          </a:xfrm>
          <a:custGeom>
            <a:avLst/>
            <a:gdLst/>
            <a:ahLst/>
            <a:cxnLst/>
            <a:rect l="l" t="t" r="r" b="b"/>
            <a:pathLst>
              <a:path w="7015067" h="6477290">
                <a:moveTo>
                  <a:pt x="0" y="0"/>
                </a:moveTo>
                <a:lnTo>
                  <a:pt x="7015067" y="0"/>
                </a:lnTo>
                <a:lnTo>
                  <a:pt x="7015067" y="6477290"/>
                </a:lnTo>
                <a:lnTo>
                  <a:pt x="0" y="6477290"/>
                </a:lnTo>
                <a:lnTo>
                  <a:pt x="0" y="0"/>
                </a:lnTo>
                <a:close/>
              </a:path>
            </a:pathLst>
          </a:custGeom>
          <a:blipFill>
            <a:blip r:embed="rId4">
              <a:extLst>
                <a:ext uri="{96DAC541-7B7A-43D3-8B79-37D633B846F1}">
                  <asvg:svgBlip xmlns:asvg="http://schemas.microsoft.com/office/drawing/2016/SVG/main" r:embed="rId5"/>
                </a:ext>
              </a:extLst>
            </a:blip>
            <a:stretch>
              <a:fillRect t="-1782" r="-11158"/>
            </a:stretch>
          </a:blipFill>
        </p:spPr>
        <p:txBody>
          <a:bodyPr/>
          <a:lstStyle/>
          <a:p>
            <a:endParaRPr lang="es-CO"/>
          </a:p>
        </p:txBody>
      </p:sp>
      <p:sp>
        <p:nvSpPr>
          <p:cNvPr id="6" name="TextBox 6"/>
          <p:cNvSpPr txBox="1"/>
          <p:nvPr/>
        </p:nvSpPr>
        <p:spPr>
          <a:xfrm>
            <a:off x="1654687" y="774989"/>
            <a:ext cx="4746523" cy="1222374"/>
          </a:xfrm>
          <a:prstGeom prst="rect">
            <a:avLst/>
          </a:prstGeom>
        </p:spPr>
        <p:txBody>
          <a:bodyPr lIns="0" tIns="0" rIns="0" bIns="0" rtlCol="0" anchor="t">
            <a:spAutoFit/>
          </a:bodyPr>
          <a:lstStyle/>
          <a:p>
            <a:pPr marL="0" lvl="0" indent="0" algn="l">
              <a:lnSpc>
                <a:spcPts val="8899"/>
              </a:lnSpc>
              <a:spcBef>
                <a:spcPct val="0"/>
              </a:spcBef>
            </a:pPr>
            <a:r>
              <a:rPr lang="en-US" sz="9999">
                <a:solidFill>
                  <a:srgbClr val="000000"/>
                </a:solidFill>
                <a:latin typeface="One Little Font Bold"/>
                <a:ea typeface="One Little Font Bold"/>
                <a:cs typeface="One Little Font Bold"/>
                <a:sym typeface="One Little Font Bold"/>
              </a:rPr>
              <a:t>NEIVA</a:t>
            </a:r>
          </a:p>
        </p:txBody>
      </p:sp>
      <p:sp>
        <p:nvSpPr>
          <p:cNvPr id="7" name="TextBox 7"/>
          <p:cNvSpPr txBox="1"/>
          <p:nvPr/>
        </p:nvSpPr>
        <p:spPr>
          <a:xfrm>
            <a:off x="1654687" y="4040170"/>
            <a:ext cx="6361620" cy="741045"/>
          </a:xfrm>
          <a:prstGeom prst="rect">
            <a:avLst/>
          </a:prstGeom>
        </p:spPr>
        <p:txBody>
          <a:bodyPr lIns="0" tIns="0" rIns="0" bIns="0" rtlCol="0" anchor="t">
            <a:spAutoFit/>
          </a:bodyPr>
          <a:lstStyle/>
          <a:p>
            <a:pPr marL="0" lvl="0" indent="0" algn="l">
              <a:lnSpc>
                <a:spcPts val="5340"/>
              </a:lnSpc>
              <a:spcBef>
                <a:spcPct val="0"/>
              </a:spcBef>
            </a:pPr>
            <a:r>
              <a:rPr lang="en-US" sz="6000">
                <a:solidFill>
                  <a:srgbClr val="FF3131"/>
                </a:solidFill>
                <a:latin typeface="One Little Font Bold"/>
                <a:ea typeface="One Little Font Bold"/>
                <a:cs typeface="One Little Font Bold"/>
                <a:sym typeface="One Little Font Bold"/>
              </a:rPr>
              <a:t>I TRIMESTRE 2024</a:t>
            </a:r>
          </a:p>
        </p:txBody>
      </p:sp>
      <p:sp>
        <p:nvSpPr>
          <p:cNvPr id="8" name="TextBox 8"/>
          <p:cNvSpPr txBox="1"/>
          <p:nvPr/>
        </p:nvSpPr>
        <p:spPr>
          <a:xfrm>
            <a:off x="11022896" y="3938298"/>
            <a:ext cx="5818956" cy="741045"/>
          </a:xfrm>
          <a:prstGeom prst="rect">
            <a:avLst/>
          </a:prstGeom>
        </p:spPr>
        <p:txBody>
          <a:bodyPr lIns="0" tIns="0" rIns="0" bIns="0" rtlCol="0" anchor="t">
            <a:spAutoFit/>
          </a:bodyPr>
          <a:lstStyle/>
          <a:p>
            <a:pPr marL="0" lvl="0" indent="0" algn="l">
              <a:lnSpc>
                <a:spcPts val="5340"/>
              </a:lnSpc>
              <a:spcBef>
                <a:spcPct val="0"/>
              </a:spcBef>
            </a:pPr>
            <a:r>
              <a:rPr lang="en-US" sz="6000">
                <a:solidFill>
                  <a:srgbClr val="02B614"/>
                </a:solidFill>
                <a:latin typeface="One Little Font Bold"/>
                <a:ea typeface="One Little Font Bold"/>
                <a:cs typeface="One Little Font Bold"/>
                <a:sym typeface="One Little Font Bold"/>
              </a:rPr>
              <a:t>II TRIMESTRE 2024</a:t>
            </a:r>
          </a:p>
        </p:txBody>
      </p:sp>
      <p:sp>
        <p:nvSpPr>
          <p:cNvPr id="9" name="TextBox 9"/>
          <p:cNvSpPr txBox="1"/>
          <p:nvPr/>
        </p:nvSpPr>
        <p:spPr>
          <a:xfrm>
            <a:off x="2568305" y="5438440"/>
            <a:ext cx="3832904" cy="1628775"/>
          </a:xfrm>
          <a:prstGeom prst="rect">
            <a:avLst/>
          </a:prstGeom>
        </p:spPr>
        <p:txBody>
          <a:bodyPr lIns="0" tIns="0" rIns="0" bIns="0" rtlCol="0" anchor="t">
            <a:spAutoFit/>
          </a:bodyPr>
          <a:lstStyle/>
          <a:p>
            <a:pPr marL="0" lvl="0" indent="0" algn="l">
              <a:lnSpc>
                <a:spcPts val="13350"/>
              </a:lnSpc>
              <a:spcBef>
                <a:spcPct val="0"/>
              </a:spcBef>
            </a:pPr>
            <a:r>
              <a:rPr lang="en-US" sz="15000">
                <a:solidFill>
                  <a:srgbClr val="000000"/>
                </a:solidFill>
                <a:latin typeface="Sergio Trendy"/>
                <a:ea typeface="Sergio Trendy"/>
                <a:cs typeface="Sergio Trendy"/>
                <a:sym typeface="Sergio Trendy"/>
              </a:rPr>
              <a:t>379</a:t>
            </a:r>
          </a:p>
        </p:txBody>
      </p:sp>
      <p:sp>
        <p:nvSpPr>
          <p:cNvPr id="10" name="TextBox 10"/>
          <p:cNvSpPr txBox="1"/>
          <p:nvPr/>
        </p:nvSpPr>
        <p:spPr>
          <a:xfrm>
            <a:off x="12181081" y="5336568"/>
            <a:ext cx="3832904" cy="1628775"/>
          </a:xfrm>
          <a:prstGeom prst="rect">
            <a:avLst/>
          </a:prstGeom>
        </p:spPr>
        <p:txBody>
          <a:bodyPr lIns="0" tIns="0" rIns="0" bIns="0" rtlCol="0" anchor="t">
            <a:spAutoFit/>
          </a:bodyPr>
          <a:lstStyle/>
          <a:p>
            <a:pPr marL="0" lvl="0" indent="0" algn="l">
              <a:lnSpc>
                <a:spcPts val="13350"/>
              </a:lnSpc>
              <a:spcBef>
                <a:spcPct val="0"/>
              </a:spcBef>
            </a:pPr>
            <a:r>
              <a:rPr lang="en-US" sz="15000">
                <a:solidFill>
                  <a:srgbClr val="000000"/>
                </a:solidFill>
                <a:latin typeface="Sergio Trendy"/>
                <a:ea typeface="Sergio Trendy"/>
                <a:cs typeface="Sergio Trendy"/>
                <a:sym typeface="Sergio Trendy"/>
              </a:rPr>
              <a:t>354</a:t>
            </a:r>
          </a:p>
        </p:txBody>
      </p:sp>
      <p:sp>
        <p:nvSpPr>
          <p:cNvPr id="11" name="TextBox 11"/>
          <p:cNvSpPr txBox="1"/>
          <p:nvPr/>
        </p:nvSpPr>
        <p:spPr>
          <a:xfrm>
            <a:off x="8182241" y="4933615"/>
            <a:ext cx="3832904" cy="3276600"/>
          </a:xfrm>
          <a:prstGeom prst="rect">
            <a:avLst/>
          </a:prstGeom>
        </p:spPr>
        <p:txBody>
          <a:bodyPr lIns="0" tIns="0" rIns="0" bIns="0" rtlCol="0" anchor="t">
            <a:spAutoFit/>
          </a:bodyPr>
          <a:lstStyle/>
          <a:p>
            <a:pPr marL="0" lvl="0" indent="0" algn="l">
              <a:lnSpc>
                <a:spcPts val="26700"/>
              </a:lnSpc>
              <a:spcBef>
                <a:spcPct val="0"/>
              </a:spcBef>
            </a:pPr>
            <a:r>
              <a:rPr lang="en-US" sz="30000">
                <a:solidFill>
                  <a:srgbClr val="000000"/>
                </a:solidFill>
                <a:latin typeface="Sergio Trendy"/>
                <a:ea typeface="Sergio Trendy"/>
                <a:cs typeface="Sergio Trendy"/>
                <a:sym typeface="Sergio Trendy"/>
              </a:rPr>
              <a:t>&gt;</a:t>
            </a:r>
          </a:p>
        </p:txBody>
      </p:sp>
      <p:sp>
        <p:nvSpPr>
          <p:cNvPr id="12" name="TextBox 12"/>
          <p:cNvSpPr txBox="1"/>
          <p:nvPr/>
        </p:nvSpPr>
        <p:spPr>
          <a:xfrm>
            <a:off x="4484758" y="9263163"/>
            <a:ext cx="12745552" cy="823597"/>
          </a:xfrm>
          <a:prstGeom prst="rect">
            <a:avLst/>
          </a:prstGeom>
        </p:spPr>
        <p:txBody>
          <a:bodyPr lIns="0" tIns="0" rIns="0" bIns="0" rtlCol="0" anchor="t">
            <a:spAutoFit/>
          </a:bodyPr>
          <a:lstStyle/>
          <a:p>
            <a:pPr marL="0" lvl="0" indent="0" algn="l">
              <a:lnSpc>
                <a:spcPts val="3115"/>
              </a:lnSpc>
              <a:spcBef>
                <a:spcPct val="0"/>
              </a:spcBef>
            </a:pPr>
            <a:r>
              <a:rPr lang="en-US" sz="3500">
                <a:solidFill>
                  <a:srgbClr val="394250"/>
                </a:solidFill>
                <a:latin typeface="Clear Sans"/>
                <a:ea typeface="Clear Sans"/>
                <a:cs typeface="Clear Sans"/>
                <a:sym typeface="Clear Sans"/>
              </a:rPr>
              <a:t> EN EL II TRIMESTRE SE REALIZARON 25 ENCUESTAS MENOS QUE EL TRIMESTRE ANTERIOR. </a:t>
            </a:r>
          </a:p>
        </p:txBody>
      </p:sp>
      <p:sp>
        <p:nvSpPr>
          <p:cNvPr id="13" name="Freeform 13"/>
          <p:cNvSpPr/>
          <p:nvPr/>
        </p:nvSpPr>
        <p:spPr>
          <a:xfrm>
            <a:off x="13304132" y="0"/>
            <a:ext cx="4818710" cy="1950060"/>
          </a:xfrm>
          <a:custGeom>
            <a:avLst/>
            <a:gdLst/>
            <a:ahLst/>
            <a:cxnLst/>
            <a:rect l="l" t="t" r="r" b="b"/>
            <a:pathLst>
              <a:path w="4818710" h="1950060">
                <a:moveTo>
                  <a:pt x="0" y="0"/>
                </a:moveTo>
                <a:lnTo>
                  <a:pt x="4818709" y="0"/>
                </a:lnTo>
                <a:lnTo>
                  <a:pt x="4818709" y="1950060"/>
                </a:lnTo>
                <a:lnTo>
                  <a:pt x="0" y="1950060"/>
                </a:lnTo>
                <a:lnTo>
                  <a:pt x="0" y="0"/>
                </a:lnTo>
                <a:close/>
              </a:path>
            </a:pathLst>
          </a:custGeom>
          <a:blipFill>
            <a:blip r:embed="rId6"/>
            <a:stretch>
              <a:fillRect t="-4711" r="-221" b="-21512"/>
            </a:stretch>
          </a:blipFill>
        </p:spPr>
        <p:txBody>
          <a:bodyPr/>
          <a:lstStyle/>
          <a:p>
            <a:endParaRPr lang="es-CO"/>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TextBox 9"/>
          <p:cNvSpPr txBox="1"/>
          <p:nvPr/>
        </p:nvSpPr>
        <p:spPr>
          <a:xfrm>
            <a:off x="2007762" y="712422"/>
            <a:ext cx="14272477" cy="641862"/>
          </a:xfrm>
          <a:prstGeom prst="rect">
            <a:avLst/>
          </a:prstGeom>
        </p:spPr>
        <p:txBody>
          <a:bodyPr lIns="0" tIns="0" rIns="0" bIns="0" rtlCol="0" anchor="t">
            <a:spAutoFit/>
          </a:bodyPr>
          <a:lstStyle/>
          <a:p>
            <a:pPr marL="0" lvl="0" indent="0" algn="ctr">
              <a:lnSpc>
                <a:spcPts val="4605"/>
              </a:lnSpc>
              <a:spcBef>
                <a:spcPct val="0"/>
              </a:spcBef>
            </a:pPr>
            <a:r>
              <a:rPr lang="en-US" sz="5174">
                <a:solidFill>
                  <a:srgbClr val="000000"/>
                </a:solidFill>
                <a:latin typeface="TT Nooks Script Bold"/>
                <a:ea typeface="TT Nooks Script Bold"/>
                <a:cs typeface="TT Nooks Script Bold"/>
                <a:sym typeface="TT Nooks Script Bold"/>
              </a:rPr>
              <a:t>RECOMENDACIONES</a:t>
            </a:r>
          </a:p>
        </p:txBody>
      </p:sp>
      <p:sp>
        <p:nvSpPr>
          <p:cNvPr id="10" name="TextBox 10"/>
          <p:cNvSpPr txBox="1"/>
          <p:nvPr/>
        </p:nvSpPr>
        <p:spPr>
          <a:xfrm>
            <a:off x="484657" y="2437006"/>
            <a:ext cx="16522697" cy="7309511"/>
          </a:xfrm>
          <a:prstGeom prst="rect">
            <a:avLst/>
          </a:prstGeom>
        </p:spPr>
        <p:txBody>
          <a:bodyPr lIns="0" tIns="0" rIns="0" bIns="0" rtlCol="0" anchor="t">
            <a:spAutoFit/>
          </a:bodyPr>
          <a:lstStyle/>
          <a:p>
            <a:pPr marL="706108" lvl="1" indent="-353054" algn="just">
              <a:lnSpc>
                <a:spcPts val="4088"/>
              </a:lnSpc>
              <a:buFont typeface="Arial"/>
              <a:buChar char="•"/>
            </a:pPr>
            <a:r>
              <a:rPr lang="en-US" sz="3270">
                <a:solidFill>
                  <a:srgbClr val="394250"/>
                </a:solidFill>
                <a:latin typeface="TT Nooks Script Bold"/>
                <a:ea typeface="TT Nooks Script Bold"/>
                <a:cs typeface="TT Nooks Script Bold"/>
                <a:sym typeface="TT Nooks Script Bold"/>
              </a:rPr>
              <a:t>SEGUIR FORTALECIENDO E IMPLEMENTANDO DIVERSAS ESTRATEGIAS PARA ASEGURAR QUE LA INFORMACIÓN PROVENIENTE DE TODAS LAS ÁREAS LLEGUE DE MANERA EFECTIVA A LOS USUARIOS. ENFOCARNOS ESPECIALMENTE EN MEJORAR LA INFORMACIÓN EN LA ADMINISTRACIÓN DE MEDICAMENTOS INTRAVENOSOS, EN FORTALECER LOS CUIDADOS DE LAS VENAS CANALIZADAS Y EN GARANTIZAR LA CORRECTA IDENTIFICACIÓN DEL PACIENTE EN SERVICIOS DE TRATAMIENTO Y ENTREGA DE MEDICAMENTOS. ADEMÁS, CONTINUAR REFORZANDO LAS RECOMENDACIONES PARA PREVENIR CAÍDAS Y PROMOVER EL LAVADO DE MANOS.</a:t>
            </a:r>
          </a:p>
          <a:p>
            <a:pPr algn="just">
              <a:lnSpc>
                <a:spcPts val="4088"/>
              </a:lnSpc>
            </a:pPr>
            <a:endParaRPr lang="en-US" sz="3270">
              <a:solidFill>
                <a:srgbClr val="394250"/>
              </a:solidFill>
              <a:latin typeface="TT Nooks Script Bold"/>
              <a:ea typeface="TT Nooks Script Bold"/>
              <a:cs typeface="TT Nooks Script Bold"/>
              <a:sym typeface="TT Nooks Script Bold"/>
            </a:endParaRPr>
          </a:p>
          <a:p>
            <a:pPr marL="706108" lvl="1" indent="-353054" algn="just">
              <a:lnSpc>
                <a:spcPts val="4088"/>
              </a:lnSpc>
              <a:buFont typeface="Arial"/>
              <a:buChar char="•"/>
            </a:pPr>
            <a:r>
              <a:rPr lang="en-US" sz="3270">
                <a:solidFill>
                  <a:srgbClr val="394250"/>
                </a:solidFill>
                <a:latin typeface="TT Nooks Script Bold"/>
                <a:ea typeface="TT Nooks Script Bold"/>
                <a:cs typeface="TT Nooks Script Bold"/>
                <a:sym typeface="TT Nooks Script Bold"/>
              </a:rPr>
              <a:t>Mantener la divulgación de información por todos los medios de comunicación disponibles en la unidad, especialmente en los recordatorios de cita asignada, WhatsApp y pagina web.</a:t>
            </a:r>
          </a:p>
          <a:p>
            <a:pPr algn="just">
              <a:lnSpc>
                <a:spcPts val="4088"/>
              </a:lnSpc>
            </a:pPr>
            <a:endParaRPr lang="en-US" sz="3270">
              <a:solidFill>
                <a:srgbClr val="394250"/>
              </a:solidFill>
              <a:latin typeface="TT Nooks Script Bold"/>
              <a:ea typeface="TT Nooks Script Bold"/>
              <a:cs typeface="TT Nooks Script Bold"/>
              <a:sym typeface="TT Nooks Script Bold"/>
            </a:endParaRPr>
          </a:p>
          <a:p>
            <a:pPr marL="0" lvl="0" indent="0" algn="just">
              <a:lnSpc>
                <a:spcPts val="4615"/>
              </a:lnSpc>
              <a:spcBef>
                <a:spcPct val="0"/>
              </a:spcBef>
            </a:pPr>
            <a:endParaRPr lang="en-US" sz="3270">
              <a:solidFill>
                <a:srgbClr val="394250"/>
              </a:solidFill>
              <a:latin typeface="TT Nooks Script Bold"/>
              <a:ea typeface="TT Nooks Script Bold"/>
              <a:cs typeface="TT Nooks Script Bold"/>
              <a:sym typeface="TT Nooks Script Bo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5400000">
            <a:off x="-1510700" y="5904462"/>
            <a:ext cx="5276889" cy="3488187"/>
          </a:xfrm>
          <a:custGeom>
            <a:avLst/>
            <a:gdLst/>
            <a:ahLst/>
            <a:cxnLst/>
            <a:rect l="l" t="t" r="r" b="b"/>
            <a:pathLst>
              <a:path w="5276889" h="3488187">
                <a:moveTo>
                  <a:pt x="0" y="0"/>
                </a:moveTo>
                <a:lnTo>
                  <a:pt x="5276889" y="0"/>
                </a:lnTo>
                <a:lnTo>
                  <a:pt x="5276889" y="3488187"/>
                </a:lnTo>
                <a:lnTo>
                  <a:pt x="0" y="3488187"/>
                </a:lnTo>
                <a:lnTo>
                  <a:pt x="0" y="0"/>
                </a:lnTo>
                <a:close/>
              </a:path>
            </a:pathLst>
          </a:custGeom>
          <a:blipFill>
            <a:blip r:embed="rId2">
              <a:extLst>
                <a:ext uri="{96DAC541-7B7A-43D3-8B79-37D633B846F1}">
                  <asvg:svgBlip xmlns:asvg="http://schemas.microsoft.com/office/drawing/2016/SVG/main" r:embed="rId3"/>
                </a:ext>
              </a:extLst>
            </a:blip>
            <a:stretch>
              <a:fillRect r="-32637" b="-70006"/>
            </a:stretch>
          </a:blipFill>
        </p:spPr>
        <p:txBody>
          <a:bodyPr/>
          <a:lstStyle/>
          <a:p>
            <a:endParaRPr lang="es-CO"/>
          </a:p>
        </p:txBody>
      </p:sp>
      <p:sp>
        <p:nvSpPr>
          <p:cNvPr id="3" name="Freeform 3"/>
          <p:cNvSpPr/>
          <p:nvPr/>
        </p:nvSpPr>
        <p:spPr>
          <a:xfrm>
            <a:off x="-108713" y="7775966"/>
            <a:ext cx="4362478" cy="2655034"/>
          </a:xfrm>
          <a:custGeom>
            <a:avLst/>
            <a:gdLst/>
            <a:ahLst/>
            <a:cxnLst/>
            <a:rect l="l" t="t" r="r" b="b"/>
            <a:pathLst>
              <a:path w="4362478" h="2655034">
                <a:moveTo>
                  <a:pt x="0" y="0"/>
                </a:moveTo>
                <a:lnTo>
                  <a:pt x="4362478" y="0"/>
                </a:lnTo>
                <a:lnTo>
                  <a:pt x="4362478" y="2655034"/>
                </a:lnTo>
                <a:lnTo>
                  <a:pt x="0" y="2655034"/>
                </a:lnTo>
                <a:lnTo>
                  <a:pt x="0" y="0"/>
                </a:lnTo>
                <a:close/>
              </a:path>
            </a:pathLst>
          </a:custGeom>
          <a:blipFill>
            <a:blip r:embed="rId4">
              <a:extLst>
                <a:ext uri="{96DAC541-7B7A-43D3-8B79-37D633B846F1}">
                  <asvg:svgBlip xmlns:asvg="http://schemas.microsoft.com/office/drawing/2016/SVG/main" r:embed="rId5"/>
                </a:ext>
              </a:extLst>
            </a:blip>
            <a:stretch>
              <a:fillRect l="-27070" b="-76521"/>
            </a:stretch>
          </a:blipFill>
        </p:spPr>
        <p:txBody>
          <a:bodyPr/>
          <a:lstStyle/>
          <a:p>
            <a:endParaRPr lang="es-CO"/>
          </a:p>
        </p:txBody>
      </p:sp>
      <p:sp>
        <p:nvSpPr>
          <p:cNvPr id="4" name="Freeform 4"/>
          <p:cNvSpPr/>
          <p:nvPr/>
        </p:nvSpPr>
        <p:spPr>
          <a:xfrm rot="-5400000">
            <a:off x="13085180" y="2165454"/>
            <a:ext cx="6999109" cy="3406532"/>
          </a:xfrm>
          <a:custGeom>
            <a:avLst/>
            <a:gdLst/>
            <a:ahLst/>
            <a:cxnLst/>
            <a:rect l="l" t="t" r="r" b="b"/>
            <a:pathLst>
              <a:path w="6999109" h="3406532">
                <a:moveTo>
                  <a:pt x="0" y="0"/>
                </a:moveTo>
                <a:lnTo>
                  <a:pt x="6999109" y="0"/>
                </a:lnTo>
                <a:lnTo>
                  <a:pt x="6999109" y="3406532"/>
                </a:lnTo>
                <a:lnTo>
                  <a:pt x="0" y="3406532"/>
                </a:lnTo>
                <a:lnTo>
                  <a:pt x="0" y="0"/>
                </a:lnTo>
                <a:close/>
              </a:path>
            </a:pathLst>
          </a:custGeom>
          <a:blipFill>
            <a:blip r:embed="rId2">
              <a:extLst>
                <a:ext uri="{96DAC541-7B7A-43D3-8B79-37D633B846F1}">
                  <asvg:svgBlip xmlns:asvg="http://schemas.microsoft.com/office/drawing/2016/SVG/main" r:embed="rId3"/>
                </a:ext>
              </a:extLst>
            </a:blip>
            <a:stretch>
              <a:fillRect t="-2397" b="-71684"/>
            </a:stretch>
          </a:blipFill>
        </p:spPr>
        <p:txBody>
          <a:bodyPr/>
          <a:lstStyle/>
          <a:p>
            <a:endParaRPr lang="es-CO"/>
          </a:p>
        </p:txBody>
      </p:sp>
      <p:sp>
        <p:nvSpPr>
          <p:cNvPr id="5" name="Freeform 5"/>
          <p:cNvSpPr/>
          <p:nvPr/>
        </p:nvSpPr>
        <p:spPr>
          <a:xfrm rot="-2792722">
            <a:off x="11375337" y="-1733733"/>
            <a:ext cx="7015067" cy="6477290"/>
          </a:xfrm>
          <a:custGeom>
            <a:avLst/>
            <a:gdLst/>
            <a:ahLst/>
            <a:cxnLst/>
            <a:rect l="l" t="t" r="r" b="b"/>
            <a:pathLst>
              <a:path w="7015067" h="6477290">
                <a:moveTo>
                  <a:pt x="0" y="0"/>
                </a:moveTo>
                <a:lnTo>
                  <a:pt x="7015067" y="0"/>
                </a:lnTo>
                <a:lnTo>
                  <a:pt x="7015067" y="6477290"/>
                </a:lnTo>
                <a:lnTo>
                  <a:pt x="0" y="6477290"/>
                </a:lnTo>
                <a:lnTo>
                  <a:pt x="0" y="0"/>
                </a:lnTo>
                <a:close/>
              </a:path>
            </a:pathLst>
          </a:custGeom>
          <a:blipFill>
            <a:blip r:embed="rId4">
              <a:extLst>
                <a:ext uri="{96DAC541-7B7A-43D3-8B79-37D633B846F1}">
                  <asvg:svgBlip xmlns:asvg="http://schemas.microsoft.com/office/drawing/2016/SVG/main" r:embed="rId5"/>
                </a:ext>
              </a:extLst>
            </a:blip>
            <a:stretch>
              <a:fillRect t="-1782" r="-11158"/>
            </a:stretch>
          </a:blipFill>
        </p:spPr>
        <p:txBody>
          <a:bodyPr/>
          <a:lstStyle/>
          <a:p>
            <a:endParaRPr lang="es-CO"/>
          </a:p>
        </p:txBody>
      </p:sp>
      <p:sp>
        <p:nvSpPr>
          <p:cNvPr id="6" name="TextBox 6"/>
          <p:cNvSpPr txBox="1"/>
          <p:nvPr/>
        </p:nvSpPr>
        <p:spPr>
          <a:xfrm>
            <a:off x="1654687" y="774989"/>
            <a:ext cx="4746523" cy="1222374"/>
          </a:xfrm>
          <a:prstGeom prst="rect">
            <a:avLst/>
          </a:prstGeom>
        </p:spPr>
        <p:txBody>
          <a:bodyPr lIns="0" tIns="0" rIns="0" bIns="0" rtlCol="0" anchor="t">
            <a:spAutoFit/>
          </a:bodyPr>
          <a:lstStyle/>
          <a:p>
            <a:pPr marL="0" lvl="0" indent="0" algn="l">
              <a:lnSpc>
                <a:spcPts val="8899"/>
              </a:lnSpc>
              <a:spcBef>
                <a:spcPct val="0"/>
              </a:spcBef>
            </a:pPr>
            <a:r>
              <a:rPr lang="en-US" sz="9999">
                <a:solidFill>
                  <a:srgbClr val="000000"/>
                </a:solidFill>
                <a:latin typeface="One Little Font Bold"/>
                <a:ea typeface="One Little Font Bold"/>
                <a:cs typeface="One Little Font Bold"/>
                <a:sym typeface="One Little Font Bold"/>
              </a:rPr>
              <a:t>PITALITO</a:t>
            </a:r>
          </a:p>
        </p:txBody>
      </p:sp>
      <p:sp>
        <p:nvSpPr>
          <p:cNvPr id="7" name="TextBox 7"/>
          <p:cNvSpPr txBox="1"/>
          <p:nvPr/>
        </p:nvSpPr>
        <p:spPr>
          <a:xfrm>
            <a:off x="1654687" y="4040170"/>
            <a:ext cx="6361620" cy="741045"/>
          </a:xfrm>
          <a:prstGeom prst="rect">
            <a:avLst/>
          </a:prstGeom>
        </p:spPr>
        <p:txBody>
          <a:bodyPr lIns="0" tIns="0" rIns="0" bIns="0" rtlCol="0" anchor="t">
            <a:spAutoFit/>
          </a:bodyPr>
          <a:lstStyle/>
          <a:p>
            <a:pPr marL="0" lvl="0" indent="0" algn="l">
              <a:lnSpc>
                <a:spcPts val="5340"/>
              </a:lnSpc>
              <a:spcBef>
                <a:spcPct val="0"/>
              </a:spcBef>
            </a:pPr>
            <a:r>
              <a:rPr lang="en-US" sz="6000">
                <a:solidFill>
                  <a:srgbClr val="FF3131"/>
                </a:solidFill>
                <a:latin typeface="One Little Font Bold"/>
                <a:ea typeface="One Little Font Bold"/>
                <a:cs typeface="One Little Font Bold"/>
                <a:sym typeface="One Little Font Bold"/>
              </a:rPr>
              <a:t>I TRIMESTRE 2024</a:t>
            </a:r>
          </a:p>
        </p:txBody>
      </p:sp>
      <p:sp>
        <p:nvSpPr>
          <p:cNvPr id="8" name="TextBox 8"/>
          <p:cNvSpPr txBox="1"/>
          <p:nvPr/>
        </p:nvSpPr>
        <p:spPr>
          <a:xfrm>
            <a:off x="11022896" y="3938298"/>
            <a:ext cx="5818956" cy="741045"/>
          </a:xfrm>
          <a:prstGeom prst="rect">
            <a:avLst/>
          </a:prstGeom>
        </p:spPr>
        <p:txBody>
          <a:bodyPr lIns="0" tIns="0" rIns="0" bIns="0" rtlCol="0" anchor="t">
            <a:spAutoFit/>
          </a:bodyPr>
          <a:lstStyle/>
          <a:p>
            <a:pPr marL="0" lvl="0" indent="0" algn="l">
              <a:lnSpc>
                <a:spcPts val="5340"/>
              </a:lnSpc>
              <a:spcBef>
                <a:spcPct val="0"/>
              </a:spcBef>
            </a:pPr>
            <a:r>
              <a:rPr lang="en-US" sz="6000">
                <a:solidFill>
                  <a:srgbClr val="02B614"/>
                </a:solidFill>
                <a:latin typeface="One Little Font Bold"/>
                <a:ea typeface="One Little Font Bold"/>
                <a:cs typeface="One Little Font Bold"/>
                <a:sym typeface="One Little Font Bold"/>
              </a:rPr>
              <a:t>II TRIMESTRE 2024</a:t>
            </a:r>
          </a:p>
        </p:txBody>
      </p:sp>
      <p:sp>
        <p:nvSpPr>
          <p:cNvPr id="9" name="TextBox 9"/>
          <p:cNvSpPr txBox="1"/>
          <p:nvPr/>
        </p:nvSpPr>
        <p:spPr>
          <a:xfrm>
            <a:off x="2568305" y="5438440"/>
            <a:ext cx="3832904" cy="1628775"/>
          </a:xfrm>
          <a:prstGeom prst="rect">
            <a:avLst/>
          </a:prstGeom>
        </p:spPr>
        <p:txBody>
          <a:bodyPr lIns="0" tIns="0" rIns="0" bIns="0" rtlCol="0" anchor="t">
            <a:spAutoFit/>
          </a:bodyPr>
          <a:lstStyle/>
          <a:p>
            <a:pPr marL="0" lvl="0" indent="0" algn="l">
              <a:lnSpc>
                <a:spcPts val="13350"/>
              </a:lnSpc>
              <a:spcBef>
                <a:spcPct val="0"/>
              </a:spcBef>
            </a:pPr>
            <a:r>
              <a:rPr lang="en-US" sz="15000">
                <a:solidFill>
                  <a:srgbClr val="000000"/>
                </a:solidFill>
                <a:latin typeface="Sergio Trendy"/>
                <a:ea typeface="Sergio Trendy"/>
                <a:cs typeface="Sergio Trendy"/>
                <a:sym typeface="Sergio Trendy"/>
              </a:rPr>
              <a:t>129</a:t>
            </a:r>
          </a:p>
        </p:txBody>
      </p:sp>
      <p:sp>
        <p:nvSpPr>
          <p:cNvPr id="10" name="TextBox 10"/>
          <p:cNvSpPr txBox="1"/>
          <p:nvPr/>
        </p:nvSpPr>
        <p:spPr>
          <a:xfrm>
            <a:off x="12181081" y="5336568"/>
            <a:ext cx="3832904" cy="1628775"/>
          </a:xfrm>
          <a:prstGeom prst="rect">
            <a:avLst/>
          </a:prstGeom>
        </p:spPr>
        <p:txBody>
          <a:bodyPr lIns="0" tIns="0" rIns="0" bIns="0" rtlCol="0" anchor="t">
            <a:spAutoFit/>
          </a:bodyPr>
          <a:lstStyle/>
          <a:p>
            <a:pPr marL="0" lvl="0" indent="0" algn="l">
              <a:lnSpc>
                <a:spcPts val="13350"/>
              </a:lnSpc>
              <a:spcBef>
                <a:spcPct val="0"/>
              </a:spcBef>
            </a:pPr>
            <a:r>
              <a:rPr lang="en-US" sz="15000">
                <a:solidFill>
                  <a:srgbClr val="000000"/>
                </a:solidFill>
                <a:latin typeface="Sergio Trendy"/>
                <a:ea typeface="Sergio Trendy"/>
                <a:cs typeface="Sergio Trendy"/>
                <a:sym typeface="Sergio Trendy"/>
              </a:rPr>
              <a:t>121</a:t>
            </a:r>
          </a:p>
        </p:txBody>
      </p:sp>
      <p:sp>
        <p:nvSpPr>
          <p:cNvPr id="11" name="TextBox 11"/>
          <p:cNvSpPr txBox="1"/>
          <p:nvPr/>
        </p:nvSpPr>
        <p:spPr>
          <a:xfrm>
            <a:off x="8182241" y="4933615"/>
            <a:ext cx="3832904" cy="3276600"/>
          </a:xfrm>
          <a:prstGeom prst="rect">
            <a:avLst/>
          </a:prstGeom>
        </p:spPr>
        <p:txBody>
          <a:bodyPr lIns="0" tIns="0" rIns="0" bIns="0" rtlCol="0" anchor="t">
            <a:spAutoFit/>
          </a:bodyPr>
          <a:lstStyle/>
          <a:p>
            <a:pPr marL="0" lvl="0" indent="0" algn="l">
              <a:lnSpc>
                <a:spcPts val="26700"/>
              </a:lnSpc>
              <a:spcBef>
                <a:spcPct val="0"/>
              </a:spcBef>
            </a:pPr>
            <a:r>
              <a:rPr lang="en-US" sz="30000">
                <a:solidFill>
                  <a:srgbClr val="000000"/>
                </a:solidFill>
                <a:latin typeface="Sergio Trendy"/>
                <a:ea typeface="Sergio Trendy"/>
                <a:cs typeface="Sergio Trendy"/>
                <a:sym typeface="Sergio Trendy"/>
              </a:rPr>
              <a:t>&gt;</a:t>
            </a:r>
          </a:p>
        </p:txBody>
      </p:sp>
      <p:sp>
        <p:nvSpPr>
          <p:cNvPr id="12" name="TextBox 12"/>
          <p:cNvSpPr txBox="1"/>
          <p:nvPr/>
        </p:nvSpPr>
        <p:spPr>
          <a:xfrm>
            <a:off x="4484758" y="9263163"/>
            <a:ext cx="12745552" cy="823597"/>
          </a:xfrm>
          <a:prstGeom prst="rect">
            <a:avLst/>
          </a:prstGeom>
        </p:spPr>
        <p:txBody>
          <a:bodyPr lIns="0" tIns="0" rIns="0" bIns="0" rtlCol="0" anchor="t">
            <a:spAutoFit/>
          </a:bodyPr>
          <a:lstStyle/>
          <a:p>
            <a:pPr marL="0" lvl="0" indent="0" algn="l">
              <a:lnSpc>
                <a:spcPts val="3115"/>
              </a:lnSpc>
              <a:spcBef>
                <a:spcPct val="0"/>
              </a:spcBef>
            </a:pPr>
            <a:r>
              <a:rPr lang="en-US" sz="3500">
                <a:solidFill>
                  <a:srgbClr val="394250"/>
                </a:solidFill>
                <a:latin typeface="Clear Sans"/>
                <a:ea typeface="Clear Sans"/>
                <a:cs typeface="Clear Sans"/>
                <a:sym typeface="Clear Sans"/>
              </a:rPr>
              <a:t> EN EL II TRIMESTRE SE REALIZARON 8 ENCUESTAS MENOS QUE EL TRIMESTRE ANTERIOR. </a:t>
            </a:r>
          </a:p>
        </p:txBody>
      </p:sp>
      <p:sp>
        <p:nvSpPr>
          <p:cNvPr id="13" name="Freeform 13"/>
          <p:cNvSpPr/>
          <p:nvPr/>
        </p:nvSpPr>
        <p:spPr>
          <a:xfrm>
            <a:off x="13304132" y="0"/>
            <a:ext cx="4818710" cy="1950060"/>
          </a:xfrm>
          <a:custGeom>
            <a:avLst/>
            <a:gdLst/>
            <a:ahLst/>
            <a:cxnLst/>
            <a:rect l="l" t="t" r="r" b="b"/>
            <a:pathLst>
              <a:path w="4818710" h="1950060">
                <a:moveTo>
                  <a:pt x="0" y="0"/>
                </a:moveTo>
                <a:lnTo>
                  <a:pt x="4818709" y="0"/>
                </a:lnTo>
                <a:lnTo>
                  <a:pt x="4818709" y="1950060"/>
                </a:lnTo>
                <a:lnTo>
                  <a:pt x="0" y="1950060"/>
                </a:lnTo>
                <a:lnTo>
                  <a:pt x="0" y="0"/>
                </a:lnTo>
                <a:close/>
              </a:path>
            </a:pathLst>
          </a:custGeom>
          <a:blipFill>
            <a:blip r:embed="rId6"/>
            <a:stretch>
              <a:fillRect t="-4711" r="-221" b="-21512"/>
            </a:stretch>
          </a:blipFill>
        </p:spPr>
        <p:txBody>
          <a:bodyPr/>
          <a:lstStyle/>
          <a:p>
            <a:endParaRPr lang="es-CO"/>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8826009"/>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Freeform 9"/>
          <p:cNvSpPr/>
          <p:nvPr/>
        </p:nvSpPr>
        <p:spPr>
          <a:xfrm>
            <a:off x="225424" y="3263473"/>
            <a:ext cx="5897736" cy="5094371"/>
          </a:xfrm>
          <a:custGeom>
            <a:avLst/>
            <a:gdLst/>
            <a:ahLst/>
            <a:cxnLst/>
            <a:rect l="l" t="t" r="r" b="b"/>
            <a:pathLst>
              <a:path w="5897736" h="5094371">
                <a:moveTo>
                  <a:pt x="0" y="0"/>
                </a:moveTo>
                <a:lnTo>
                  <a:pt x="5897736" y="0"/>
                </a:lnTo>
                <a:lnTo>
                  <a:pt x="5897736" y="5094370"/>
                </a:lnTo>
                <a:lnTo>
                  <a:pt x="0" y="5094370"/>
                </a:lnTo>
                <a:lnTo>
                  <a:pt x="0" y="0"/>
                </a:lnTo>
                <a:close/>
              </a:path>
            </a:pathLst>
          </a:custGeom>
          <a:blipFill>
            <a:blip r:embed="rId13"/>
            <a:stretch>
              <a:fillRect l="-5558" r="-112356"/>
            </a:stretch>
          </a:blipFill>
        </p:spPr>
        <p:txBody>
          <a:bodyPr/>
          <a:lstStyle/>
          <a:p>
            <a:endParaRPr lang="es-CO"/>
          </a:p>
        </p:txBody>
      </p:sp>
      <p:sp>
        <p:nvSpPr>
          <p:cNvPr id="10" name="Freeform 10"/>
          <p:cNvSpPr/>
          <p:nvPr/>
        </p:nvSpPr>
        <p:spPr>
          <a:xfrm>
            <a:off x="12093432" y="3411635"/>
            <a:ext cx="5973472" cy="5199249"/>
          </a:xfrm>
          <a:custGeom>
            <a:avLst/>
            <a:gdLst/>
            <a:ahLst/>
            <a:cxnLst/>
            <a:rect l="l" t="t" r="r" b="b"/>
            <a:pathLst>
              <a:path w="5973472" h="5199249">
                <a:moveTo>
                  <a:pt x="0" y="0"/>
                </a:moveTo>
                <a:lnTo>
                  <a:pt x="5973471" y="0"/>
                </a:lnTo>
                <a:lnTo>
                  <a:pt x="5973471" y="5199249"/>
                </a:lnTo>
                <a:lnTo>
                  <a:pt x="0" y="5199249"/>
                </a:lnTo>
                <a:lnTo>
                  <a:pt x="0" y="0"/>
                </a:lnTo>
                <a:close/>
              </a:path>
            </a:pathLst>
          </a:custGeom>
          <a:blipFill>
            <a:blip r:embed="rId13"/>
            <a:stretch>
              <a:fillRect l="-119581"/>
            </a:stretch>
          </a:blipFill>
        </p:spPr>
        <p:txBody>
          <a:bodyPr/>
          <a:lstStyle/>
          <a:p>
            <a:endParaRPr lang="es-CO"/>
          </a:p>
        </p:txBody>
      </p:sp>
      <p:sp>
        <p:nvSpPr>
          <p:cNvPr id="11" name="TextBox 11"/>
          <p:cNvSpPr txBox="1"/>
          <p:nvPr/>
        </p:nvSpPr>
        <p:spPr>
          <a:xfrm>
            <a:off x="2596398" y="831962"/>
            <a:ext cx="11007747" cy="866164"/>
          </a:xfrm>
          <a:prstGeom prst="rect">
            <a:avLst/>
          </a:prstGeom>
        </p:spPr>
        <p:txBody>
          <a:bodyPr lIns="0" tIns="0" rIns="0" bIns="0" rtlCol="0" anchor="t">
            <a:spAutoFit/>
          </a:bodyPr>
          <a:lstStyle/>
          <a:p>
            <a:pPr marL="0" lvl="0" indent="0" algn="ctr">
              <a:lnSpc>
                <a:spcPts val="6230"/>
              </a:lnSpc>
              <a:spcBef>
                <a:spcPct val="0"/>
              </a:spcBef>
            </a:pPr>
            <a:r>
              <a:rPr lang="en-US" sz="7000">
                <a:solidFill>
                  <a:srgbClr val="000000"/>
                </a:solidFill>
                <a:latin typeface="TT Nooks Script Bold"/>
                <a:ea typeface="TT Nooks Script Bold"/>
                <a:cs typeface="TT Nooks Script Bold"/>
                <a:sym typeface="TT Nooks Script Bold"/>
              </a:rPr>
              <a:t>ENCUESTA CONTESTADA POR: </a:t>
            </a:r>
          </a:p>
        </p:txBody>
      </p:sp>
      <p:sp>
        <p:nvSpPr>
          <p:cNvPr id="12" name="TextBox 12"/>
          <p:cNvSpPr txBox="1"/>
          <p:nvPr/>
        </p:nvSpPr>
        <p:spPr>
          <a:xfrm>
            <a:off x="6397573" y="3392585"/>
            <a:ext cx="5421447" cy="5596216"/>
          </a:xfrm>
          <a:prstGeom prst="rect">
            <a:avLst/>
          </a:prstGeom>
        </p:spPr>
        <p:txBody>
          <a:bodyPr lIns="0" tIns="0" rIns="0" bIns="0" rtlCol="0" anchor="t">
            <a:spAutoFit/>
          </a:bodyPr>
          <a:lstStyle/>
          <a:p>
            <a:pPr algn="just">
              <a:lnSpc>
                <a:spcPts val="4403"/>
              </a:lnSpc>
            </a:pPr>
            <a:r>
              <a:rPr lang="en-US" sz="3522">
                <a:solidFill>
                  <a:srgbClr val="000000"/>
                </a:solidFill>
                <a:latin typeface="TT Nooks Script Bold"/>
                <a:ea typeface="TT Nooks Script Bold"/>
                <a:cs typeface="TT Nooks Script Bold"/>
                <a:sym typeface="TT Nooks Script Bold"/>
              </a:rPr>
              <a:t>DURANTE LOS DOS TRIMESTRES MÁS DE LA MITAD DE LAS ENCUESTAS SON RESPONDIDAS POR EL MISMO PACIENTE, MIENTRAS QUE ENTRE 29% Y 28% CORRESPONDE A LOS ACUDIENTES QUE RESPONDEN LA ENCUESTA. </a:t>
            </a:r>
          </a:p>
          <a:p>
            <a:pPr marL="0" lvl="0" indent="0" algn="just">
              <a:lnSpc>
                <a:spcPts val="5046"/>
              </a:lnSpc>
              <a:spcBef>
                <a:spcPct val="0"/>
              </a:spcBef>
            </a:pPr>
            <a:endParaRPr lang="en-US" sz="3522">
              <a:solidFill>
                <a:srgbClr val="000000"/>
              </a:solidFill>
              <a:latin typeface="TT Nooks Script Bold"/>
              <a:ea typeface="TT Nooks Script Bold"/>
              <a:cs typeface="TT Nooks Script Bold"/>
              <a:sym typeface="TT Nooks Script Bold"/>
            </a:endParaRPr>
          </a:p>
        </p:txBody>
      </p:sp>
      <p:sp>
        <p:nvSpPr>
          <p:cNvPr id="13" name="TextBox 13"/>
          <p:cNvSpPr txBox="1"/>
          <p:nvPr/>
        </p:nvSpPr>
        <p:spPr>
          <a:xfrm>
            <a:off x="7483117" y="2473676"/>
            <a:ext cx="3922203" cy="891170"/>
          </a:xfrm>
          <a:prstGeom prst="rect">
            <a:avLst/>
          </a:prstGeom>
        </p:spPr>
        <p:txBody>
          <a:bodyPr lIns="0" tIns="0" rIns="0" bIns="0" rtlCol="0" anchor="t">
            <a:spAutoFit/>
          </a:bodyPr>
          <a:lstStyle/>
          <a:p>
            <a:pPr marL="0" lvl="0" indent="0" algn="l">
              <a:lnSpc>
                <a:spcPts val="6497"/>
              </a:lnSpc>
              <a:spcBef>
                <a:spcPct val="0"/>
              </a:spcBef>
            </a:pPr>
            <a:r>
              <a:rPr lang="en-US" sz="7300">
                <a:solidFill>
                  <a:srgbClr val="FF3131"/>
                </a:solidFill>
                <a:latin typeface="Rabbits Dummy"/>
                <a:ea typeface="Rabbits Dummy"/>
                <a:cs typeface="Rabbits Dummy"/>
                <a:sym typeface="Rabbits Dummy"/>
              </a:rPr>
              <a:t>ANÁLISIS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Freeform 9"/>
          <p:cNvSpPr/>
          <p:nvPr/>
        </p:nvSpPr>
        <p:spPr>
          <a:xfrm>
            <a:off x="1438462" y="1978123"/>
            <a:ext cx="6746894" cy="5347101"/>
          </a:xfrm>
          <a:custGeom>
            <a:avLst/>
            <a:gdLst/>
            <a:ahLst/>
            <a:cxnLst/>
            <a:rect l="l" t="t" r="r" b="b"/>
            <a:pathLst>
              <a:path w="6746894" h="5347101">
                <a:moveTo>
                  <a:pt x="0" y="0"/>
                </a:moveTo>
                <a:lnTo>
                  <a:pt x="6746894" y="0"/>
                </a:lnTo>
                <a:lnTo>
                  <a:pt x="6746894" y="5347102"/>
                </a:lnTo>
                <a:lnTo>
                  <a:pt x="0" y="5347102"/>
                </a:lnTo>
                <a:lnTo>
                  <a:pt x="0" y="0"/>
                </a:lnTo>
                <a:close/>
              </a:path>
            </a:pathLst>
          </a:custGeom>
          <a:blipFill>
            <a:blip r:embed="rId13"/>
            <a:stretch>
              <a:fillRect r="-116975"/>
            </a:stretch>
          </a:blipFill>
        </p:spPr>
        <p:txBody>
          <a:bodyPr/>
          <a:lstStyle/>
          <a:p>
            <a:endParaRPr lang="es-CO"/>
          </a:p>
        </p:txBody>
      </p:sp>
      <p:sp>
        <p:nvSpPr>
          <p:cNvPr id="10" name="Freeform 10"/>
          <p:cNvSpPr/>
          <p:nvPr/>
        </p:nvSpPr>
        <p:spPr>
          <a:xfrm>
            <a:off x="8593540" y="2564193"/>
            <a:ext cx="7281036" cy="5471573"/>
          </a:xfrm>
          <a:custGeom>
            <a:avLst/>
            <a:gdLst/>
            <a:ahLst/>
            <a:cxnLst/>
            <a:rect l="l" t="t" r="r" b="b"/>
            <a:pathLst>
              <a:path w="7281036" h="5471573">
                <a:moveTo>
                  <a:pt x="0" y="0"/>
                </a:moveTo>
                <a:lnTo>
                  <a:pt x="7281036" y="0"/>
                </a:lnTo>
                <a:lnTo>
                  <a:pt x="7281036" y="5471574"/>
                </a:lnTo>
                <a:lnTo>
                  <a:pt x="0" y="5471574"/>
                </a:lnTo>
                <a:lnTo>
                  <a:pt x="0" y="0"/>
                </a:lnTo>
                <a:close/>
              </a:path>
            </a:pathLst>
          </a:custGeom>
          <a:blipFill>
            <a:blip r:embed="rId13"/>
            <a:stretch>
              <a:fillRect l="-105738"/>
            </a:stretch>
          </a:blipFill>
        </p:spPr>
        <p:txBody>
          <a:bodyPr/>
          <a:lstStyle/>
          <a:p>
            <a:endParaRPr lang="es-CO"/>
          </a:p>
        </p:txBody>
      </p:sp>
      <p:sp>
        <p:nvSpPr>
          <p:cNvPr id="11" name="TextBox 11"/>
          <p:cNvSpPr txBox="1"/>
          <p:nvPr/>
        </p:nvSpPr>
        <p:spPr>
          <a:xfrm>
            <a:off x="912463" y="347837"/>
            <a:ext cx="13619173" cy="2027137"/>
          </a:xfrm>
          <a:prstGeom prst="rect">
            <a:avLst/>
          </a:prstGeom>
        </p:spPr>
        <p:txBody>
          <a:bodyPr lIns="0" tIns="0" rIns="0" bIns="0" rtlCol="0" anchor="t">
            <a:spAutoFit/>
          </a:bodyPr>
          <a:lstStyle/>
          <a:p>
            <a:pPr algn="ctr">
              <a:lnSpc>
                <a:spcPts val="3141"/>
              </a:lnSpc>
            </a:pPr>
            <a:r>
              <a:rPr lang="en-US" sz="3529">
                <a:solidFill>
                  <a:srgbClr val="000000"/>
                </a:solidFill>
                <a:latin typeface="TT Nooks Script Bold"/>
                <a:ea typeface="TT Nooks Script Bold"/>
                <a:cs typeface="TT Nooks Script Bold"/>
                <a:sym typeface="TT Nooks Script Bold"/>
              </a:rPr>
              <a:t>1.¿HA RECIBIDO INFORMACIÓN SOBRE SUS DERECHOS Y DEBERES COMO PACIENTE, A TRAVÉS DEL PERSONAL QUE LO ATIENDE, CARTELERAS INFORMATIVAS, LLAMADAS TELEFÓNICAS, U OTROS MEDIOS INFORMATIVOS?</a:t>
            </a:r>
          </a:p>
          <a:p>
            <a:pPr marL="0" lvl="0" indent="0" algn="ctr">
              <a:lnSpc>
                <a:spcPts val="3141"/>
              </a:lnSpc>
              <a:spcBef>
                <a:spcPct val="0"/>
              </a:spcBef>
            </a:pPr>
            <a:endParaRPr lang="en-US" sz="3529">
              <a:solidFill>
                <a:srgbClr val="000000"/>
              </a:solidFill>
              <a:latin typeface="TT Nooks Script Bold"/>
              <a:ea typeface="TT Nooks Script Bold"/>
              <a:cs typeface="TT Nooks Script Bold"/>
              <a:sym typeface="TT Nooks Script Bold"/>
            </a:endParaRPr>
          </a:p>
        </p:txBody>
      </p:sp>
      <p:sp>
        <p:nvSpPr>
          <p:cNvPr id="12" name="TextBox 12"/>
          <p:cNvSpPr txBox="1"/>
          <p:nvPr/>
        </p:nvSpPr>
        <p:spPr>
          <a:xfrm>
            <a:off x="2078558" y="8571839"/>
            <a:ext cx="14928796" cy="2289752"/>
          </a:xfrm>
          <a:prstGeom prst="rect">
            <a:avLst/>
          </a:prstGeom>
        </p:spPr>
        <p:txBody>
          <a:bodyPr lIns="0" tIns="0" rIns="0" bIns="0" rtlCol="0" anchor="t">
            <a:spAutoFit/>
          </a:bodyPr>
          <a:lstStyle/>
          <a:p>
            <a:pPr algn="just">
              <a:lnSpc>
                <a:spcPts val="3535"/>
              </a:lnSpc>
            </a:pPr>
            <a:r>
              <a:rPr lang="en-US" sz="2828">
                <a:solidFill>
                  <a:srgbClr val="000000"/>
                </a:solidFill>
                <a:latin typeface="TT Nooks Script Bold"/>
                <a:ea typeface="TT Nooks Script Bold"/>
                <a:cs typeface="TT Nooks Script Bold"/>
                <a:sym typeface="TT Nooks Script Bold"/>
              </a:rPr>
              <a:t>SE PUEDE EVIDENCIAR QUE, EN EL SEGUNDO TRIMESTRE SE AUMENTA A 98% LA CANTIDAD DE PACIENTES QUE RECIBIERON INFORMACIÓN RELACIONADA A LOS DERECHOS Y DEBERES, CONTRARIO AL 95% DEL TRIMESTRE ANTERIOR. </a:t>
            </a:r>
          </a:p>
          <a:p>
            <a:pPr algn="just">
              <a:lnSpc>
                <a:spcPts val="3535"/>
              </a:lnSpc>
            </a:pPr>
            <a:endParaRPr lang="en-US" sz="2828">
              <a:solidFill>
                <a:srgbClr val="000000"/>
              </a:solidFill>
              <a:latin typeface="TT Nooks Script Bold"/>
              <a:ea typeface="TT Nooks Script Bold"/>
              <a:cs typeface="TT Nooks Script Bold"/>
              <a:sym typeface="TT Nooks Script Bold"/>
            </a:endParaRPr>
          </a:p>
          <a:p>
            <a:pPr marL="0" lvl="0" indent="0" algn="just">
              <a:lnSpc>
                <a:spcPts val="3991"/>
              </a:lnSpc>
              <a:spcBef>
                <a:spcPct val="0"/>
              </a:spcBef>
            </a:pPr>
            <a:endParaRPr lang="en-US" sz="2828">
              <a:solidFill>
                <a:srgbClr val="000000"/>
              </a:solidFill>
              <a:latin typeface="TT Nooks Script Bold"/>
              <a:ea typeface="TT Nooks Script Bold"/>
              <a:cs typeface="TT Nooks Script Bold"/>
              <a:sym typeface="TT Nooks Script Bold"/>
            </a:endParaRPr>
          </a:p>
        </p:txBody>
      </p:sp>
      <p:sp>
        <p:nvSpPr>
          <p:cNvPr id="13" name="TextBox 13"/>
          <p:cNvSpPr txBox="1"/>
          <p:nvPr/>
        </p:nvSpPr>
        <p:spPr>
          <a:xfrm>
            <a:off x="2330504" y="7699719"/>
            <a:ext cx="3922203" cy="891170"/>
          </a:xfrm>
          <a:prstGeom prst="rect">
            <a:avLst/>
          </a:prstGeom>
        </p:spPr>
        <p:txBody>
          <a:bodyPr lIns="0" tIns="0" rIns="0" bIns="0" rtlCol="0" anchor="t">
            <a:spAutoFit/>
          </a:bodyPr>
          <a:lstStyle/>
          <a:p>
            <a:pPr marL="0" lvl="0" indent="0" algn="l">
              <a:lnSpc>
                <a:spcPts val="6497"/>
              </a:lnSpc>
              <a:spcBef>
                <a:spcPct val="0"/>
              </a:spcBef>
            </a:pPr>
            <a:r>
              <a:rPr lang="en-US" sz="7300">
                <a:solidFill>
                  <a:srgbClr val="FF3131"/>
                </a:solidFill>
                <a:latin typeface="Rabbits Dummy"/>
                <a:ea typeface="Rabbits Dummy"/>
                <a:cs typeface="Rabbits Dummy"/>
                <a:sym typeface="Rabbits Dummy"/>
              </a:rPr>
              <a:t>ANÁLISIS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Freeform 9"/>
          <p:cNvSpPr/>
          <p:nvPr/>
        </p:nvSpPr>
        <p:spPr>
          <a:xfrm>
            <a:off x="259139" y="1901575"/>
            <a:ext cx="9023337" cy="5703529"/>
          </a:xfrm>
          <a:custGeom>
            <a:avLst/>
            <a:gdLst/>
            <a:ahLst/>
            <a:cxnLst/>
            <a:rect l="l" t="t" r="r" b="b"/>
            <a:pathLst>
              <a:path w="9023337" h="5703529">
                <a:moveTo>
                  <a:pt x="0" y="0"/>
                </a:moveTo>
                <a:lnTo>
                  <a:pt x="9023336" y="0"/>
                </a:lnTo>
                <a:lnTo>
                  <a:pt x="9023336" y="5703528"/>
                </a:lnTo>
                <a:lnTo>
                  <a:pt x="0" y="5703528"/>
                </a:lnTo>
                <a:lnTo>
                  <a:pt x="0" y="0"/>
                </a:lnTo>
                <a:close/>
              </a:path>
            </a:pathLst>
          </a:custGeom>
          <a:blipFill>
            <a:blip r:embed="rId13"/>
            <a:stretch>
              <a:fillRect r="-92154"/>
            </a:stretch>
          </a:blipFill>
        </p:spPr>
        <p:txBody>
          <a:bodyPr/>
          <a:lstStyle/>
          <a:p>
            <a:endParaRPr lang="es-CO"/>
          </a:p>
        </p:txBody>
      </p:sp>
      <p:sp>
        <p:nvSpPr>
          <p:cNvPr id="10" name="Freeform 10"/>
          <p:cNvSpPr/>
          <p:nvPr/>
        </p:nvSpPr>
        <p:spPr>
          <a:xfrm>
            <a:off x="9439998" y="1901575"/>
            <a:ext cx="8669363" cy="5703529"/>
          </a:xfrm>
          <a:custGeom>
            <a:avLst/>
            <a:gdLst/>
            <a:ahLst/>
            <a:cxnLst/>
            <a:rect l="l" t="t" r="r" b="b"/>
            <a:pathLst>
              <a:path w="8669363" h="5703529">
                <a:moveTo>
                  <a:pt x="0" y="0"/>
                </a:moveTo>
                <a:lnTo>
                  <a:pt x="8669363" y="0"/>
                </a:lnTo>
                <a:lnTo>
                  <a:pt x="8669363" y="5703528"/>
                </a:lnTo>
                <a:lnTo>
                  <a:pt x="0" y="5703528"/>
                </a:lnTo>
                <a:lnTo>
                  <a:pt x="0" y="0"/>
                </a:lnTo>
                <a:close/>
              </a:path>
            </a:pathLst>
          </a:custGeom>
          <a:blipFill>
            <a:blip r:embed="rId13"/>
            <a:stretch>
              <a:fillRect l="-100000"/>
            </a:stretch>
          </a:blipFill>
        </p:spPr>
        <p:txBody>
          <a:bodyPr/>
          <a:lstStyle/>
          <a:p>
            <a:endParaRPr lang="es-CO"/>
          </a:p>
        </p:txBody>
      </p:sp>
      <p:sp>
        <p:nvSpPr>
          <p:cNvPr id="11" name="TextBox 11"/>
          <p:cNvSpPr txBox="1"/>
          <p:nvPr/>
        </p:nvSpPr>
        <p:spPr>
          <a:xfrm>
            <a:off x="788185" y="504302"/>
            <a:ext cx="12359723" cy="1942229"/>
          </a:xfrm>
          <a:prstGeom prst="rect">
            <a:avLst/>
          </a:prstGeom>
        </p:spPr>
        <p:txBody>
          <a:bodyPr lIns="0" tIns="0" rIns="0" bIns="0" rtlCol="0" anchor="t">
            <a:spAutoFit/>
          </a:bodyPr>
          <a:lstStyle/>
          <a:p>
            <a:pPr algn="ctr">
              <a:lnSpc>
                <a:spcPts val="4952"/>
              </a:lnSpc>
            </a:pPr>
            <a:r>
              <a:rPr lang="en-US" sz="5564">
                <a:solidFill>
                  <a:srgbClr val="000000"/>
                </a:solidFill>
                <a:latin typeface="TT Nooks Script Bold"/>
                <a:ea typeface="TT Nooks Script Bold"/>
                <a:cs typeface="TT Nooks Script Bold"/>
                <a:sym typeface="TT Nooks Script Bold"/>
              </a:rPr>
              <a:t>2.¿SABE A QUÉ LUGAR DEBE DIRIGIRSE EN CASO DE URGENCIA MÉDICA?</a:t>
            </a:r>
          </a:p>
          <a:p>
            <a:pPr marL="0" lvl="0" indent="0" algn="ctr">
              <a:lnSpc>
                <a:spcPts val="4952"/>
              </a:lnSpc>
              <a:spcBef>
                <a:spcPct val="0"/>
              </a:spcBef>
            </a:pPr>
            <a:endParaRPr lang="en-US" sz="5564">
              <a:solidFill>
                <a:srgbClr val="000000"/>
              </a:solidFill>
              <a:latin typeface="TT Nooks Script Bold"/>
              <a:ea typeface="TT Nooks Script Bold"/>
              <a:cs typeface="TT Nooks Script Bold"/>
              <a:sym typeface="TT Nooks Script Bold"/>
            </a:endParaRPr>
          </a:p>
        </p:txBody>
      </p:sp>
      <p:sp>
        <p:nvSpPr>
          <p:cNvPr id="12" name="TextBox 12"/>
          <p:cNvSpPr txBox="1"/>
          <p:nvPr/>
        </p:nvSpPr>
        <p:spPr>
          <a:xfrm>
            <a:off x="2596398" y="8228205"/>
            <a:ext cx="13983341" cy="2401257"/>
          </a:xfrm>
          <a:prstGeom prst="rect">
            <a:avLst/>
          </a:prstGeom>
        </p:spPr>
        <p:txBody>
          <a:bodyPr lIns="0" tIns="0" rIns="0" bIns="0" rtlCol="0" anchor="t">
            <a:spAutoFit/>
          </a:bodyPr>
          <a:lstStyle/>
          <a:p>
            <a:pPr algn="just">
              <a:lnSpc>
                <a:spcPts val="3112"/>
              </a:lnSpc>
            </a:pPr>
            <a:r>
              <a:rPr lang="en-US" sz="2489">
                <a:solidFill>
                  <a:srgbClr val="000000"/>
                </a:solidFill>
                <a:latin typeface="TT Nooks Script Bold"/>
                <a:ea typeface="TT Nooks Script Bold"/>
                <a:cs typeface="TT Nooks Script Bold"/>
                <a:sym typeface="TT Nooks Script Bold"/>
              </a:rPr>
              <a:t>EEN LOS DOS TRIMESTRES, LA GRAN MAYORÍA DE LOS PACIENTES, RECONOCEN AL CENTRO DE ATENCIÓN DE SALUD U HOSPITAL MÁS CERCANO COMO EL SITIO DONDE DEBEN ACUDIR EN CASO DE UNA URGENCIA MÉDICA, EXCEPTO UNA MÍNIMA CANTIDAD QUE PRESENTAN CONFUSIÓN Y SE DIRIGEN A LA EPS O A LA UNIDAD ONCOLÓGICA SURCOLOMBIANA. </a:t>
            </a:r>
          </a:p>
          <a:p>
            <a:pPr algn="just">
              <a:lnSpc>
                <a:spcPts val="3112"/>
              </a:lnSpc>
            </a:pPr>
            <a:endParaRPr lang="en-US" sz="2489">
              <a:solidFill>
                <a:srgbClr val="000000"/>
              </a:solidFill>
              <a:latin typeface="TT Nooks Script Bold"/>
              <a:ea typeface="TT Nooks Script Bold"/>
              <a:cs typeface="TT Nooks Script Bold"/>
              <a:sym typeface="TT Nooks Script Bold"/>
            </a:endParaRPr>
          </a:p>
          <a:p>
            <a:pPr marL="0" lvl="0" indent="0" algn="just">
              <a:lnSpc>
                <a:spcPts val="3513"/>
              </a:lnSpc>
              <a:spcBef>
                <a:spcPct val="0"/>
              </a:spcBef>
            </a:pPr>
            <a:endParaRPr lang="en-US" sz="2489">
              <a:solidFill>
                <a:srgbClr val="000000"/>
              </a:solidFill>
              <a:latin typeface="TT Nooks Script Bold"/>
              <a:ea typeface="TT Nooks Script Bold"/>
              <a:cs typeface="TT Nooks Script Bold"/>
              <a:sym typeface="TT Nooks Script Bold"/>
            </a:endParaRPr>
          </a:p>
        </p:txBody>
      </p:sp>
      <p:sp>
        <p:nvSpPr>
          <p:cNvPr id="13" name="TextBox 13"/>
          <p:cNvSpPr txBox="1"/>
          <p:nvPr/>
        </p:nvSpPr>
        <p:spPr>
          <a:xfrm>
            <a:off x="259139" y="8586521"/>
            <a:ext cx="2911609" cy="671779"/>
          </a:xfrm>
          <a:prstGeom prst="rect">
            <a:avLst/>
          </a:prstGeom>
        </p:spPr>
        <p:txBody>
          <a:bodyPr lIns="0" tIns="0" rIns="0" bIns="0" rtlCol="0" anchor="t">
            <a:spAutoFit/>
          </a:bodyPr>
          <a:lstStyle/>
          <a:p>
            <a:pPr marL="0" lvl="0" indent="0" algn="l">
              <a:lnSpc>
                <a:spcPts val="4823"/>
              </a:lnSpc>
              <a:spcBef>
                <a:spcPct val="0"/>
              </a:spcBef>
            </a:pPr>
            <a:r>
              <a:rPr lang="en-US" sz="5419">
                <a:solidFill>
                  <a:srgbClr val="FF3131"/>
                </a:solidFill>
                <a:latin typeface="Rabbits Dummy"/>
                <a:ea typeface="Rabbits Dummy"/>
                <a:cs typeface="Rabbits Dummy"/>
                <a:sym typeface="Rabbits Dummy"/>
              </a:rPr>
              <a:t>ANÁLISIS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Freeform 9"/>
          <p:cNvSpPr/>
          <p:nvPr/>
        </p:nvSpPr>
        <p:spPr>
          <a:xfrm>
            <a:off x="645804" y="1815171"/>
            <a:ext cx="17000236" cy="4907285"/>
          </a:xfrm>
          <a:custGeom>
            <a:avLst/>
            <a:gdLst/>
            <a:ahLst/>
            <a:cxnLst/>
            <a:rect l="l" t="t" r="r" b="b"/>
            <a:pathLst>
              <a:path w="17000236" h="4907285">
                <a:moveTo>
                  <a:pt x="0" y="0"/>
                </a:moveTo>
                <a:lnTo>
                  <a:pt x="17000236" y="0"/>
                </a:lnTo>
                <a:lnTo>
                  <a:pt x="17000236" y="4907285"/>
                </a:lnTo>
                <a:lnTo>
                  <a:pt x="0" y="4907285"/>
                </a:lnTo>
                <a:lnTo>
                  <a:pt x="0" y="0"/>
                </a:lnTo>
                <a:close/>
              </a:path>
            </a:pathLst>
          </a:custGeom>
          <a:blipFill>
            <a:blip r:embed="rId13"/>
            <a:stretch>
              <a:fillRect/>
            </a:stretch>
          </a:blipFill>
        </p:spPr>
        <p:txBody>
          <a:bodyPr/>
          <a:lstStyle/>
          <a:p>
            <a:endParaRPr lang="es-CO"/>
          </a:p>
        </p:txBody>
      </p:sp>
      <p:sp>
        <p:nvSpPr>
          <p:cNvPr id="10" name="TextBox 10"/>
          <p:cNvSpPr txBox="1"/>
          <p:nvPr/>
        </p:nvSpPr>
        <p:spPr>
          <a:xfrm>
            <a:off x="139619" y="493906"/>
            <a:ext cx="14499335" cy="1229956"/>
          </a:xfrm>
          <a:prstGeom prst="rect">
            <a:avLst/>
          </a:prstGeom>
        </p:spPr>
        <p:txBody>
          <a:bodyPr lIns="0" tIns="0" rIns="0" bIns="0" rtlCol="0" anchor="t">
            <a:spAutoFit/>
          </a:bodyPr>
          <a:lstStyle/>
          <a:p>
            <a:pPr algn="ctr">
              <a:lnSpc>
                <a:spcPts val="3141"/>
              </a:lnSpc>
            </a:pPr>
            <a:r>
              <a:rPr lang="en-US" sz="3529">
                <a:solidFill>
                  <a:srgbClr val="000000"/>
                </a:solidFill>
                <a:latin typeface="TT Nooks Script Bold"/>
                <a:ea typeface="TT Nooks Script Bold"/>
                <a:cs typeface="TT Nooks Script Bold"/>
                <a:sym typeface="TT Nooks Script Bold"/>
              </a:rPr>
              <a:t>3.¿EL TALENTO HUMANO DE LA UNIDAD ONCOLÓGICA SURCOLOMBIANA S.A.S LE PREGUNTA SU NOMBRE COMPLETO Y NÚMERO DE IDENTIFICACIÓN DURANTE:</a:t>
            </a:r>
          </a:p>
          <a:p>
            <a:pPr marL="0" lvl="0" indent="0" algn="ctr">
              <a:lnSpc>
                <a:spcPts val="3141"/>
              </a:lnSpc>
              <a:spcBef>
                <a:spcPct val="0"/>
              </a:spcBef>
            </a:pPr>
            <a:endParaRPr lang="en-US" sz="3529">
              <a:solidFill>
                <a:srgbClr val="000000"/>
              </a:solidFill>
              <a:latin typeface="TT Nooks Script Bold"/>
              <a:ea typeface="TT Nooks Script Bold"/>
              <a:cs typeface="TT Nooks Script Bold"/>
              <a:sym typeface="TT Nooks Script Bold"/>
            </a:endParaRPr>
          </a:p>
        </p:txBody>
      </p:sp>
      <p:sp>
        <p:nvSpPr>
          <p:cNvPr id="11" name="TextBox 11"/>
          <p:cNvSpPr txBox="1"/>
          <p:nvPr/>
        </p:nvSpPr>
        <p:spPr>
          <a:xfrm>
            <a:off x="1972896" y="8228151"/>
            <a:ext cx="14384895" cy="1777101"/>
          </a:xfrm>
          <a:prstGeom prst="rect">
            <a:avLst/>
          </a:prstGeom>
        </p:spPr>
        <p:txBody>
          <a:bodyPr lIns="0" tIns="0" rIns="0" bIns="0" rtlCol="0" anchor="t">
            <a:spAutoFit/>
          </a:bodyPr>
          <a:lstStyle/>
          <a:p>
            <a:pPr algn="just">
              <a:lnSpc>
                <a:spcPts val="3406"/>
              </a:lnSpc>
            </a:pPr>
            <a:r>
              <a:rPr lang="en-US" sz="2725">
                <a:solidFill>
                  <a:srgbClr val="000000"/>
                </a:solidFill>
                <a:latin typeface="TT Nooks Script Bold"/>
                <a:ea typeface="TT Nooks Script Bold"/>
                <a:cs typeface="TT Nooks Script Bold"/>
                <a:sym typeface="TT Nooks Script Bold"/>
              </a:rPr>
              <a:t>SE PUEDE EVIDENCIAR QUE EN LOS DOS TRIMESTRES SE REALIZA DE MANERA CORRECTA LA IDENTIFICACIÓN DEL PACIENTE, CON UNA PERCEPCIÓN POSITIVA Y EN AUMENTO DEL 1% EN CONTRASTE CON EL TRIMESTRE ANTERIOR, LOGRANDO MEJORAR Y MANTENERNOS EN LOS TRES ÍTEMS.</a:t>
            </a:r>
          </a:p>
          <a:p>
            <a:pPr marL="0" lvl="0" indent="0" algn="just">
              <a:lnSpc>
                <a:spcPts val="3846"/>
              </a:lnSpc>
              <a:spcBef>
                <a:spcPct val="0"/>
              </a:spcBef>
            </a:pPr>
            <a:endParaRPr lang="en-US" sz="2725">
              <a:solidFill>
                <a:srgbClr val="000000"/>
              </a:solidFill>
              <a:latin typeface="TT Nooks Script Bold"/>
              <a:ea typeface="TT Nooks Script Bold"/>
              <a:cs typeface="TT Nooks Script Bold"/>
              <a:sym typeface="TT Nooks Script Bold"/>
            </a:endParaRPr>
          </a:p>
        </p:txBody>
      </p:sp>
      <p:sp>
        <p:nvSpPr>
          <p:cNvPr id="12" name="TextBox 12"/>
          <p:cNvSpPr txBox="1"/>
          <p:nvPr/>
        </p:nvSpPr>
        <p:spPr>
          <a:xfrm>
            <a:off x="1972896" y="7325497"/>
            <a:ext cx="3102425" cy="706743"/>
          </a:xfrm>
          <a:prstGeom prst="rect">
            <a:avLst/>
          </a:prstGeom>
        </p:spPr>
        <p:txBody>
          <a:bodyPr lIns="0" tIns="0" rIns="0" bIns="0" rtlCol="0" anchor="t">
            <a:spAutoFit/>
          </a:bodyPr>
          <a:lstStyle/>
          <a:p>
            <a:pPr marL="0" lvl="0" indent="0" algn="l">
              <a:lnSpc>
                <a:spcPts val="5139"/>
              </a:lnSpc>
              <a:spcBef>
                <a:spcPct val="0"/>
              </a:spcBef>
            </a:pPr>
            <a:r>
              <a:rPr lang="en-US" sz="5774">
                <a:solidFill>
                  <a:srgbClr val="FF3131"/>
                </a:solidFill>
                <a:latin typeface="Rabbits Dummy"/>
                <a:ea typeface="Rabbits Dummy"/>
                <a:cs typeface="Rabbits Dummy"/>
                <a:sym typeface="Rabbits Dummy"/>
              </a:rPr>
              <a:t>ANÁLISIS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Freeform 9"/>
          <p:cNvSpPr/>
          <p:nvPr/>
        </p:nvSpPr>
        <p:spPr>
          <a:xfrm>
            <a:off x="662901" y="1971454"/>
            <a:ext cx="6726386" cy="5064956"/>
          </a:xfrm>
          <a:custGeom>
            <a:avLst/>
            <a:gdLst/>
            <a:ahLst/>
            <a:cxnLst/>
            <a:rect l="l" t="t" r="r" b="b"/>
            <a:pathLst>
              <a:path w="6726386" h="5064956">
                <a:moveTo>
                  <a:pt x="0" y="0"/>
                </a:moveTo>
                <a:lnTo>
                  <a:pt x="6726385" y="0"/>
                </a:lnTo>
                <a:lnTo>
                  <a:pt x="6726385" y="5064955"/>
                </a:lnTo>
                <a:lnTo>
                  <a:pt x="0" y="5064955"/>
                </a:lnTo>
                <a:lnTo>
                  <a:pt x="0" y="0"/>
                </a:lnTo>
                <a:close/>
              </a:path>
            </a:pathLst>
          </a:custGeom>
          <a:blipFill>
            <a:blip r:embed="rId13"/>
            <a:stretch>
              <a:fillRect l="-2670" r="-112360"/>
            </a:stretch>
          </a:blipFill>
        </p:spPr>
        <p:txBody>
          <a:bodyPr/>
          <a:lstStyle/>
          <a:p>
            <a:endParaRPr lang="es-CO"/>
          </a:p>
        </p:txBody>
      </p:sp>
      <p:sp>
        <p:nvSpPr>
          <p:cNvPr id="10" name="Freeform 10"/>
          <p:cNvSpPr/>
          <p:nvPr/>
        </p:nvSpPr>
        <p:spPr>
          <a:xfrm>
            <a:off x="7804897" y="1911281"/>
            <a:ext cx="8641445" cy="6299064"/>
          </a:xfrm>
          <a:custGeom>
            <a:avLst/>
            <a:gdLst/>
            <a:ahLst/>
            <a:cxnLst/>
            <a:rect l="l" t="t" r="r" b="b"/>
            <a:pathLst>
              <a:path w="8641445" h="6299064">
                <a:moveTo>
                  <a:pt x="0" y="0"/>
                </a:moveTo>
                <a:lnTo>
                  <a:pt x="8641445" y="0"/>
                </a:lnTo>
                <a:lnTo>
                  <a:pt x="8641445" y="6299064"/>
                </a:lnTo>
                <a:lnTo>
                  <a:pt x="0" y="6299064"/>
                </a:lnTo>
                <a:lnTo>
                  <a:pt x="0" y="0"/>
                </a:lnTo>
                <a:close/>
              </a:path>
            </a:pathLst>
          </a:custGeom>
          <a:blipFill>
            <a:blip r:embed="rId13"/>
            <a:stretch>
              <a:fillRect l="-108160"/>
            </a:stretch>
          </a:blipFill>
        </p:spPr>
        <p:txBody>
          <a:bodyPr/>
          <a:lstStyle/>
          <a:p>
            <a:endParaRPr lang="es-CO"/>
          </a:p>
        </p:txBody>
      </p:sp>
      <p:sp>
        <p:nvSpPr>
          <p:cNvPr id="11" name="TextBox 11"/>
          <p:cNvSpPr txBox="1"/>
          <p:nvPr/>
        </p:nvSpPr>
        <p:spPr>
          <a:xfrm>
            <a:off x="139619" y="95316"/>
            <a:ext cx="14499335" cy="1628547"/>
          </a:xfrm>
          <a:prstGeom prst="rect">
            <a:avLst/>
          </a:prstGeom>
        </p:spPr>
        <p:txBody>
          <a:bodyPr lIns="0" tIns="0" rIns="0" bIns="0" rtlCol="0" anchor="t">
            <a:spAutoFit/>
          </a:bodyPr>
          <a:lstStyle/>
          <a:p>
            <a:pPr marL="0" lvl="0" indent="0" algn="ctr">
              <a:lnSpc>
                <a:spcPts val="3141"/>
              </a:lnSpc>
              <a:spcBef>
                <a:spcPct val="0"/>
              </a:spcBef>
            </a:pPr>
            <a:r>
              <a:rPr lang="en-US" sz="3529">
                <a:solidFill>
                  <a:srgbClr val="000000"/>
                </a:solidFill>
                <a:latin typeface="TT Nooks Script Bold"/>
                <a:ea typeface="TT Nooks Script Bold"/>
                <a:cs typeface="TT Nooks Script Bold"/>
                <a:sym typeface="TT Nooks Script Bold"/>
              </a:rPr>
              <a:t>4. ¿EL MÉDICO Y/O PROFESIONAL EN SALUD DURANTE LA ATENCIÓN EN LA UNIDAD ONCOLÓGICA SURCOLOMBIANA S.A.S FUE CLARO Y ESTUVO ATENTO A SOLUCIONAR SUS INQUIETUDES EN CUANTO A SU DIAGNÓSTICO Y TRATAMIENTO?</a:t>
            </a:r>
          </a:p>
        </p:txBody>
      </p:sp>
      <p:sp>
        <p:nvSpPr>
          <p:cNvPr id="12" name="TextBox 12"/>
          <p:cNvSpPr txBox="1"/>
          <p:nvPr/>
        </p:nvSpPr>
        <p:spPr>
          <a:xfrm>
            <a:off x="1678678" y="7981749"/>
            <a:ext cx="2691918" cy="609592"/>
          </a:xfrm>
          <a:prstGeom prst="rect">
            <a:avLst/>
          </a:prstGeom>
        </p:spPr>
        <p:txBody>
          <a:bodyPr lIns="0" tIns="0" rIns="0" bIns="0" rtlCol="0" anchor="t">
            <a:spAutoFit/>
          </a:bodyPr>
          <a:lstStyle/>
          <a:p>
            <a:pPr marL="0" lvl="0" indent="0" algn="l">
              <a:lnSpc>
                <a:spcPts val="4459"/>
              </a:lnSpc>
              <a:spcBef>
                <a:spcPct val="0"/>
              </a:spcBef>
            </a:pPr>
            <a:r>
              <a:rPr lang="en-US" sz="5010">
                <a:solidFill>
                  <a:srgbClr val="FF3131"/>
                </a:solidFill>
                <a:latin typeface="Rabbits Dummy"/>
                <a:ea typeface="Rabbits Dummy"/>
                <a:cs typeface="Rabbits Dummy"/>
                <a:sym typeface="Rabbits Dummy"/>
              </a:rPr>
              <a:t>ANÁLISIS</a:t>
            </a:r>
          </a:p>
        </p:txBody>
      </p:sp>
      <p:sp>
        <p:nvSpPr>
          <p:cNvPr id="13" name="TextBox 13"/>
          <p:cNvSpPr txBox="1"/>
          <p:nvPr/>
        </p:nvSpPr>
        <p:spPr>
          <a:xfrm>
            <a:off x="1678678" y="8572291"/>
            <a:ext cx="14417054" cy="1714709"/>
          </a:xfrm>
          <a:prstGeom prst="rect">
            <a:avLst/>
          </a:prstGeom>
        </p:spPr>
        <p:txBody>
          <a:bodyPr lIns="0" tIns="0" rIns="0" bIns="0" rtlCol="0" anchor="t">
            <a:spAutoFit/>
          </a:bodyPr>
          <a:lstStyle/>
          <a:p>
            <a:pPr algn="just">
              <a:lnSpc>
                <a:spcPts val="3285"/>
              </a:lnSpc>
            </a:pPr>
            <a:r>
              <a:rPr lang="en-US" sz="2628">
                <a:solidFill>
                  <a:srgbClr val="000000"/>
                </a:solidFill>
                <a:latin typeface="TT Nooks Script Bold"/>
                <a:ea typeface="TT Nooks Script Bold"/>
                <a:cs typeface="TT Nooks Script Bold"/>
                <a:sym typeface="TT Nooks Script Bold"/>
              </a:rPr>
              <a:t>EN EL SEGUNDO TRIMESTRE EL 100% DE LOS USUARIOS, INDICARON QUE EL PROFESIONAL EN SALUD FUE CLARO Y ESTUVO ATENTO A SOLUCIONAR SUS INQUIETUDES EN CUANTO A SU DIAGNÓSTICO Y TRATAMIENTO. VIENDO UNA MEJORA DEL 1% EN CONTRASTE CON TRIMESTRE ANTERIOR. </a:t>
            </a:r>
          </a:p>
          <a:p>
            <a:pPr marL="0" lvl="0" indent="0" algn="just">
              <a:lnSpc>
                <a:spcPts val="3709"/>
              </a:lnSpc>
              <a:spcBef>
                <a:spcPct val="0"/>
              </a:spcBef>
            </a:pPr>
            <a:endParaRPr lang="en-US" sz="2628">
              <a:solidFill>
                <a:srgbClr val="000000"/>
              </a:solidFill>
              <a:latin typeface="TT Nooks Script Bold"/>
              <a:ea typeface="TT Nooks Script Bold"/>
              <a:cs typeface="TT Nooks Script Bold"/>
              <a:sym typeface="TT Nooks Script Bo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10" name="TextBox 10"/>
          <p:cNvSpPr txBox="1"/>
          <p:nvPr/>
        </p:nvSpPr>
        <p:spPr>
          <a:xfrm>
            <a:off x="1685474" y="7337258"/>
            <a:ext cx="2691918" cy="609592"/>
          </a:xfrm>
          <a:prstGeom prst="rect">
            <a:avLst/>
          </a:prstGeom>
        </p:spPr>
        <p:txBody>
          <a:bodyPr lIns="0" tIns="0" rIns="0" bIns="0" rtlCol="0" anchor="t">
            <a:spAutoFit/>
          </a:bodyPr>
          <a:lstStyle/>
          <a:p>
            <a:pPr marL="0" lvl="0" indent="0" algn="l">
              <a:lnSpc>
                <a:spcPts val="4459"/>
              </a:lnSpc>
              <a:spcBef>
                <a:spcPct val="0"/>
              </a:spcBef>
            </a:pPr>
            <a:r>
              <a:rPr lang="en-US" sz="5010">
                <a:solidFill>
                  <a:srgbClr val="FF3131"/>
                </a:solidFill>
                <a:latin typeface="Rabbits Dummy"/>
                <a:ea typeface="Rabbits Dummy"/>
                <a:cs typeface="Rabbits Dummy"/>
                <a:sym typeface="Rabbits Dummy"/>
              </a:rPr>
              <a:t>ANÁLISIS</a:t>
            </a:r>
          </a:p>
        </p:txBody>
      </p:sp>
      <p:sp>
        <p:nvSpPr>
          <p:cNvPr id="11" name="TextBox 11"/>
          <p:cNvSpPr txBox="1"/>
          <p:nvPr/>
        </p:nvSpPr>
        <p:spPr>
          <a:xfrm>
            <a:off x="1678678" y="7937325"/>
            <a:ext cx="15742166" cy="1861037"/>
          </a:xfrm>
          <a:prstGeom prst="rect">
            <a:avLst/>
          </a:prstGeom>
        </p:spPr>
        <p:txBody>
          <a:bodyPr lIns="0" tIns="0" rIns="0" bIns="0" rtlCol="0" anchor="t">
            <a:spAutoFit/>
          </a:bodyPr>
          <a:lstStyle/>
          <a:p>
            <a:pPr algn="just">
              <a:lnSpc>
                <a:spcPts val="3587"/>
              </a:lnSpc>
            </a:pPr>
            <a:r>
              <a:rPr lang="en-US" sz="2870">
                <a:solidFill>
                  <a:srgbClr val="000000"/>
                </a:solidFill>
                <a:latin typeface="TT Nooks Script Bold"/>
                <a:ea typeface="TT Nooks Script Bold"/>
                <a:cs typeface="TT Nooks Script Bold"/>
                <a:sym typeface="TT Nooks Script Bold"/>
              </a:rPr>
              <a:t>EN EL SEGUNDO TRIMESTRE, EL 100% DE ENCUESTADOS ESTÁN SATISFECHOS CON LA ATENCIÓN POR PARTE DEL MÉDICO Y/O PROFESIONAL EN SALUD DURANTE LA ATENCIÓN EN LA UNIDAD ONCOLÓGICA SURCOLOMBIANA S.A.S.</a:t>
            </a:r>
          </a:p>
          <a:p>
            <a:pPr marL="0" lvl="0" indent="0" algn="just">
              <a:lnSpc>
                <a:spcPts val="4050"/>
              </a:lnSpc>
              <a:spcBef>
                <a:spcPct val="0"/>
              </a:spcBef>
            </a:pPr>
            <a:endParaRPr lang="en-US" sz="2870">
              <a:solidFill>
                <a:srgbClr val="000000"/>
              </a:solidFill>
              <a:latin typeface="TT Nooks Script Bold"/>
              <a:ea typeface="TT Nooks Script Bold"/>
              <a:cs typeface="TT Nooks Script Bold"/>
              <a:sym typeface="TT Nooks Script Bold"/>
            </a:endParaRPr>
          </a:p>
        </p:txBody>
      </p:sp>
      <p:pic>
        <p:nvPicPr>
          <p:cNvPr id="13" name="Imagen 12">
            <a:extLst>
              <a:ext uri="{FF2B5EF4-FFF2-40B4-BE49-F238E27FC236}">
                <a16:creationId xmlns:a16="http://schemas.microsoft.com/office/drawing/2014/main" id="{DD6BE2C0-F898-D7B0-37C0-90F205D99392}"/>
              </a:ext>
            </a:extLst>
          </p:cNvPr>
          <p:cNvPicPr>
            <a:picLocks noChangeAspect="1"/>
          </p:cNvPicPr>
          <p:nvPr/>
        </p:nvPicPr>
        <p:blipFill>
          <a:blip r:embed="rId12"/>
          <a:stretch>
            <a:fillRect/>
          </a:stretch>
        </p:blipFill>
        <p:spPr>
          <a:xfrm>
            <a:off x="582987" y="657886"/>
            <a:ext cx="16826134" cy="593245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11" name="TextBox 11"/>
          <p:cNvSpPr txBox="1"/>
          <p:nvPr/>
        </p:nvSpPr>
        <p:spPr>
          <a:xfrm>
            <a:off x="437259" y="381193"/>
            <a:ext cx="14272477" cy="1993781"/>
          </a:xfrm>
          <a:prstGeom prst="rect">
            <a:avLst/>
          </a:prstGeom>
        </p:spPr>
        <p:txBody>
          <a:bodyPr lIns="0" tIns="0" rIns="0" bIns="0" rtlCol="0" anchor="t">
            <a:spAutoFit/>
          </a:bodyPr>
          <a:lstStyle/>
          <a:p>
            <a:pPr algn="ctr">
              <a:lnSpc>
                <a:spcPts val="3092"/>
              </a:lnSpc>
            </a:pPr>
            <a:r>
              <a:rPr lang="en-US" sz="3474">
                <a:solidFill>
                  <a:srgbClr val="000000"/>
                </a:solidFill>
                <a:latin typeface="TT Nooks Script Bold"/>
                <a:ea typeface="TT Nooks Script Bold"/>
                <a:cs typeface="TT Nooks Script Bold"/>
                <a:sym typeface="TT Nooks Script Bold"/>
              </a:rPr>
              <a:t>6. ¿HA RECIBIDO RECOMENDACIONES, CUIDADO Y MEDIDAS PARA LA PREVENCIÓN DE CAÍDAS POR PARTE DEL PERSONAL QUE LO ATIENDE, EN LOS VIDEOS INSTITUCIONALES QUE SE PROYECTAN EN SALA DE ESPERA Y DEMÁS MEDIOS INFORMATIVOS?</a:t>
            </a:r>
          </a:p>
          <a:p>
            <a:pPr marL="0" lvl="0" indent="0" algn="ctr">
              <a:lnSpc>
                <a:spcPts val="3092"/>
              </a:lnSpc>
              <a:spcBef>
                <a:spcPct val="0"/>
              </a:spcBef>
            </a:pPr>
            <a:endParaRPr lang="en-US" sz="3474">
              <a:solidFill>
                <a:srgbClr val="000000"/>
              </a:solidFill>
              <a:latin typeface="TT Nooks Script Bold"/>
              <a:ea typeface="TT Nooks Script Bold"/>
              <a:cs typeface="TT Nooks Script Bold"/>
              <a:sym typeface="TT Nooks Script Bold"/>
            </a:endParaRPr>
          </a:p>
        </p:txBody>
      </p:sp>
      <p:sp>
        <p:nvSpPr>
          <p:cNvPr id="12" name="TextBox 12"/>
          <p:cNvSpPr txBox="1"/>
          <p:nvPr/>
        </p:nvSpPr>
        <p:spPr>
          <a:xfrm>
            <a:off x="1935473" y="7992539"/>
            <a:ext cx="2691918" cy="609592"/>
          </a:xfrm>
          <a:prstGeom prst="rect">
            <a:avLst/>
          </a:prstGeom>
        </p:spPr>
        <p:txBody>
          <a:bodyPr lIns="0" tIns="0" rIns="0" bIns="0" rtlCol="0" anchor="t">
            <a:spAutoFit/>
          </a:bodyPr>
          <a:lstStyle/>
          <a:p>
            <a:pPr marL="0" lvl="0" indent="0" algn="l">
              <a:lnSpc>
                <a:spcPts val="4459"/>
              </a:lnSpc>
              <a:spcBef>
                <a:spcPct val="0"/>
              </a:spcBef>
            </a:pPr>
            <a:r>
              <a:rPr lang="en-US" sz="5010">
                <a:solidFill>
                  <a:srgbClr val="FF3131"/>
                </a:solidFill>
                <a:latin typeface="Rabbits Dummy"/>
                <a:ea typeface="Rabbits Dummy"/>
                <a:cs typeface="Rabbits Dummy"/>
                <a:sym typeface="Rabbits Dummy"/>
              </a:rPr>
              <a:t>ANÁLISIS</a:t>
            </a:r>
          </a:p>
        </p:txBody>
      </p:sp>
      <p:sp>
        <p:nvSpPr>
          <p:cNvPr id="13" name="TextBox 13"/>
          <p:cNvSpPr txBox="1"/>
          <p:nvPr/>
        </p:nvSpPr>
        <p:spPr>
          <a:xfrm>
            <a:off x="1935473" y="8700252"/>
            <a:ext cx="15071881" cy="2106307"/>
          </a:xfrm>
          <a:prstGeom prst="rect">
            <a:avLst/>
          </a:prstGeom>
        </p:spPr>
        <p:txBody>
          <a:bodyPr lIns="0" tIns="0" rIns="0" bIns="0" rtlCol="0" anchor="t">
            <a:spAutoFit/>
          </a:bodyPr>
          <a:lstStyle/>
          <a:p>
            <a:pPr algn="just">
              <a:lnSpc>
                <a:spcPts val="3285"/>
              </a:lnSpc>
            </a:pPr>
            <a:r>
              <a:rPr lang="en-US" sz="2628">
                <a:solidFill>
                  <a:srgbClr val="000000"/>
                </a:solidFill>
                <a:latin typeface="TT Nooks Script Bold"/>
                <a:ea typeface="TT Nooks Script Bold"/>
                <a:cs typeface="TT Nooks Script Bold"/>
                <a:sym typeface="TT Nooks Script Bold"/>
              </a:rPr>
              <a:t>SE PUEDE EVIDENCIAR QUE, EN EL SEGUNDO TRIMESTRE DE 2024, AUMENTO AL 98% LOS PACIENTES QUE RECIBIERON INFORMACIÓN SOBRE PREVENCIÓN DE CAÍDAS, EN COMPARACIÓN CON EL TRIMESTRE ANTERIOR, DONDE LA PERCEPCIÓN POSITIVA FUE DEL 96%.</a:t>
            </a:r>
          </a:p>
          <a:p>
            <a:pPr algn="just">
              <a:lnSpc>
                <a:spcPts val="3285"/>
              </a:lnSpc>
            </a:pPr>
            <a:r>
              <a:rPr lang="en-US" sz="2628">
                <a:solidFill>
                  <a:srgbClr val="000000"/>
                </a:solidFill>
                <a:latin typeface="TT Nooks Script Bold"/>
                <a:ea typeface="TT Nooks Script Bold"/>
                <a:cs typeface="TT Nooks Script Bold"/>
                <a:sym typeface="TT Nooks Script Bold"/>
              </a:rPr>
              <a:t> </a:t>
            </a:r>
          </a:p>
          <a:p>
            <a:pPr marL="0" lvl="0" indent="0" algn="just">
              <a:lnSpc>
                <a:spcPts val="3709"/>
              </a:lnSpc>
              <a:spcBef>
                <a:spcPct val="0"/>
              </a:spcBef>
            </a:pPr>
            <a:endParaRPr lang="en-US" sz="2628">
              <a:solidFill>
                <a:srgbClr val="000000"/>
              </a:solidFill>
              <a:latin typeface="TT Nooks Script Bold"/>
              <a:ea typeface="TT Nooks Script Bold"/>
              <a:cs typeface="TT Nooks Script Bold"/>
              <a:sym typeface="TT Nooks Script Bold"/>
            </a:endParaRPr>
          </a:p>
        </p:txBody>
      </p:sp>
      <p:pic>
        <p:nvPicPr>
          <p:cNvPr id="15" name="Imagen 14">
            <a:extLst>
              <a:ext uri="{FF2B5EF4-FFF2-40B4-BE49-F238E27FC236}">
                <a16:creationId xmlns:a16="http://schemas.microsoft.com/office/drawing/2014/main" id="{2E5653C6-A1FC-2AF0-2BC5-BDF17B515F28}"/>
              </a:ext>
            </a:extLst>
          </p:cNvPr>
          <p:cNvPicPr>
            <a:picLocks noChangeAspect="1"/>
          </p:cNvPicPr>
          <p:nvPr/>
        </p:nvPicPr>
        <p:blipFill>
          <a:blip r:embed="rId13"/>
          <a:stretch>
            <a:fillRect/>
          </a:stretch>
        </p:blipFill>
        <p:spPr>
          <a:xfrm>
            <a:off x="1172898" y="2438433"/>
            <a:ext cx="6839393" cy="5018834"/>
          </a:xfrm>
          <a:prstGeom prst="rect">
            <a:avLst/>
          </a:prstGeom>
        </p:spPr>
      </p:pic>
      <p:pic>
        <p:nvPicPr>
          <p:cNvPr id="17" name="Imagen 16">
            <a:extLst>
              <a:ext uri="{FF2B5EF4-FFF2-40B4-BE49-F238E27FC236}">
                <a16:creationId xmlns:a16="http://schemas.microsoft.com/office/drawing/2014/main" id="{F24829B8-A27C-5214-C691-92A330ACA6A5}"/>
              </a:ext>
            </a:extLst>
          </p:cNvPr>
          <p:cNvPicPr>
            <a:picLocks noChangeAspect="1"/>
          </p:cNvPicPr>
          <p:nvPr/>
        </p:nvPicPr>
        <p:blipFill>
          <a:blip r:embed="rId14"/>
          <a:stretch>
            <a:fillRect/>
          </a:stretch>
        </p:blipFill>
        <p:spPr>
          <a:xfrm>
            <a:off x="9065768" y="2542332"/>
            <a:ext cx="7286759" cy="546506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Freeform 9"/>
          <p:cNvSpPr/>
          <p:nvPr/>
        </p:nvSpPr>
        <p:spPr>
          <a:xfrm>
            <a:off x="280615" y="1165032"/>
            <a:ext cx="7573252" cy="5307578"/>
          </a:xfrm>
          <a:custGeom>
            <a:avLst/>
            <a:gdLst/>
            <a:ahLst/>
            <a:cxnLst/>
            <a:rect l="l" t="t" r="r" b="b"/>
            <a:pathLst>
              <a:path w="7573252" h="5307578">
                <a:moveTo>
                  <a:pt x="0" y="0"/>
                </a:moveTo>
                <a:lnTo>
                  <a:pt x="7573252" y="0"/>
                </a:lnTo>
                <a:lnTo>
                  <a:pt x="7573252" y="5307578"/>
                </a:lnTo>
                <a:lnTo>
                  <a:pt x="0" y="5307578"/>
                </a:lnTo>
                <a:lnTo>
                  <a:pt x="0" y="0"/>
                </a:lnTo>
                <a:close/>
              </a:path>
            </a:pathLst>
          </a:custGeom>
          <a:blipFill>
            <a:blip r:embed="rId13"/>
            <a:stretch>
              <a:fillRect r="-92037"/>
            </a:stretch>
          </a:blipFill>
        </p:spPr>
        <p:txBody>
          <a:bodyPr/>
          <a:lstStyle/>
          <a:p>
            <a:endParaRPr lang="es-CO"/>
          </a:p>
        </p:txBody>
      </p:sp>
      <p:sp>
        <p:nvSpPr>
          <p:cNvPr id="10" name="Freeform 10"/>
          <p:cNvSpPr/>
          <p:nvPr/>
        </p:nvSpPr>
        <p:spPr>
          <a:xfrm>
            <a:off x="8105813" y="1448721"/>
            <a:ext cx="9687705" cy="6909123"/>
          </a:xfrm>
          <a:custGeom>
            <a:avLst/>
            <a:gdLst/>
            <a:ahLst/>
            <a:cxnLst/>
            <a:rect l="l" t="t" r="r" b="b"/>
            <a:pathLst>
              <a:path w="9687705" h="6909123">
                <a:moveTo>
                  <a:pt x="0" y="0"/>
                </a:moveTo>
                <a:lnTo>
                  <a:pt x="9687705" y="0"/>
                </a:lnTo>
                <a:lnTo>
                  <a:pt x="9687705" y="6909122"/>
                </a:lnTo>
                <a:lnTo>
                  <a:pt x="0" y="6909122"/>
                </a:lnTo>
                <a:lnTo>
                  <a:pt x="0" y="0"/>
                </a:lnTo>
                <a:close/>
              </a:path>
            </a:pathLst>
          </a:custGeom>
          <a:blipFill>
            <a:blip r:embed="rId13"/>
            <a:stretch>
              <a:fillRect l="-95421"/>
            </a:stretch>
          </a:blipFill>
        </p:spPr>
        <p:txBody>
          <a:bodyPr/>
          <a:lstStyle/>
          <a:p>
            <a:endParaRPr lang="es-CO"/>
          </a:p>
        </p:txBody>
      </p:sp>
      <p:sp>
        <p:nvSpPr>
          <p:cNvPr id="11" name="TextBox 11"/>
          <p:cNvSpPr txBox="1"/>
          <p:nvPr/>
        </p:nvSpPr>
        <p:spPr>
          <a:xfrm>
            <a:off x="1935473" y="7748251"/>
            <a:ext cx="2691918" cy="609592"/>
          </a:xfrm>
          <a:prstGeom prst="rect">
            <a:avLst/>
          </a:prstGeom>
        </p:spPr>
        <p:txBody>
          <a:bodyPr lIns="0" tIns="0" rIns="0" bIns="0" rtlCol="0" anchor="t">
            <a:spAutoFit/>
          </a:bodyPr>
          <a:lstStyle/>
          <a:p>
            <a:pPr marL="0" lvl="0" indent="0" algn="l">
              <a:lnSpc>
                <a:spcPts val="4459"/>
              </a:lnSpc>
              <a:spcBef>
                <a:spcPct val="0"/>
              </a:spcBef>
            </a:pPr>
            <a:r>
              <a:rPr lang="en-US" sz="5010">
                <a:solidFill>
                  <a:srgbClr val="FF3131"/>
                </a:solidFill>
                <a:latin typeface="Rabbits Dummy"/>
                <a:ea typeface="Rabbits Dummy"/>
                <a:cs typeface="Rabbits Dummy"/>
                <a:sym typeface="Rabbits Dummy"/>
              </a:rPr>
              <a:t>ANÁLISIS</a:t>
            </a:r>
          </a:p>
        </p:txBody>
      </p:sp>
      <p:sp>
        <p:nvSpPr>
          <p:cNvPr id="12" name="TextBox 12"/>
          <p:cNvSpPr txBox="1"/>
          <p:nvPr/>
        </p:nvSpPr>
        <p:spPr>
          <a:xfrm>
            <a:off x="1935473" y="8555114"/>
            <a:ext cx="15071881" cy="1696732"/>
          </a:xfrm>
          <a:prstGeom prst="rect">
            <a:avLst/>
          </a:prstGeom>
        </p:spPr>
        <p:txBody>
          <a:bodyPr lIns="0" tIns="0" rIns="0" bIns="0" rtlCol="0" anchor="t">
            <a:spAutoFit/>
          </a:bodyPr>
          <a:lstStyle/>
          <a:p>
            <a:pPr algn="just">
              <a:lnSpc>
                <a:spcPts val="3285"/>
              </a:lnSpc>
            </a:pPr>
            <a:r>
              <a:rPr lang="en-US" sz="2628">
                <a:solidFill>
                  <a:srgbClr val="000000"/>
                </a:solidFill>
                <a:latin typeface="TT Nooks Script Bold"/>
                <a:ea typeface="TT Nooks Script Bold"/>
                <a:cs typeface="TT Nooks Script Bold"/>
                <a:sym typeface="TT Nooks Script Bold"/>
              </a:rPr>
              <a:t>EN EL SEGUNDO TRIMESTRE, DE LOS USUARIOS QUE INFORMARON NO HABER RECIBIDO INFORMACIÓN SOBRE PREVENCIÓN DE CAÍDAS, DOS FUERON ATENDIDOS EN SERVICIOS DE MEDICINA ESPECIALIZADA, LO CUAL REPRESENTA UNA DISMINUCIÓN CON RESPECTO A LOS CINCO PACIENTES DEL TRIMESTRE ANTERIOR.</a:t>
            </a:r>
          </a:p>
          <a:p>
            <a:pPr marL="0" lvl="0" indent="0" algn="just">
              <a:lnSpc>
                <a:spcPts val="3709"/>
              </a:lnSpc>
              <a:spcBef>
                <a:spcPct val="0"/>
              </a:spcBef>
            </a:pPr>
            <a:endParaRPr lang="en-US" sz="2628">
              <a:solidFill>
                <a:srgbClr val="000000"/>
              </a:solidFill>
              <a:latin typeface="TT Nooks Script Bold"/>
              <a:ea typeface="TT Nooks Script Bold"/>
              <a:cs typeface="TT Nooks Script Bold"/>
              <a:sym typeface="TT Nooks Script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321075" y="3605439"/>
            <a:ext cx="5681889" cy="4511811"/>
          </a:xfrm>
          <a:custGeom>
            <a:avLst/>
            <a:gdLst/>
            <a:ahLst/>
            <a:cxnLst/>
            <a:rect l="l" t="t" r="r" b="b"/>
            <a:pathLst>
              <a:path w="5681889" h="4511811">
                <a:moveTo>
                  <a:pt x="0" y="0"/>
                </a:moveTo>
                <a:lnTo>
                  <a:pt x="5681889" y="0"/>
                </a:lnTo>
                <a:lnTo>
                  <a:pt x="5681889" y="4511811"/>
                </a:lnTo>
                <a:lnTo>
                  <a:pt x="0" y="4511811"/>
                </a:lnTo>
                <a:lnTo>
                  <a:pt x="0" y="0"/>
                </a:lnTo>
                <a:close/>
              </a:path>
            </a:pathLst>
          </a:custGeom>
          <a:blipFill>
            <a:blip r:embed="rId12"/>
            <a:stretch>
              <a:fillRect l="-15261" r="-134870"/>
            </a:stretch>
          </a:blipFill>
        </p:spPr>
        <p:txBody>
          <a:bodyPr/>
          <a:lstStyle/>
          <a:p>
            <a:endParaRPr lang="es-CO"/>
          </a:p>
        </p:txBody>
      </p:sp>
      <p:sp>
        <p:nvSpPr>
          <p:cNvPr id="9" name="TextBox 9"/>
          <p:cNvSpPr txBox="1"/>
          <p:nvPr/>
        </p:nvSpPr>
        <p:spPr>
          <a:xfrm>
            <a:off x="2596398" y="831962"/>
            <a:ext cx="11007747" cy="866164"/>
          </a:xfrm>
          <a:prstGeom prst="rect">
            <a:avLst/>
          </a:prstGeom>
        </p:spPr>
        <p:txBody>
          <a:bodyPr lIns="0" tIns="0" rIns="0" bIns="0" rtlCol="0" anchor="t">
            <a:spAutoFit/>
          </a:bodyPr>
          <a:lstStyle/>
          <a:p>
            <a:pPr marL="0" lvl="0" indent="0" algn="ctr">
              <a:lnSpc>
                <a:spcPts val="6230"/>
              </a:lnSpc>
              <a:spcBef>
                <a:spcPct val="0"/>
              </a:spcBef>
            </a:pPr>
            <a:r>
              <a:rPr lang="en-US" sz="7000">
                <a:solidFill>
                  <a:srgbClr val="000000"/>
                </a:solidFill>
                <a:latin typeface="TT Nooks Script Bold"/>
                <a:ea typeface="TT Nooks Script Bold"/>
                <a:cs typeface="TT Nooks Script Bold"/>
                <a:sym typeface="TT Nooks Script Bold"/>
              </a:rPr>
              <a:t>ENCUESTA CONTESTADA POR: </a:t>
            </a:r>
          </a:p>
        </p:txBody>
      </p:sp>
      <p:sp>
        <p:nvSpPr>
          <p:cNvPr id="10" name="TextBox 10"/>
          <p:cNvSpPr txBox="1"/>
          <p:nvPr/>
        </p:nvSpPr>
        <p:spPr>
          <a:xfrm>
            <a:off x="6288714" y="3574183"/>
            <a:ext cx="6429406" cy="6667051"/>
          </a:xfrm>
          <a:prstGeom prst="rect">
            <a:avLst/>
          </a:prstGeom>
        </p:spPr>
        <p:txBody>
          <a:bodyPr lIns="0" tIns="0" rIns="0" bIns="0" rtlCol="0" anchor="t">
            <a:spAutoFit/>
          </a:bodyPr>
          <a:lstStyle/>
          <a:p>
            <a:pPr algn="just">
              <a:lnSpc>
                <a:spcPts val="4303"/>
              </a:lnSpc>
            </a:pPr>
            <a:r>
              <a:rPr lang="en-US" sz="3443">
                <a:solidFill>
                  <a:srgbClr val="000000"/>
                </a:solidFill>
                <a:latin typeface="TT Nooks Script Bold"/>
                <a:ea typeface="TT Nooks Script Bold"/>
                <a:cs typeface="TT Nooks Script Bold"/>
                <a:sym typeface="TT Nooks Script Bold"/>
              </a:rPr>
              <a:t>SE PUEDE APRECIAR QUE, EN LOS DOS TRIMESTRES, MÁS DE LA MITAD DE LOS ENCUESTADOS SON LOS MISMOS PACIENTES QUIENES RESPONDEN LA ENCUESTA. MIENTRAS QUE EL 41% EN EL PRIMER TRIMESTRE DE 2024 Y 40% EN EL SEGUNDO TRIMESTRE DE 2024, SON ACUDIENTES QUIENES DAN RESPUESTA A LAS PREGUNTAS. </a:t>
            </a:r>
          </a:p>
          <a:p>
            <a:pPr algn="just">
              <a:lnSpc>
                <a:spcPts val="4859"/>
              </a:lnSpc>
            </a:pPr>
            <a:endParaRPr lang="en-US" sz="3443">
              <a:solidFill>
                <a:srgbClr val="000000"/>
              </a:solidFill>
              <a:latin typeface="TT Nooks Script Bold"/>
              <a:ea typeface="TT Nooks Script Bold"/>
              <a:cs typeface="TT Nooks Script Bold"/>
              <a:sym typeface="TT Nooks Script Bold"/>
            </a:endParaRPr>
          </a:p>
          <a:p>
            <a:pPr marL="0" lvl="0" indent="0" algn="just">
              <a:lnSpc>
                <a:spcPts val="4859"/>
              </a:lnSpc>
              <a:spcBef>
                <a:spcPct val="0"/>
              </a:spcBef>
            </a:pPr>
            <a:endParaRPr lang="en-US" sz="3443">
              <a:solidFill>
                <a:srgbClr val="000000"/>
              </a:solidFill>
              <a:latin typeface="TT Nooks Script Bold"/>
              <a:ea typeface="TT Nooks Script Bold"/>
              <a:cs typeface="TT Nooks Script Bold"/>
              <a:sym typeface="TT Nooks Script Bold"/>
            </a:endParaRPr>
          </a:p>
        </p:txBody>
      </p:sp>
      <p:sp>
        <p:nvSpPr>
          <p:cNvPr id="11" name="Freeform 11"/>
          <p:cNvSpPr/>
          <p:nvPr/>
        </p:nvSpPr>
        <p:spPr>
          <a:xfrm>
            <a:off x="12956245" y="3602758"/>
            <a:ext cx="4911743" cy="4514492"/>
          </a:xfrm>
          <a:custGeom>
            <a:avLst/>
            <a:gdLst/>
            <a:ahLst/>
            <a:cxnLst/>
            <a:rect l="l" t="t" r="r" b="b"/>
            <a:pathLst>
              <a:path w="4911743" h="4514492">
                <a:moveTo>
                  <a:pt x="0" y="0"/>
                </a:moveTo>
                <a:lnTo>
                  <a:pt x="4911743" y="0"/>
                </a:lnTo>
                <a:lnTo>
                  <a:pt x="4911743" y="4514492"/>
                </a:lnTo>
                <a:lnTo>
                  <a:pt x="0" y="4514492"/>
                </a:lnTo>
                <a:lnTo>
                  <a:pt x="0" y="0"/>
                </a:lnTo>
                <a:close/>
              </a:path>
            </a:pathLst>
          </a:custGeom>
          <a:blipFill>
            <a:blip r:embed="rId12"/>
            <a:stretch>
              <a:fillRect l="-162713" r="-26809"/>
            </a:stretch>
          </a:blipFill>
        </p:spPr>
        <p:txBody>
          <a:bodyPr/>
          <a:lstStyle/>
          <a:p>
            <a:endParaRPr lang="es-CO"/>
          </a:p>
        </p:txBody>
      </p:sp>
      <p:sp>
        <p:nvSpPr>
          <p:cNvPr id="12" name="TextBox 12"/>
          <p:cNvSpPr txBox="1"/>
          <p:nvPr/>
        </p:nvSpPr>
        <p:spPr>
          <a:xfrm>
            <a:off x="6515759" y="2473676"/>
            <a:ext cx="3922203" cy="891170"/>
          </a:xfrm>
          <a:prstGeom prst="rect">
            <a:avLst/>
          </a:prstGeom>
        </p:spPr>
        <p:txBody>
          <a:bodyPr lIns="0" tIns="0" rIns="0" bIns="0" rtlCol="0" anchor="t">
            <a:spAutoFit/>
          </a:bodyPr>
          <a:lstStyle/>
          <a:p>
            <a:pPr marL="0" lvl="0" indent="0" algn="l">
              <a:lnSpc>
                <a:spcPts val="6497"/>
              </a:lnSpc>
              <a:spcBef>
                <a:spcPct val="0"/>
              </a:spcBef>
            </a:pPr>
            <a:r>
              <a:rPr lang="en-US" sz="7300">
                <a:solidFill>
                  <a:srgbClr val="FF3131"/>
                </a:solidFill>
                <a:latin typeface="Rabbits Dummy"/>
                <a:ea typeface="Rabbits Dummy"/>
                <a:cs typeface="Rabbits Dummy"/>
                <a:sym typeface="Rabbits Dummy"/>
              </a:rPr>
              <a:t>ANÁLISIS</a:t>
            </a:r>
          </a:p>
        </p:txBody>
      </p:sp>
      <p:sp>
        <p:nvSpPr>
          <p:cNvPr id="13" name="Freeform 13"/>
          <p:cNvSpPr/>
          <p:nvPr/>
        </p:nvSpPr>
        <p:spPr>
          <a:xfrm>
            <a:off x="14531636" y="8826009"/>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3"/>
            <a:stretch>
              <a:fillRect t="-4711" r="-221" b="-21512"/>
            </a:stretch>
          </a:blipFill>
        </p:spPr>
        <p:txBody>
          <a:bodyPr/>
          <a:lstStyle/>
          <a:p>
            <a:endParaRPr lang="es-CO"/>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Freeform 9"/>
          <p:cNvSpPr/>
          <p:nvPr/>
        </p:nvSpPr>
        <p:spPr>
          <a:xfrm>
            <a:off x="496061" y="1914693"/>
            <a:ext cx="6559497" cy="5007302"/>
          </a:xfrm>
          <a:custGeom>
            <a:avLst/>
            <a:gdLst/>
            <a:ahLst/>
            <a:cxnLst/>
            <a:rect l="l" t="t" r="r" b="b"/>
            <a:pathLst>
              <a:path w="6559497" h="5007302">
                <a:moveTo>
                  <a:pt x="0" y="0"/>
                </a:moveTo>
                <a:lnTo>
                  <a:pt x="6559497" y="0"/>
                </a:lnTo>
                <a:lnTo>
                  <a:pt x="6559497" y="5007302"/>
                </a:lnTo>
                <a:lnTo>
                  <a:pt x="0" y="5007302"/>
                </a:lnTo>
                <a:lnTo>
                  <a:pt x="0" y="0"/>
                </a:lnTo>
                <a:close/>
              </a:path>
            </a:pathLst>
          </a:custGeom>
          <a:blipFill>
            <a:blip r:embed="rId13"/>
            <a:stretch>
              <a:fillRect r="-117018"/>
            </a:stretch>
          </a:blipFill>
        </p:spPr>
        <p:txBody>
          <a:bodyPr/>
          <a:lstStyle/>
          <a:p>
            <a:endParaRPr lang="es-CO"/>
          </a:p>
        </p:txBody>
      </p:sp>
      <p:sp>
        <p:nvSpPr>
          <p:cNvPr id="10" name="Freeform 10"/>
          <p:cNvSpPr/>
          <p:nvPr/>
        </p:nvSpPr>
        <p:spPr>
          <a:xfrm>
            <a:off x="7716453" y="1841032"/>
            <a:ext cx="8878960" cy="6246384"/>
          </a:xfrm>
          <a:custGeom>
            <a:avLst/>
            <a:gdLst/>
            <a:ahLst/>
            <a:cxnLst/>
            <a:rect l="l" t="t" r="r" b="b"/>
            <a:pathLst>
              <a:path w="8878960" h="6246384">
                <a:moveTo>
                  <a:pt x="0" y="0"/>
                </a:moveTo>
                <a:lnTo>
                  <a:pt x="8878960" y="0"/>
                </a:lnTo>
                <a:lnTo>
                  <a:pt x="8878960" y="6246384"/>
                </a:lnTo>
                <a:lnTo>
                  <a:pt x="0" y="6246384"/>
                </a:lnTo>
                <a:lnTo>
                  <a:pt x="0" y="0"/>
                </a:lnTo>
                <a:close/>
              </a:path>
            </a:pathLst>
          </a:custGeom>
          <a:blipFill>
            <a:blip r:embed="rId13"/>
            <a:stretch>
              <a:fillRect l="-100000"/>
            </a:stretch>
          </a:blipFill>
        </p:spPr>
        <p:txBody>
          <a:bodyPr/>
          <a:lstStyle/>
          <a:p>
            <a:endParaRPr lang="es-CO"/>
          </a:p>
        </p:txBody>
      </p:sp>
      <p:sp>
        <p:nvSpPr>
          <p:cNvPr id="11" name="TextBox 11"/>
          <p:cNvSpPr txBox="1"/>
          <p:nvPr/>
        </p:nvSpPr>
        <p:spPr>
          <a:xfrm>
            <a:off x="1935473" y="7748251"/>
            <a:ext cx="2691918" cy="609592"/>
          </a:xfrm>
          <a:prstGeom prst="rect">
            <a:avLst/>
          </a:prstGeom>
        </p:spPr>
        <p:txBody>
          <a:bodyPr lIns="0" tIns="0" rIns="0" bIns="0" rtlCol="0" anchor="t">
            <a:spAutoFit/>
          </a:bodyPr>
          <a:lstStyle/>
          <a:p>
            <a:pPr marL="0" lvl="0" indent="0" algn="l">
              <a:lnSpc>
                <a:spcPts val="4459"/>
              </a:lnSpc>
              <a:spcBef>
                <a:spcPct val="0"/>
              </a:spcBef>
            </a:pPr>
            <a:r>
              <a:rPr lang="en-US" sz="5010">
                <a:solidFill>
                  <a:srgbClr val="FF3131"/>
                </a:solidFill>
                <a:latin typeface="Rabbits Dummy"/>
                <a:ea typeface="Rabbits Dummy"/>
                <a:cs typeface="Rabbits Dummy"/>
                <a:sym typeface="Rabbits Dummy"/>
              </a:rPr>
              <a:t>ANÁLISIS</a:t>
            </a:r>
          </a:p>
        </p:txBody>
      </p:sp>
      <p:sp>
        <p:nvSpPr>
          <p:cNvPr id="12" name="TextBox 12"/>
          <p:cNvSpPr txBox="1"/>
          <p:nvPr/>
        </p:nvSpPr>
        <p:spPr>
          <a:xfrm>
            <a:off x="1935473" y="8759902"/>
            <a:ext cx="15071881" cy="1287157"/>
          </a:xfrm>
          <a:prstGeom prst="rect">
            <a:avLst/>
          </a:prstGeom>
        </p:spPr>
        <p:txBody>
          <a:bodyPr lIns="0" tIns="0" rIns="0" bIns="0" rtlCol="0" anchor="t">
            <a:spAutoFit/>
          </a:bodyPr>
          <a:lstStyle/>
          <a:p>
            <a:pPr algn="just">
              <a:lnSpc>
                <a:spcPts val="3285"/>
              </a:lnSpc>
            </a:pPr>
            <a:r>
              <a:rPr lang="en-US" sz="2628">
                <a:solidFill>
                  <a:srgbClr val="000000"/>
                </a:solidFill>
                <a:latin typeface="TT Nooks Script Bold"/>
                <a:ea typeface="TT Nooks Script Bold"/>
                <a:cs typeface="TT Nooks Script Bold"/>
                <a:sym typeface="TT Nooks Script Bold"/>
              </a:rPr>
              <a:t>SE PUEDE EVIDENCIAR QUE, EN EL SEGUNDO TRIMESTRE SE SUBIÓ AL 98% LOS PACIENTES QUE RECIBIERON INFORMACIÓN SOBRE LA IMPORTANCIA DEL LAVADO DE MANOS, SOLO EL 1% NO RECIBIERON LA INFORMACIÓN.</a:t>
            </a:r>
          </a:p>
          <a:p>
            <a:pPr marL="0" lvl="0" indent="0" algn="just">
              <a:lnSpc>
                <a:spcPts val="3709"/>
              </a:lnSpc>
              <a:spcBef>
                <a:spcPct val="0"/>
              </a:spcBef>
            </a:pPr>
            <a:endParaRPr lang="en-US" sz="2628">
              <a:solidFill>
                <a:srgbClr val="000000"/>
              </a:solidFill>
              <a:latin typeface="TT Nooks Script Bold"/>
              <a:ea typeface="TT Nooks Script Bold"/>
              <a:cs typeface="TT Nooks Script Bold"/>
              <a:sym typeface="TT Nooks Script Bold"/>
            </a:endParaRPr>
          </a:p>
        </p:txBody>
      </p:sp>
      <p:sp>
        <p:nvSpPr>
          <p:cNvPr id="13" name="TextBox 13"/>
          <p:cNvSpPr txBox="1"/>
          <p:nvPr/>
        </p:nvSpPr>
        <p:spPr>
          <a:xfrm>
            <a:off x="259160" y="476551"/>
            <a:ext cx="14272477" cy="1209073"/>
          </a:xfrm>
          <a:prstGeom prst="rect">
            <a:avLst/>
          </a:prstGeom>
        </p:spPr>
        <p:txBody>
          <a:bodyPr lIns="0" tIns="0" rIns="0" bIns="0" rtlCol="0" anchor="t">
            <a:spAutoFit/>
          </a:bodyPr>
          <a:lstStyle/>
          <a:p>
            <a:pPr algn="ctr">
              <a:lnSpc>
                <a:spcPts val="3092"/>
              </a:lnSpc>
            </a:pPr>
            <a:r>
              <a:rPr lang="en-US" sz="3474">
                <a:solidFill>
                  <a:srgbClr val="000000"/>
                </a:solidFill>
                <a:latin typeface="TT Nooks Script Bold"/>
                <a:ea typeface="TT Nooks Script Bold"/>
                <a:cs typeface="TT Nooks Script Bold"/>
                <a:sym typeface="TT Nooks Script Bold"/>
              </a:rPr>
              <a:t>7. ¿EN LA UNIDAD ONCOLÓGICA SURCOLOMBIANA S.A.S FUERON CLAROS EN LA EXPLICACIÓN E IMPORTANCIA DEL LAVADO DE MANOS?</a:t>
            </a:r>
          </a:p>
          <a:p>
            <a:pPr marL="0" lvl="0" indent="0" algn="ctr">
              <a:lnSpc>
                <a:spcPts val="3092"/>
              </a:lnSpc>
              <a:spcBef>
                <a:spcPct val="0"/>
              </a:spcBef>
            </a:pPr>
            <a:endParaRPr lang="en-US" sz="3474">
              <a:solidFill>
                <a:srgbClr val="000000"/>
              </a:solidFill>
              <a:latin typeface="TT Nooks Script Bold"/>
              <a:ea typeface="TT Nooks Script Bold"/>
              <a:cs typeface="TT Nooks Script Bold"/>
              <a:sym typeface="TT Nooks Script Bo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Freeform 9"/>
          <p:cNvSpPr/>
          <p:nvPr/>
        </p:nvSpPr>
        <p:spPr>
          <a:xfrm>
            <a:off x="788185" y="2251123"/>
            <a:ext cx="7434355" cy="4925628"/>
          </a:xfrm>
          <a:custGeom>
            <a:avLst/>
            <a:gdLst/>
            <a:ahLst/>
            <a:cxnLst/>
            <a:rect l="l" t="t" r="r" b="b"/>
            <a:pathLst>
              <a:path w="7434355" h="4925628">
                <a:moveTo>
                  <a:pt x="0" y="0"/>
                </a:moveTo>
                <a:lnTo>
                  <a:pt x="7434355" y="0"/>
                </a:lnTo>
                <a:lnTo>
                  <a:pt x="7434355" y="4925628"/>
                </a:lnTo>
                <a:lnTo>
                  <a:pt x="0" y="4925628"/>
                </a:lnTo>
                <a:lnTo>
                  <a:pt x="0" y="0"/>
                </a:lnTo>
                <a:close/>
              </a:path>
            </a:pathLst>
          </a:custGeom>
          <a:blipFill>
            <a:blip r:embed="rId13"/>
            <a:stretch>
              <a:fillRect r="-91963"/>
            </a:stretch>
          </a:blipFill>
        </p:spPr>
        <p:txBody>
          <a:bodyPr/>
          <a:lstStyle/>
          <a:p>
            <a:endParaRPr lang="es-CO"/>
          </a:p>
        </p:txBody>
      </p:sp>
      <p:sp>
        <p:nvSpPr>
          <p:cNvPr id="10" name="Freeform 10"/>
          <p:cNvSpPr/>
          <p:nvPr/>
        </p:nvSpPr>
        <p:spPr>
          <a:xfrm>
            <a:off x="8511893" y="2251123"/>
            <a:ext cx="7889346" cy="5784754"/>
          </a:xfrm>
          <a:custGeom>
            <a:avLst/>
            <a:gdLst/>
            <a:ahLst/>
            <a:cxnLst/>
            <a:rect l="l" t="t" r="r" b="b"/>
            <a:pathLst>
              <a:path w="7889346" h="5784754">
                <a:moveTo>
                  <a:pt x="0" y="0"/>
                </a:moveTo>
                <a:lnTo>
                  <a:pt x="7889346" y="0"/>
                </a:lnTo>
                <a:lnTo>
                  <a:pt x="7889346" y="5784754"/>
                </a:lnTo>
                <a:lnTo>
                  <a:pt x="0" y="5784754"/>
                </a:lnTo>
                <a:lnTo>
                  <a:pt x="0" y="0"/>
                </a:lnTo>
                <a:close/>
              </a:path>
            </a:pathLst>
          </a:custGeom>
          <a:blipFill>
            <a:blip r:embed="rId13"/>
            <a:stretch>
              <a:fillRect l="-112443"/>
            </a:stretch>
          </a:blipFill>
        </p:spPr>
        <p:txBody>
          <a:bodyPr/>
          <a:lstStyle/>
          <a:p>
            <a:endParaRPr lang="es-CO"/>
          </a:p>
        </p:txBody>
      </p:sp>
      <p:sp>
        <p:nvSpPr>
          <p:cNvPr id="11" name="TextBox 11"/>
          <p:cNvSpPr txBox="1"/>
          <p:nvPr/>
        </p:nvSpPr>
        <p:spPr>
          <a:xfrm>
            <a:off x="1935473" y="7748251"/>
            <a:ext cx="2691918" cy="609592"/>
          </a:xfrm>
          <a:prstGeom prst="rect">
            <a:avLst/>
          </a:prstGeom>
        </p:spPr>
        <p:txBody>
          <a:bodyPr lIns="0" tIns="0" rIns="0" bIns="0" rtlCol="0" anchor="t">
            <a:spAutoFit/>
          </a:bodyPr>
          <a:lstStyle/>
          <a:p>
            <a:pPr marL="0" lvl="0" indent="0" algn="l">
              <a:lnSpc>
                <a:spcPts val="4459"/>
              </a:lnSpc>
              <a:spcBef>
                <a:spcPct val="0"/>
              </a:spcBef>
            </a:pPr>
            <a:r>
              <a:rPr lang="en-US" sz="5010">
                <a:solidFill>
                  <a:srgbClr val="FF3131"/>
                </a:solidFill>
                <a:latin typeface="Rabbits Dummy"/>
                <a:ea typeface="Rabbits Dummy"/>
                <a:cs typeface="Rabbits Dummy"/>
                <a:sym typeface="Rabbits Dummy"/>
              </a:rPr>
              <a:t>ANÁLISIS</a:t>
            </a:r>
          </a:p>
        </p:txBody>
      </p:sp>
      <p:sp>
        <p:nvSpPr>
          <p:cNvPr id="12" name="TextBox 12"/>
          <p:cNvSpPr txBox="1"/>
          <p:nvPr/>
        </p:nvSpPr>
        <p:spPr>
          <a:xfrm>
            <a:off x="1935473" y="8400409"/>
            <a:ext cx="15071881" cy="1696732"/>
          </a:xfrm>
          <a:prstGeom prst="rect">
            <a:avLst/>
          </a:prstGeom>
        </p:spPr>
        <p:txBody>
          <a:bodyPr lIns="0" tIns="0" rIns="0" bIns="0" rtlCol="0" anchor="t">
            <a:spAutoFit/>
          </a:bodyPr>
          <a:lstStyle/>
          <a:p>
            <a:pPr algn="just">
              <a:lnSpc>
                <a:spcPts val="3285"/>
              </a:lnSpc>
            </a:pPr>
            <a:r>
              <a:rPr lang="en-US" sz="2628">
                <a:solidFill>
                  <a:srgbClr val="000000"/>
                </a:solidFill>
                <a:latin typeface="TT Nooks Script Bold"/>
                <a:ea typeface="TT Nooks Script Bold"/>
                <a:cs typeface="TT Nooks Script Bold"/>
                <a:sym typeface="TT Nooks Script Bold"/>
              </a:rPr>
              <a:t>SE EVIDENCIA QUE EN LOS DOS TRIMESTRES MÁS DEL 98% DE LOS PACIENTES REPORTAN QUE, SI HAN RECIBIDO INFORMACIÓN SOBRE ALIMENTACIÓN, IMPORTANCIA DE LA ACTIVIDAD FÍSICA, TRATAMIENTO FARMACOLÓGICO, TOMA DE LABORATORIOS Y ADHERENCIA AL PROGRAMA.</a:t>
            </a:r>
          </a:p>
          <a:p>
            <a:pPr marL="0" lvl="0" indent="0" algn="just">
              <a:lnSpc>
                <a:spcPts val="3709"/>
              </a:lnSpc>
              <a:spcBef>
                <a:spcPct val="0"/>
              </a:spcBef>
            </a:pPr>
            <a:endParaRPr lang="en-US" sz="2628">
              <a:solidFill>
                <a:srgbClr val="000000"/>
              </a:solidFill>
              <a:latin typeface="TT Nooks Script Bold"/>
              <a:ea typeface="TT Nooks Script Bold"/>
              <a:cs typeface="TT Nooks Script Bold"/>
              <a:sym typeface="TT Nooks Script Bold"/>
            </a:endParaRPr>
          </a:p>
        </p:txBody>
      </p:sp>
      <p:sp>
        <p:nvSpPr>
          <p:cNvPr id="13" name="TextBox 13"/>
          <p:cNvSpPr txBox="1"/>
          <p:nvPr/>
        </p:nvSpPr>
        <p:spPr>
          <a:xfrm>
            <a:off x="259160" y="409781"/>
            <a:ext cx="14272477" cy="1993781"/>
          </a:xfrm>
          <a:prstGeom prst="rect">
            <a:avLst/>
          </a:prstGeom>
        </p:spPr>
        <p:txBody>
          <a:bodyPr lIns="0" tIns="0" rIns="0" bIns="0" rtlCol="0" anchor="t">
            <a:spAutoFit/>
          </a:bodyPr>
          <a:lstStyle/>
          <a:p>
            <a:pPr algn="ctr">
              <a:lnSpc>
                <a:spcPts val="3092"/>
              </a:lnSpc>
            </a:pPr>
            <a:r>
              <a:rPr lang="en-US" sz="3474">
                <a:solidFill>
                  <a:srgbClr val="000000"/>
                </a:solidFill>
                <a:latin typeface="TT Nooks Script Bold"/>
                <a:ea typeface="TT Nooks Script Bold"/>
                <a:cs typeface="TT Nooks Script Bold"/>
                <a:sym typeface="TT Nooks Script Bold"/>
              </a:rPr>
              <a:t>8.¿HA RECIBIDO EDUCACIÓN POR LOS PROFESIONALES DEL PROGRAMA DE ARTRITIS REUMATOIDE, SOBRE ALIMENTACIÓN, IMPORTANCIA DE LA ACTIVIDAD FÍSICA, TRATAMIENTO FARMACOLÓGICO, TOMA DE LABORATORIOS Y ADHERENCIA AL PROGRAMA? </a:t>
            </a:r>
          </a:p>
          <a:p>
            <a:pPr marL="0" lvl="0" indent="0" algn="ctr">
              <a:lnSpc>
                <a:spcPts val="3092"/>
              </a:lnSpc>
              <a:spcBef>
                <a:spcPct val="0"/>
              </a:spcBef>
            </a:pPr>
            <a:endParaRPr lang="en-US" sz="3474">
              <a:solidFill>
                <a:srgbClr val="000000"/>
              </a:solidFill>
              <a:latin typeface="TT Nooks Script Bold"/>
              <a:ea typeface="TT Nooks Script Bold"/>
              <a:cs typeface="TT Nooks Script Bold"/>
              <a:sym typeface="TT Nooks Script Bo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Freeform 9"/>
          <p:cNvSpPr/>
          <p:nvPr/>
        </p:nvSpPr>
        <p:spPr>
          <a:xfrm>
            <a:off x="565927" y="1354284"/>
            <a:ext cx="8017881" cy="6125488"/>
          </a:xfrm>
          <a:custGeom>
            <a:avLst/>
            <a:gdLst/>
            <a:ahLst/>
            <a:cxnLst/>
            <a:rect l="l" t="t" r="r" b="b"/>
            <a:pathLst>
              <a:path w="8017881" h="6125488">
                <a:moveTo>
                  <a:pt x="0" y="0"/>
                </a:moveTo>
                <a:lnTo>
                  <a:pt x="8017881" y="0"/>
                </a:lnTo>
                <a:lnTo>
                  <a:pt x="8017881" y="6125489"/>
                </a:lnTo>
                <a:lnTo>
                  <a:pt x="0" y="6125489"/>
                </a:lnTo>
                <a:lnTo>
                  <a:pt x="0" y="0"/>
                </a:lnTo>
                <a:close/>
              </a:path>
            </a:pathLst>
          </a:custGeom>
          <a:blipFill>
            <a:blip r:embed="rId13"/>
            <a:stretch>
              <a:fillRect r="-107739"/>
            </a:stretch>
          </a:blipFill>
        </p:spPr>
        <p:txBody>
          <a:bodyPr/>
          <a:lstStyle/>
          <a:p>
            <a:endParaRPr lang="es-CO"/>
          </a:p>
        </p:txBody>
      </p:sp>
      <p:sp>
        <p:nvSpPr>
          <p:cNvPr id="11" name="TextBox 11"/>
          <p:cNvSpPr txBox="1"/>
          <p:nvPr/>
        </p:nvSpPr>
        <p:spPr>
          <a:xfrm>
            <a:off x="1935473" y="8109710"/>
            <a:ext cx="2691918" cy="609592"/>
          </a:xfrm>
          <a:prstGeom prst="rect">
            <a:avLst/>
          </a:prstGeom>
        </p:spPr>
        <p:txBody>
          <a:bodyPr lIns="0" tIns="0" rIns="0" bIns="0" rtlCol="0" anchor="t">
            <a:spAutoFit/>
          </a:bodyPr>
          <a:lstStyle/>
          <a:p>
            <a:pPr marL="0" lvl="0" indent="0" algn="l">
              <a:lnSpc>
                <a:spcPts val="4459"/>
              </a:lnSpc>
              <a:spcBef>
                <a:spcPct val="0"/>
              </a:spcBef>
            </a:pPr>
            <a:r>
              <a:rPr lang="en-US" sz="5010">
                <a:solidFill>
                  <a:srgbClr val="FF3131"/>
                </a:solidFill>
                <a:latin typeface="Rabbits Dummy"/>
                <a:ea typeface="Rabbits Dummy"/>
                <a:cs typeface="Rabbits Dummy"/>
                <a:sym typeface="Rabbits Dummy"/>
              </a:rPr>
              <a:t>ANÁLISIS</a:t>
            </a:r>
          </a:p>
        </p:txBody>
      </p:sp>
      <p:sp>
        <p:nvSpPr>
          <p:cNvPr id="12" name="TextBox 12"/>
          <p:cNvSpPr txBox="1"/>
          <p:nvPr/>
        </p:nvSpPr>
        <p:spPr>
          <a:xfrm>
            <a:off x="1935473" y="8978977"/>
            <a:ext cx="15071881" cy="1287157"/>
          </a:xfrm>
          <a:prstGeom prst="rect">
            <a:avLst/>
          </a:prstGeom>
        </p:spPr>
        <p:txBody>
          <a:bodyPr lIns="0" tIns="0" rIns="0" bIns="0" rtlCol="0" anchor="t">
            <a:spAutoFit/>
          </a:bodyPr>
          <a:lstStyle/>
          <a:p>
            <a:pPr algn="just">
              <a:lnSpc>
                <a:spcPts val="3285"/>
              </a:lnSpc>
            </a:pPr>
            <a:r>
              <a:rPr lang="en-US" sz="2628">
                <a:solidFill>
                  <a:srgbClr val="000000"/>
                </a:solidFill>
                <a:latin typeface="TT Nooks Script Bold"/>
                <a:ea typeface="TT Nooks Script Bold"/>
                <a:cs typeface="TT Nooks Script Bold"/>
                <a:sym typeface="TT Nooks Script Bold"/>
              </a:rPr>
              <a:t>SE OBSERVA QUE, EN EL PRIMER TRIMESTRE DE 2024, LA CANTIDAD DE PACIENTES QUE RECLAMAN MEDICAMENTOS ES EL  64%, EN AL SEGUNDO TRIMESTRE AUMENTO AL 95%. </a:t>
            </a:r>
          </a:p>
          <a:p>
            <a:pPr marL="0" lvl="0" indent="0" algn="just">
              <a:lnSpc>
                <a:spcPts val="3709"/>
              </a:lnSpc>
              <a:spcBef>
                <a:spcPct val="0"/>
              </a:spcBef>
            </a:pPr>
            <a:endParaRPr lang="en-US" sz="2628">
              <a:solidFill>
                <a:srgbClr val="000000"/>
              </a:solidFill>
              <a:latin typeface="TT Nooks Script Bold"/>
              <a:ea typeface="TT Nooks Script Bold"/>
              <a:cs typeface="TT Nooks Script Bold"/>
              <a:sym typeface="TT Nooks Script Bold"/>
            </a:endParaRPr>
          </a:p>
        </p:txBody>
      </p:sp>
      <p:sp>
        <p:nvSpPr>
          <p:cNvPr id="13" name="TextBox 13"/>
          <p:cNvSpPr txBox="1"/>
          <p:nvPr/>
        </p:nvSpPr>
        <p:spPr>
          <a:xfrm>
            <a:off x="259160" y="672728"/>
            <a:ext cx="14272477" cy="816718"/>
          </a:xfrm>
          <a:prstGeom prst="rect">
            <a:avLst/>
          </a:prstGeom>
        </p:spPr>
        <p:txBody>
          <a:bodyPr lIns="0" tIns="0" rIns="0" bIns="0" rtlCol="0" anchor="t">
            <a:spAutoFit/>
          </a:bodyPr>
          <a:lstStyle/>
          <a:p>
            <a:pPr algn="ctr">
              <a:lnSpc>
                <a:spcPts val="3092"/>
              </a:lnSpc>
            </a:pPr>
            <a:r>
              <a:rPr lang="en-US" sz="3474">
                <a:solidFill>
                  <a:srgbClr val="000000"/>
                </a:solidFill>
                <a:latin typeface="TT Nooks Script Bold"/>
                <a:ea typeface="TT Nooks Script Bold"/>
                <a:cs typeface="TT Nooks Script Bold"/>
                <a:sym typeface="TT Nooks Script Bold"/>
              </a:rPr>
              <a:t>9. ¿RECLAMA LOS MEDICAMENTOS EN LA FARMACIA DE LA INSTITUCIÓN?</a:t>
            </a:r>
          </a:p>
          <a:p>
            <a:pPr marL="0" lvl="0" indent="0" algn="ctr">
              <a:lnSpc>
                <a:spcPts val="3092"/>
              </a:lnSpc>
              <a:spcBef>
                <a:spcPct val="0"/>
              </a:spcBef>
            </a:pPr>
            <a:endParaRPr lang="en-US" sz="3474">
              <a:solidFill>
                <a:srgbClr val="000000"/>
              </a:solidFill>
              <a:latin typeface="TT Nooks Script Bold"/>
              <a:ea typeface="TT Nooks Script Bold"/>
              <a:cs typeface="TT Nooks Script Bold"/>
              <a:sym typeface="TT Nooks Script Bold"/>
            </a:endParaRPr>
          </a:p>
        </p:txBody>
      </p:sp>
      <p:pic>
        <p:nvPicPr>
          <p:cNvPr id="15" name="Imagen 14">
            <a:extLst>
              <a:ext uri="{FF2B5EF4-FFF2-40B4-BE49-F238E27FC236}">
                <a16:creationId xmlns:a16="http://schemas.microsoft.com/office/drawing/2014/main" id="{2A334BA8-AA91-CB96-8749-BC280593BB46}"/>
              </a:ext>
            </a:extLst>
          </p:cNvPr>
          <p:cNvPicPr>
            <a:picLocks noChangeAspect="1"/>
          </p:cNvPicPr>
          <p:nvPr/>
        </p:nvPicPr>
        <p:blipFill>
          <a:blip r:embed="rId14"/>
          <a:stretch>
            <a:fillRect/>
          </a:stretch>
        </p:blipFill>
        <p:spPr>
          <a:xfrm>
            <a:off x="9097821" y="1585813"/>
            <a:ext cx="8644145" cy="637247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Freeform 9"/>
          <p:cNvSpPr/>
          <p:nvPr/>
        </p:nvSpPr>
        <p:spPr>
          <a:xfrm>
            <a:off x="788185" y="2446531"/>
            <a:ext cx="7010602" cy="4725283"/>
          </a:xfrm>
          <a:custGeom>
            <a:avLst/>
            <a:gdLst/>
            <a:ahLst/>
            <a:cxnLst/>
            <a:rect l="l" t="t" r="r" b="b"/>
            <a:pathLst>
              <a:path w="7010602" h="4725283">
                <a:moveTo>
                  <a:pt x="0" y="0"/>
                </a:moveTo>
                <a:lnTo>
                  <a:pt x="7010602" y="0"/>
                </a:lnTo>
                <a:lnTo>
                  <a:pt x="7010602" y="4725284"/>
                </a:lnTo>
                <a:lnTo>
                  <a:pt x="0" y="4725284"/>
                </a:lnTo>
                <a:lnTo>
                  <a:pt x="0" y="0"/>
                </a:lnTo>
                <a:close/>
              </a:path>
            </a:pathLst>
          </a:custGeom>
          <a:blipFill>
            <a:blip r:embed="rId13"/>
            <a:stretch>
              <a:fillRect r="-100000"/>
            </a:stretch>
          </a:blipFill>
        </p:spPr>
        <p:txBody>
          <a:bodyPr/>
          <a:lstStyle/>
          <a:p>
            <a:endParaRPr lang="es-CO"/>
          </a:p>
        </p:txBody>
      </p:sp>
      <p:sp>
        <p:nvSpPr>
          <p:cNvPr id="10" name="Freeform 10"/>
          <p:cNvSpPr/>
          <p:nvPr/>
        </p:nvSpPr>
        <p:spPr>
          <a:xfrm>
            <a:off x="8430458" y="2057264"/>
            <a:ext cx="7979293" cy="5959057"/>
          </a:xfrm>
          <a:custGeom>
            <a:avLst/>
            <a:gdLst/>
            <a:ahLst/>
            <a:cxnLst/>
            <a:rect l="l" t="t" r="r" b="b"/>
            <a:pathLst>
              <a:path w="7979293" h="5959057">
                <a:moveTo>
                  <a:pt x="0" y="0"/>
                </a:moveTo>
                <a:lnTo>
                  <a:pt x="7979293" y="0"/>
                </a:lnTo>
                <a:lnTo>
                  <a:pt x="7979293" y="5959058"/>
                </a:lnTo>
                <a:lnTo>
                  <a:pt x="0" y="5959058"/>
                </a:lnTo>
                <a:lnTo>
                  <a:pt x="0" y="0"/>
                </a:lnTo>
                <a:close/>
              </a:path>
            </a:pathLst>
          </a:custGeom>
          <a:blipFill>
            <a:blip r:embed="rId13"/>
            <a:stretch>
              <a:fillRect l="-121600"/>
            </a:stretch>
          </a:blipFill>
        </p:spPr>
        <p:txBody>
          <a:bodyPr/>
          <a:lstStyle/>
          <a:p>
            <a:endParaRPr lang="es-CO"/>
          </a:p>
        </p:txBody>
      </p:sp>
      <p:sp>
        <p:nvSpPr>
          <p:cNvPr id="11" name="TextBox 11"/>
          <p:cNvSpPr txBox="1"/>
          <p:nvPr/>
        </p:nvSpPr>
        <p:spPr>
          <a:xfrm>
            <a:off x="1935473" y="7748251"/>
            <a:ext cx="2691918" cy="609592"/>
          </a:xfrm>
          <a:prstGeom prst="rect">
            <a:avLst/>
          </a:prstGeom>
        </p:spPr>
        <p:txBody>
          <a:bodyPr lIns="0" tIns="0" rIns="0" bIns="0" rtlCol="0" anchor="t">
            <a:spAutoFit/>
          </a:bodyPr>
          <a:lstStyle/>
          <a:p>
            <a:pPr marL="0" lvl="0" indent="0" algn="l">
              <a:lnSpc>
                <a:spcPts val="4459"/>
              </a:lnSpc>
              <a:spcBef>
                <a:spcPct val="0"/>
              </a:spcBef>
            </a:pPr>
            <a:r>
              <a:rPr lang="en-US" sz="5010">
                <a:solidFill>
                  <a:srgbClr val="FF3131"/>
                </a:solidFill>
                <a:latin typeface="Rabbits Dummy"/>
                <a:ea typeface="Rabbits Dummy"/>
                <a:cs typeface="Rabbits Dummy"/>
                <a:sym typeface="Rabbits Dummy"/>
              </a:rPr>
              <a:t>ANÁLISIS</a:t>
            </a:r>
          </a:p>
        </p:txBody>
      </p:sp>
      <p:sp>
        <p:nvSpPr>
          <p:cNvPr id="12" name="TextBox 12"/>
          <p:cNvSpPr txBox="1"/>
          <p:nvPr/>
        </p:nvSpPr>
        <p:spPr>
          <a:xfrm>
            <a:off x="1935473" y="8543581"/>
            <a:ext cx="15071881" cy="1696732"/>
          </a:xfrm>
          <a:prstGeom prst="rect">
            <a:avLst/>
          </a:prstGeom>
        </p:spPr>
        <p:txBody>
          <a:bodyPr lIns="0" tIns="0" rIns="0" bIns="0" rtlCol="0" anchor="t">
            <a:spAutoFit/>
          </a:bodyPr>
          <a:lstStyle/>
          <a:p>
            <a:pPr algn="just">
              <a:lnSpc>
                <a:spcPts val="3285"/>
              </a:lnSpc>
            </a:pPr>
            <a:r>
              <a:rPr lang="en-US" sz="2628">
                <a:solidFill>
                  <a:srgbClr val="000000"/>
                </a:solidFill>
                <a:latin typeface="TT Nooks Script Bold"/>
                <a:ea typeface="TT Nooks Script Bold"/>
                <a:cs typeface="TT Nooks Script Bold"/>
                <a:sym typeface="TT Nooks Script Bold"/>
              </a:rPr>
              <a:t>SE PUEDE OBSERVAR QUE, EN LOS DOS TRIMESTRES EL 100% DE LOS USUARIOS MANIFESTARON QUE, DURANTE LA ENTREGA DE SUS MEDICAMENTOS EN FARMACIA DE LA UNIDAD, EL PERSONAL LE CONFIRMA EL NOMBRE Y CANTIDAD DEL MEDICAMENTO ENTREGADO ACORDE A LA FORMULA MÉDICA</a:t>
            </a:r>
          </a:p>
          <a:p>
            <a:pPr marL="0" lvl="0" indent="0" algn="just">
              <a:lnSpc>
                <a:spcPts val="3709"/>
              </a:lnSpc>
              <a:spcBef>
                <a:spcPct val="0"/>
              </a:spcBef>
            </a:pPr>
            <a:endParaRPr lang="en-US" sz="2628">
              <a:solidFill>
                <a:srgbClr val="000000"/>
              </a:solidFill>
              <a:latin typeface="TT Nooks Script Bold"/>
              <a:ea typeface="TT Nooks Script Bold"/>
              <a:cs typeface="TT Nooks Script Bold"/>
              <a:sym typeface="TT Nooks Script Bold"/>
            </a:endParaRPr>
          </a:p>
        </p:txBody>
      </p:sp>
      <p:sp>
        <p:nvSpPr>
          <p:cNvPr id="13" name="TextBox 13"/>
          <p:cNvSpPr txBox="1"/>
          <p:nvPr/>
        </p:nvSpPr>
        <p:spPr>
          <a:xfrm>
            <a:off x="471976" y="409781"/>
            <a:ext cx="14272477" cy="1993781"/>
          </a:xfrm>
          <a:prstGeom prst="rect">
            <a:avLst/>
          </a:prstGeom>
        </p:spPr>
        <p:txBody>
          <a:bodyPr lIns="0" tIns="0" rIns="0" bIns="0" rtlCol="0" anchor="t">
            <a:spAutoFit/>
          </a:bodyPr>
          <a:lstStyle/>
          <a:p>
            <a:pPr algn="ctr">
              <a:lnSpc>
                <a:spcPts val="3092"/>
              </a:lnSpc>
            </a:pPr>
            <a:r>
              <a:rPr lang="en-US" sz="3474">
                <a:solidFill>
                  <a:srgbClr val="000000"/>
                </a:solidFill>
                <a:latin typeface="TT Nooks Script Bold"/>
                <a:ea typeface="TT Nooks Script Bold"/>
                <a:cs typeface="TT Nooks Script Bold"/>
                <a:sym typeface="TT Nooks Script Bold"/>
              </a:rPr>
              <a:t>  SI LA RESPUESTA ANTERIOR PREGUNTA FUE NO, EN LAS SIGUIENTES MARQUE N/A, DE LO CONTRARIO ¿DURANTE LA ENTREGA DE SUS MEDICAMENTOS EL AUXILIAR DE FARMACIA LE CONFIRMA NOMBRE Y CANTIDAD DEL MEDICAMENTO ENTREGADO?</a:t>
            </a:r>
          </a:p>
          <a:p>
            <a:pPr marL="0" lvl="0" indent="0" algn="ctr">
              <a:lnSpc>
                <a:spcPts val="3092"/>
              </a:lnSpc>
              <a:spcBef>
                <a:spcPct val="0"/>
              </a:spcBef>
            </a:pPr>
            <a:endParaRPr lang="en-US" sz="3474">
              <a:solidFill>
                <a:srgbClr val="000000"/>
              </a:solidFill>
              <a:latin typeface="TT Nooks Script Bold"/>
              <a:ea typeface="TT Nooks Script Bold"/>
              <a:cs typeface="TT Nooks Script Bold"/>
              <a:sym typeface="TT Nooks Script Bo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Freeform 9"/>
          <p:cNvSpPr/>
          <p:nvPr/>
        </p:nvSpPr>
        <p:spPr>
          <a:xfrm>
            <a:off x="445104" y="1685624"/>
            <a:ext cx="7314131" cy="5579096"/>
          </a:xfrm>
          <a:custGeom>
            <a:avLst/>
            <a:gdLst/>
            <a:ahLst/>
            <a:cxnLst/>
            <a:rect l="l" t="t" r="r" b="b"/>
            <a:pathLst>
              <a:path w="7314131" h="5579096">
                <a:moveTo>
                  <a:pt x="0" y="0"/>
                </a:moveTo>
                <a:lnTo>
                  <a:pt x="7314131" y="0"/>
                </a:lnTo>
                <a:lnTo>
                  <a:pt x="7314131" y="5579096"/>
                </a:lnTo>
                <a:lnTo>
                  <a:pt x="0" y="5579096"/>
                </a:lnTo>
                <a:lnTo>
                  <a:pt x="0" y="0"/>
                </a:lnTo>
                <a:close/>
              </a:path>
            </a:pathLst>
          </a:custGeom>
          <a:blipFill>
            <a:blip r:embed="rId13"/>
            <a:stretch>
              <a:fillRect r="-114668"/>
            </a:stretch>
          </a:blipFill>
        </p:spPr>
        <p:txBody>
          <a:bodyPr/>
          <a:lstStyle/>
          <a:p>
            <a:endParaRPr lang="es-CO"/>
          </a:p>
        </p:txBody>
      </p:sp>
      <p:sp>
        <p:nvSpPr>
          <p:cNvPr id="10" name="Freeform 10"/>
          <p:cNvSpPr/>
          <p:nvPr/>
        </p:nvSpPr>
        <p:spPr>
          <a:xfrm>
            <a:off x="8561470" y="1685624"/>
            <a:ext cx="8697830" cy="6376492"/>
          </a:xfrm>
          <a:custGeom>
            <a:avLst/>
            <a:gdLst/>
            <a:ahLst/>
            <a:cxnLst/>
            <a:rect l="l" t="t" r="r" b="b"/>
            <a:pathLst>
              <a:path w="8697830" h="6376492">
                <a:moveTo>
                  <a:pt x="0" y="0"/>
                </a:moveTo>
                <a:lnTo>
                  <a:pt x="8697830" y="0"/>
                </a:lnTo>
                <a:lnTo>
                  <a:pt x="8697830" y="6376492"/>
                </a:lnTo>
                <a:lnTo>
                  <a:pt x="0" y="6376492"/>
                </a:lnTo>
                <a:lnTo>
                  <a:pt x="0" y="0"/>
                </a:lnTo>
                <a:close/>
              </a:path>
            </a:pathLst>
          </a:custGeom>
          <a:blipFill>
            <a:blip r:embed="rId13"/>
            <a:stretch>
              <a:fillRect l="-106318"/>
            </a:stretch>
          </a:blipFill>
        </p:spPr>
        <p:txBody>
          <a:bodyPr/>
          <a:lstStyle/>
          <a:p>
            <a:endParaRPr lang="es-CO"/>
          </a:p>
        </p:txBody>
      </p:sp>
      <p:sp>
        <p:nvSpPr>
          <p:cNvPr id="11" name="TextBox 11"/>
          <p:cNvSpPr txBox="1"/>
          <p:nvPr/>
        </p:nvSpPr>
        <p:spPr>
          <a:xfrm>
            <a:off x="1935473" y="7582685"/>
            <a:ext cx="2691918" cy="609592"/>
          </a:xfrm>
          <a:prstGeom prst="rect">
            <a:avLst/>
          </a:prstGeom>
        </p:spPr>
        <p:txBody>
          <a:bodyPr lIns="0" tIns="0" rIns="0" bIns="0" rtlCol="0" anchor="t">
            <a:spAutoFit/>
          </a:bodyPr>
          <a:lstStyle/>
          <a:p>
            <a:pPr marL="0" lvl="0" indent="0" algn="l">
              <a:lnSpc>
                <a:spcPts val="4459"/>
              </a:lnSpc>
              <a:spcBef>
                <a:spcPct val="0"/>
              </a:spcBef>
            </a:pPr>
            <a:r>
              <a:rPr lang="en-US" sz="5010">
                <a:solidFill>
                  <a:srgbClr val="FF3131"/>
                </a:solidFill>
                <a:latin typeface="Rabbits Dummy"/>
                <a:ea typeface="Rabbits Dummy"/>
                <a:cs typeface="Rabbits Dummy"/>
                <a:sym typeface="Rabbits Dummy"/>
              </a:rPr>
              <a:t>ANÁLISIS</a:t>
            </a:r>
          </a:p>
        </p:txBody>
      </p:sp>
      <p:sp>
        <p:nvSpPr>
          <p:cNvPr id="12" name="TextBox 12"/>
          <p:cNvSpPr txBox="1"/>
          <p:nvPr/>
        </p:nvSpPr>
        <p:spPr>
          <a:xfrm>
            <a:off x="1935473" y="8338793"/>
            <a:ext cx="15071881" cy="2106307"/>
          </a:xfrm>
          <a:prstGeom prst="rect">
            <a:avLst/>
          </a:prstGeom>
        </p:spPr>
        <p:txBody>
          <a:bodyPr lIns="0" tIns="0" rIns="0" bIns="0" rtlCol="0" anchor="t">
            <a:spAutoFit/>
          </a:bodyPr>
          <a:lstStyle/>
          <a:p>
            <a:pPr algn="just">
              <a:lnSpc>
                <a:spcPts val="3285"/>
              </a:lnSpc>
            </a:pPr>
            <a:r>
              <a:rPr lang="en-US" sz="2628">
                <a:solidFill>
                  <a:srgbClr val="000000"/>
                </a:solidFill>
                <a:latin typeface="TT Nooks Script Bold"/>
                <a:ea typeface="TT Nooks Script Bold"/>
                <a:cs typeface="TT Nooks Script Bold"/>
                <a:sym typeface="TT Nooks Script Bold"/>
              </a:rPr>
              <a:t>SE PUEDE OBSERVAR QUE EN SEGUNDO TRIMESTRE HAY UN AUMENTO AL 99% DONDE LOS USUARIOS INDICARON QUE EL AUXILIAR DE FARMACIA LE INFORMA SOBRE RECOMENDACIONES PARA EL ALMACENAMIENTO EN CASA, SOLO 1 PACIENTES INDICO NO RECIBIERON LAS RECOMENDACIONES.EN CONTRASTE CON EL 95% DEL TRIMESTRE ANTERIOR. </a:t>
            </a:r>
          </a:p>
          <a:p>
            <a:pPr marL="0" lvl="0" indent="0" algn="just">
              <a:lnSpc>
                <a:spcPts val="3709"/>
              </a:lnSpc>
              <a:spcBef>
                <a:spcPct val="0"/>
              </a:spcBef>
            </a:pPr>
            <a:endParaRPr lang="en-US" sz="2628">
              <a:solidFill>
                <a:srgbClr val="000000"/>
              </a:solidFill>
              <a:latin typeface="TT Nooks Script Bold"/>
              <a:ea typeface="TT Nooks Script Bold"/>
              <a:cs typeface="TT Nooks Script Bold"/>
              <a:sym typeface="TT Nooks Script Bold"/>
            </a:endParaRPr>
          </a:p>
        </p:txBody>
      </p:sp>
      <p:sp>
        <p:nvSpPr>
          <p:cNvPr id="13" name="TextBox 13"/>
          <p:cNvSpPr txBox="1"/>
          <p:nvPr/>
        </p:nvSpPr>
        <p:spPr>
          <a:xfrm>
            <a:off x="259160" y="476551"/>
            <a:ext cx="14272477" cy="1209073"/>
          </a:xfrm>
          <a:prstGeom prst="rect">
            <a:avLst/>
          </a:prstGeom>
        </p:spPr>
        <p:txBody>
          <a:bodyPr lIns="0" tIns="0" rIns="0" bIns="0" rtlCol="0" anchor="t">
            <a:spAutoFit/>
          </a:bodyPr>
          <a:lstStyle/>
          <a:p>
            <a:pPr algn="ctr">
              <a:lnSpc>
                <a:spcPts val="3092"/>
              </a:lnSpc>
            </a:pPr>
            <a:r>
              <a:rPr lang="en-US" sz="3474">
                <a:solidFill>
                  <a:srgbClr val="000000"/>
                </a:solidFill>
                <a:latin typeface="TT Nooks Script Bold"/>
                <a:ea typeface="TT Nooks Script Bold"/>
                <a:cs typeface="TT Nooks Script Bold"/>
                <a:sym typeface="TT Nooks Script Bold"/>
              </a:rPr>
              <a:t>10.¿DURANTE LA ENTREGA DE SUS MEDICAMENTOS EL AUXILIAR DE FARMACIA LE INFORMA RECOMENDACIONES PARA EL ALMACENAMIENTO EN CASA?</a:t>
            </a:r>
          </a:p>
          <a:p>
            <a:pPr marL="0" lvl="0" indent="0" algn="ctr">
              <a:lnSpc>
                <a:spcPts val="3092"/>
              </a:lnSpc>
              <a:spcBef>
                <a:spcPct val="0"/>
              </a:spcBef>
            </a:pPr>
            <a:endParaRPr lang="en-US" sz="3474">
              <a:solidFill>
                <a:srgbClr val="000000"/>
              </a:solidFill>
              <a:latin typeface="TT Nooks Script Bold"/>
              <a:ea typeface="TT Nooks Script Bold"/>
              <a:cs typeface="TT Nooks Script Bold"/>
              <a:sym typeface="TT Nooks Script Bo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Freeform 9"/>
          <p:cNvSpPr/>
          <p:nvPr/>
        </p:nvSpPr>
        <p:spPr>
          <a:xfrm>
            <a:off x="259160" y="1972837"/>
            <a:ext cx="7639725" cy="4861639"/>
          </a:xfrm>
          <a:custGeom>
            <a:avLst/>
            <a:gdLst/>
            <a:ahLst/>
            <a:cxnLst/>
            <a:rect l="l" t="t" r="r" b="b"/>
            <a:pathLst>
              <a:path w="7639725" h="4861639">
                <a:moveTo>
                  <a:pt x="0" y="0"/>
                </a:moveTo>
                <a:lnTo>
                  <a:pt x="7639725" y="0"/>
                </a:lnTo>
                <a:lnTo>
                  <a:pt x="7639725" y="4861639"/>
                </a:lnTo>
                <a:lnTo>
                  <a:pt x="0" y="4861639"/>
                </a:lnTo>
                <a:lnTo>
                  <a:pt x="0" y="0"/>
                </a:lnTo>
                <a:close/>
              </a:path>
            </a:pathLst>
          </a:custGeom>
          <a:blipFill>
            <a:blip r:embed="rId13"/>
            <a:stretch>
              <a:fillRect r="-106818"/>
            </a:stretch>
          </a:blipFill>
        </p:spPr>
        <p:txBody>
          <a:bodyPr/>
          <a:lstStyle/>
          <a:p>
            <a:endParaRPr lang="es-CO"/>
          </a:p>
        </p:txBody>
      </p:sp>
      <p:sp>
        <p:nvSpPr>
          <p:cNvPr id="10" name="Freeform 10"/>
          <p:cNvSpPr/>
          <p:nvPr/>
        </p:nvSpPr>
        <p:spPr>
          <a:xfrm>
            <a:off x="8170468" y="1685708"/>
            <a:ext cx="9088832" cy="5783797"/>
          </a:xfrm>
          <a:custGeom>
            <a:avLst/>
            <a:gdLst/>
            <a:ahLst/>
            <a:cxnLst/>
            <a:rect l="l" t="t" r="r" b="b"/>
            <a:pathLst>
              <a:path w="9088832" h="5783797">
                <a:moveTo>
                  <a:pt x="0" y="0"/>
                </a:moveTo>
                <a:lnTo>
                  <a:pt x="9088832" y="0"/>
                </a:lnTo>
                <a:lnTo>
                  <a:pt x="9088832" y="5783798"/>
                </a:lnTo>
                <a:lnTo>
                  <a:pt x="0" y="5783798"/>
                </a:lnTo>
                <a:lnTo>
                  <a:pt x="0" y="0"/>
                </a:lnTo>
                <a:close/>
              </a:path>
            </a:pathLst>
          </a:custGeom>
          <a:blipFill>
            <a:blip r:embed="rId13"/>
            <a:stretch>
              <a:fillRect l="-106818"/>
            </a:stretch>
          </a:blipFill>
        </p:spPr>
        <p:txBody>
          <a:bodyPr/>
          <a:lstStyle/>
          <a:p>
            <a:endParaRPr lang="es-CO"/>
          </a:p>
        </p:txBody>
      </p:sp>
      <p:sp>
        <p:nvSpPr>
          <p:cNvPr id="11" name="TextBox 11"/>
          <p:cNvSpPr txBox="1"/>
          <p:nvPr/>
        </p:nvSpPr>
        <p:spPr>
          <a:xfrm>
            <a:off x="1250439" y="7074395"/>
            <a:ext cx="2691918" cy="609592"/>
          </a:xfrm>
          <a:prstGeom prst="rect">
            <a:avLst/>
          </a:prstGeom>
        </p:spPr>
        <p:txBody>
          <a:bodyPr lIns="0" tIns="0" rIns="0" bIns="0" rtlCol="0" anchor="t">
            <a:spAutoFit/>
          </a:bodyPr>
          <a:lstStyle/>
          <a:p>
            <a:pPr marL="0" lvl="0" indent="0" algn="l">
              <a:lnSpc>
                <a:spcPts val="4459"/>
              </a:lnSpc>
              <a:spcBef>
                <a:spcPct val="0"/>
              </a:spcBef>
            </a:pPr>
            <a:r>
              <a:rPr lang="en-US" sz="5010">
                <a:solidFill>
                  <a:srgbClr val="FF3131"/>
                </a:solidFill>
                <a:latin typeface="Rabbits Dummy"/>
                <a:ea typeface="Rabbits Dummy"/>
                <a:cs typeface="Rabbits Dummy"/>
                <a:sym typeface="Rabbits Dummy"/>
              </a:rPr>
              <a:t>ANÁLISIS</a:t>
            </a:r>
          </a:p>
        </p:txBody>
      </p:sp>
      <p:sp>
        <p:nvSpPr>
          <p:cNvPr id="12" name="TextBox 12"/>
          <p:cNvSpPr txBox="1"/>
          <p:nvPr/>
        </p:nvSpPr>
        <p:spPr>
          <a:xfrm>
            <a:off x="1133013" y="7990834"/>
            <a:ext cx="15071881" cy="2515882"/>
          </a:xfrm>
          <a:prstGeom prst="rect">
            <a:avLst/>
          </a:prstGeom>
        </p:spPr>
        <p:txBody>
          <a:bodyPr lIns="0" tIns="0" rIns="0" bIns="0" rtlCol="0" anchor="t">
            <a:spAutoFit/>
          </a:bodyPr>
          <a:lstStyle/>
          <a:p>
            <a:pPr algn="just">
              <a:lnSpc>
                <a:spcPts val="3285"/>
              </a:lnSpc>
            </a:pPr>
            <a:r>
              <a:rPr lang="en-US" sz="2628">
                <a:solidFill>
                  <a:srgbClr val="000000"/>
                </a:solidFill>
                <a:latin typeface="TT Nooks Script Bold"/>
                <a:ea typeface="TT Nooks Script Bold"/>
                <a:cs typeface="TT Nooks Script Bold"/>
                <a:sym typeface="TT Nooks Script Bold"/>
              </a:rPr>
              <a:t>SE OBSERVA QUE, EN EL PRIMER TRIMESTRE, EL 86% DE LOS PACIENTES INDICARON QUE SÍ LES HABÍAN EXPLICADO LA IMPORTANCIA DE VERIFICAR LA FECHA DE VENCIMIENTO DE SUS MEDICAMENTOS. EN COMPARACIÓN, DURANTE EL SEGUNDO TRIMESTRE, ESTE PORCENTAJE AUMENTÓ AL 97%, LO QUE MUESTRA UNA MEJORA SIGNIFICATIVA EN LA SATISFACCIÓN Y COMPRENSIÓN POR PARTE DE LOS PACIENTES RESPECTO A ESTE TEMA.</a:t>
            </a:r>
          </a:p>
          <a:p>
            <a:pPr marL="0" lvl="0" indent="0" algn="just">
              <a:lnSpc>
                <a:spcPts val="3709"/>
              </a:lnSpc>
              <a:spcBef>
                <a:spcPct val="0"/>
              </a:spcBef>
            </a:pPr>
            <a:endParaRPr lang="en-US" sz="2628">
              <a:solidFill>
                <a:srgbClr val="000000"/>
              </a:solidFill>
              <a:latin typeface="TT Nooks Script Bold"/>
              <a:ea typeface="TT Nooks Script Bold"/>
              <a:cs typeface="TT Nooks Script Bold"/>
              <a:sym typeface="TT Nooks Script Bold"/>
            </a:endParaRPr>
          </a:p>
        </p:txBody>
      </p:sp>
      <p:sp>
        <p:nvSpPr>
          <p:cNvPr id="13" name="TextBox 13"/>
          <p:cNvSpPr txBox="1"/>
          <p:nvPr/>
        </p:nvSpPr>
        <p:spPr>
          <a:xfrm>
            <a:off x="259160" y="476551"/>
            <a:ext cx="14272477" cy="1209073"/>
          </a:xfrm>
          <a:prstGeom prst="rect">
            <a:avLst/>
          </a:prstGeom>
        </p:spPr>
        <p:txBody>
          <a:bodyPr lIns="0" tIns="0" rIns="0" bIns="0" rtlCol="0" anchor="t">
            <a:spAutoFit/>
          </a:bodyPr>
          <a:lstStyle/>
          <a:p>
            <a:pPr algn="ctr">
              <a:lnSpc>
                <a:spcPts val="3092"/>
              </a:lnSpc>
            </a:pPr>
            <a:r>
              <a:rPr lang="en-US" sz="3474">
                <a:solidFill>
                  <a:srgbClr val="000000"/>
                </a:solidFill>
                <a:latin typeface="TT Nooks Script Bold"/>
                <a:ea typeface="TT Nooks Script Bold"/>
                <a:cs typeface="TT Nooks Script Bold"/>
                <a:sym typeface="TT Nooks Script Bold"/>
              </a:rPr>
              <a:t>11.¿LE EXPLICARON LA IMPORTANCIA DE VERIFICAR LA FECHA DE VENCIMIENTO DE SUS MEDICAMENTOS?</a:t>
            </a:r>
          </a:p>
          <a:p>
            <a:pPr marL="0" lvl="0" indent="0" algn="ctr">
              <a:lnSpc>
                <a:spcPts val="3092"/>
              </a:lnSpc>
              <a:spcBef>
                <a:spcPct val="0"/>
              </a:spcBef>
            </a:pPr>
            <a:endParaRPr lang="en-US" sz="3474">
              <a:solidFill>
                <a:srgbClr val="000000"/>
              </a:solidFill>
              <a:latin typeface="TT Nooks Script Bold"/>
              <a:ea typeface="TT Nooks Script Bold"/>
              <a:cs typeface="TT Nooks Script Bold"/>
              <a:sym typeface="TT Nooks Script Bo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Freeform 9"/>
          <p:cNvSpPr/>
          <p:nvPr/>
        </p:nvSpPr>
        <p:spPr>
          <a:xfrm>
            <a:off x="259160" y="1685624"/>
            <a:ext cx="12266361" cy="3457876"/>
          </a:xfrm>
          <a:custGeom>
            <a:avLst/>
            <a:gdLst/>
            <a:ahLst/>
            <a:cxnLst/>
            <a:rect l="l" t="t" r="r" b="b"/>
            <a:pathLst>
              <a:path w="12266361" h="3457876">
                <a:moveTo>
                  <a:pt x="0" y="0"/>
                </a:moveTo>
                <a:lnTo>
                  <a:pt x="12266361" y="0"/>
                </a:lnTo>
                <a:lnTo>
                  <a:pt x="12266361" y="3457876"/>
                </a:lnTo>
                <a:lnTo>
                  <a:pt x="0" y="3457876"/>
                </a:lnTo>
                <a:lnTo>
                  <a:pt x="0" y="0"/>
                </a:lnTo>
                <a:close/>
              </a:path>
            </a:pathLst>
          </a:custGeom>
          <a:blipFill>
            <a:blip r:embed="rId13"/>
            <a:stretch>
              <a:fillRect/>
            </a:stretch>
          </a:blipFill>
        </p:spPr>
        <p:txBody>
          <a:bodyPr/>
          <a:lstStyle/>
          <a:p>
            <a:endParaRPr lang="es-CO"/>
          </a:p>
        </p:txBody>
      </p:sp>
      <p:sp>
        <p:nvSpPr>
          <p:cNvPr id="10" name="Freeform 10"/>
          <p:cNvSpPr/>
          <p:nvPr/>
        </p:nvSpPr>
        <p:spPr>
          <a:xfrm>
            <a:off x="4491791" y="5389576"/>
            <a:ext cx="13386359" cy="4613745"/>
          </a:xfrm>
          <a:custGeom>
            <a:avLst/>
            <a:gdLst/>
            <a:ahLst/>
            <a:cxnLst/>
            <a:rect l="l" t="t" r="r" b="b"/>
            <a:pathLst>
              <a:path w="13386359" h="4613745">
                <a:moveTo>
                  <a:pt x="0" y="0"/>
                </a:moveTo>
                <a:lnTo>
                  <a:pt x="13386360" y="0"/>
                </a:lnTo>
                <a:lnTo>
                  <a:pt x="13386360" y="4613745"/>
                </a:lnTo>
                <a:lnTo>
                  <a:pt x="0" y="4613745"/>
                </a:lnTo>
                <a:lnTo>
                  <a:pt x="0" y="0"/>
                </a:lnTo>
                <a:close/>
              </a:path>
            </a:pathLst>
          </a:custGeom>
          <a:blipFill>
            <a:blip r:embed="rId14"/>
            <a:stretch>
              <a:fillRect/>
            </a:stretch>
          </a:blipFill>
        </p:spPr>
        <p:txBody>
          <a:bodyPr/>
          <a:lstStyle/>
          <a:p>
            <a:endParaRPr lang="es-CO"/>
          </a:p>
        </p:txBody>
      </p:sp>
      <p:sp>
        <p:nvSpPr>
          <p:cNvPr id="11" name="TextBox 11"/>
          <p:cNvSpPr txBox="1"/>
          <p:nvPr/>
        </p:nvSpPr>
        <p:spPr>
          <a:xfrm>
            <a:off x="259160" y="476551"/>
            <a:ext cx="14272477" cy="1209073"/>
          </a:xfrm>
          <a:prstGeom prst="rect">
            <a:avLst/>
          </a:prstGeom>
        </p:spPr>
        <p:txBody>
          <a:bodyPr lIns="0" tIns="0" rIns="0" bIns="0" rtlCol="0" anchor="t">
            <a:spAutoFit/>
          </a:bodyPr>
          <a:lstStyle/>
          <a:p>
            <a:pPr algn="ctr">
              <a:lnSpc>
                <a:spcPts val="3092"/>
              </a:lnSpc>
            </a:pPr>
            <a:r>
              <a:rPr lang="en-US" sz="3474">
                <a:solidFill>
                  <a:srgbClr val="000000"/>
                </a:solidFill>
                <a:latin typeface="TT Nooks Script Bold"/>
                <a:ea typeface="TT Nooks Script Bold"/>
                <a:cs typeface="TT Nooks Script Bold"/>
                <a:sym typeface="TT Nooks Script Bold"/>
              </a:rPr>
              <a:t>MEDIOS DE COMUNICACIÓN POR LOS CUALES EL PACIENTE CONOCE LA INFORMACIÓN REFERIDA EN LA ENCUESTA</a:t>
            </a:r>
          </a:p>
          <a:p>
            <a:pPr marL="0" lvl="0" indent="0" algn="ctr">
              <a:lnSpc>
                <a:spcPts val="3092"/>
              </a:lnSpc>
              <a:spcBef>
                <a:spcPct val="0"/>
              </a:spcBef>
            </a:pPr>
            <a:endParaRPr lang="en-US" sz="3474">
              <a:solidFill>
                <a:srgbClr val="000000"/>
              </a:solidFill>
              <a:latin typeface="TT Nooks Script Bold"/>
              <a:ea typeface="TT Nooks Script Bold"/>
              <a:cs typeface="TT Nooks Script Bold"/>
              <a:sym typeface="TT Nooks Script Bo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TextBox 9"/>
          <p:cNvSpPr txBox="1"/>
          <p:nvPr/>
        </p:nvSpPr>
        <p:spPr>
          <a:xfrm>
            <a:off x="400724" y="386838"/>
            <a:ext cx="14272477" cy="641862"/>
          </a:xfrm>
          <a:prstGeom prst="rect">
            <a:avLst/>
          </a:prstGeom>
        </p:spPr>
        <p:txBody>
          <a:bodyPr lIns="0" tIns="0" rIns="0" bIns="0" rtlCol="0" anchor="t">
            <a:spAutoFit/>
          </a:bodyPr>
          <a:lstStyle/>
          <a:p>
            <a:pPr marL="0" lvl="0" indent="0" algn="ctr">
              <a:lnSpc>
                <a:spcPts val="4605"/>
              </a:lnSpc>
              <a:spcBef>
                <a:spcPct val="0"/>
              </a:spcBef>
            </a:pPr>
            <a:r>
              <a:rPr lang="en-US" sz="5174">
                <a:solidFill>
                  <a:srgbClr val="000000"/>
                </a:solidFill>
                <a:latin typeface="TT Nooks Script Bold"/>
                <a:ea typeface="TT Nooks Script Bold"/>
                <a:cs typeface="TT Nooks Script Bold"/>
                <a:sym typeface="TT Nooks Script Bold"/>
              </a:rPr>
              <a:t>CONCLUSIONES</a:t>
            </a:r>
          </a:p>
        </p:txBody>
      </p:sp>
      <p:sp>
        <p:nvSpPr>
          <p:cNvPr id="10" name="TextBox 10"/>
          <p:cNvSpPr txBox="1"/>
          <p:nvPr/>
        </p:nvSpPr>
        <p:spPr>
          <a:xfrm>
            <a:off x="667342" y="2025369"/>
            <a:ext cx="16340012" cy="7763561"/>
          </a:xfrm>
          <a:prstGeom prst="rect">
            <a:avLst/>
          </a:prstGeom>
        </p:spPr>
        <p:txBody>
          <a:bodyPr lIns="0" tIns="0" rIns="0" bIns="0" rtlCol="0" anchor="t">
            <a:spAutoFit/>
          </a:bodyPr>
          <a:lstStyle/>
          <a:p>
            <a:pPr algn="just">
              <a:lnSpc>
                <a:spcPts val="3395"/>
              </a:lnSpc>
            </a:pPr>
            <a:endParaRPr/>
          </a:p>
          <a:p>
            <a:pPr marL="586531" lvl="1" indent="-293266" algn="just">
              <a:lnSpc>
                <a:spcPts val="3395"/>
              </a:lnSpc>
              <a:buFont typeface="Arial"/>
              <a:buChar char="•"/>
            </a:pPr>
            <a:r>
              <a:rPr lang="en-US" sz="2716">
                <a:solidFill>
                  <a:srgbClr val="394250"/>
                </a:solidFill>
                <a:latin typeface="TT Nooks Script Bold"/>
                <a:ea typeface="TT Nooks Script Bold"/>
                <a:cs typeface="TT Nooks Script Bold"/>
                <a:sym typeface="TT Nooks Script Bold"/>
              </a:rPr>
              <a:t>DE LOS ASPECTOS VALORADOS LA MAYORÍA SE MANTUVO EN LOS MISMOS VALORES DEL TRIMESTRE ANTERIOR, QUEDANDO SOBRE EL 98%, SIN EMBARGO, AUMENTO LA INFORMACIÓN SOBRE DEBERES Y DERECHOS DE 95% PASO A 98%, LA INFORMACIÓN SOBRE PREVENCIÓN DE CAÍDAS DEL 96% AL 98% Y LA EDUCACIÓN SOBRE EL PROGRAMA DE ARTRITIS ESTABA EN 98% AL 99%. POR OTRO LADO, EL CONOCIMIENTO DE LOS PACIENTES SOBRE DÓNDE ACUDIR EN CASO DE URGENCIA MÉDICA MEJORÓ NOTABLEMENTE: DE 4 PACIENTES QUE DESCONOCÍAN EL LUGAR CORRECTO, AHORA SOLO 1 ENFRENTAN ESA SITUACIÓN.</a:t>
            </a:r>
          </a:p>
          <a:p>
            <a:pPr algn="just">
              <a:lnSpc>
                <a:spcPts val="3395"/>
              </a:lnSpc>
            </a:pPr>
            <a:endParaRPr lang="en-US" sz="2716">
              <a:solidFill>
                <a:srgbClr val="394250"/>
              </a:solidFill>
              <a:latin typeface="TT Nooks Script Bold"/>
              <a:ea typeface="TT Nooks Script Bold"/>
              <a:cs typeface="TT Nooks Script Bold"/>
              <a:sym typeface="TT Nooks Script Bold"/>
            </a:endParaRPr>
          </a:p>
          <a:p>
            <a:pPr marL="586531" lvl="1" indent="-293266" algn="just">
              <a:lnSpc>
                <a:spcPts val="3395"/>
              </a:lnSpc>
              <a:buFont typeface="Arial"/>
              <a:buChar char="•"/>
            </a:pPr>
            <a:r>
              <a:rPr lang="en-US" sz="2716">
                <a:solidFill>
                  <a:srgbClr val="394250"/>
                </a:solidFill>
                <a:latin typeface="TT Nooks Script Bold"/>
                <a:ea typeface="TT Nooks Script Bold"/>
                <a:cs typeface="TT Nooks Script Bold"/>
                <a:sym typeface="TT Nooks Script Bold"/>
              </a:rPr>
              <a:t>CON RELACIÓN A IDENTIFICACIÓN CORRECTA DEL PACIENTE EN LLAMADA DE SEGUIMIENTO AUMENTO DE 99% A 100%, EN LA ENTREGA D MEDICAMENTOS DEL 98% PASO A 99%. EN LA ENTREGA DE MEDICAMENTOS, LA INFORMACIÓN SOBRE NOMBRE Y CANTIDAD DEL MEDICAMENTO ENTREGADO SE MANTUVO EN 100%, MIENTRAS QUE LAS RECOMENDACIONES PARA EL ALMACENAMIENTO EN CASA DE 95 % SUBIÓ AL 99% Y LA IMPORTANCIA DE VERIFICAR LA FECHA DE VENCIMIENTO QUE ESTABA EN 86% PASO AL 97%.</a:t>
            </a:r>
          </a:p>
          <a:p>
            <a:pPr algn="just">
              <a:lnSpc>
                <a:spcPts val="3395"/>
              </a:lnSpc>
            </a:pPr>
            <a:endParaRPr lang="en-US" sz="2716">
              <a:solidFill>
                <a:srgbClr val="394250"/>
              </a:solidFill>
              <a:latin typeface="TT Nooks Script Bold"/>
              <a:ea typeface="TT Nooks Script Bold"/>
              <a:cs typeface="TT Nooks Script Bold"/>
              <a:sym typeface="TT Nooks Script Bold"/>
            </a:endParaRPr>
          </a:p>
          <a:p>
            <a:pPr marL="586531" lvl="1" indent="-293266" algn="just">
              <a:lnSpc>
                <a:spcPts val="3395"/>
              </a:lnSpc>
              <a:buFont typeface="Arial"/>
              <a:buChar char="•"/>
            </a:pPr>
            <a:r>
              <a:rPr lang="en-US" sz="2716">
                <a:solidFill>
                  <a:srgbClr val="394250"/>
                </a:solidFill>
                <a:latin typeface="TT Nooks Script Bold"/>
                <a:ea typeface="TT Nooks Script Bold"/>
                <a:cs typeface="TT Nooks Script Bold"/>
                <a:sym typeface="TT Nooks Script Bold"/>
              </a:rPr>
              <a:t>DE IGUAL MANERA SE IDENTIFICA QUE LOS PACIENTES, RECONOCEN MAYORMENTE LA ESTRATEGIA DE LA DIVULGACIÓN DE INFORMACIÓN, POR MEDIO DE COLABORADORES DE LA UNIDAD ONCOLÓGICA SURCOLOMBIANA Y LLAMADA TELEFÓNICA.</a:t>
            </a:r>
          </a:p>
          <a:p>
            <a:pPr marL="0" lvl="0" indent="0" algn="just">
              <a:lnSpc>
                <a:spcPts val="3834"/>
              </a:lnSpc>
              <a:spcBef>
                <a:spcPct val="0"/>
              </a:spcBef>
            </a:pPr>
            <a:endParaRPr lang="en-US" sz="2716">
              <a:solidFill>
                <a:srgbClr val="394250"/>
              </a:solidFill>
              <a:latin typeface="TT Nooks Script Bold"/>
              <a:ea typeface="TT Nooks Script Bold"/>
              <a:cs typeface="TT Nooks Script Bold"/>
              <a:sym typeface="TT Nooks Script Bo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TextBox 9"/>
          <p:cNvSpPr txBox="1"/>
          <p:nvPr/>
        </p:nvSpPr>
        <p:spPr>
          <a:xfrm>
            <a:off x="2007762" y="712422"/>
            <a:ext cx="14272477" cy="641862"/>
          </a:xfrm>
          <a:prstGeom prst="rect">
            <a:avLst/>
          </a:prstGeom>
        </p:spPr>
        <p:txBody>
          <a:bodyPr lIns="0" tIns="0" rIns="0" bIns="0" rtlCol="0" anchor="t">
            <a:spAutoFit/>
          </a:bodyPr>
          <a:lstStyle/>
          <a:p>
            <a:pPr marL="0" lvl="0" indent="0" algn="ctr">
              <a:lnSpc>
                <a:spcPts val="4605"/>
              </a:lnSpc>
              <a:spcBef>
                <a:spcPct val="0"/>
              </a:spcBef>
            </a:pPr>
            <a:r>
              <a:rPr lang="en-US" sz="5174">
                <a:solidFill>
                  <a:srgbClr val="000000"/>
                </a:solidFill>
                <a:latin typeface="TT Nooks Script Bold"/>
                <a:ea typeface="TT Nooks Script Bold"/>
                <a:cs typeface="TT Nooks Script Bold"/>
                <a:sym typeface="TT Nooks Script Bold"/>
              </a:rPr>
              <a:t>RECOMENDACIONES</a:t>
            </a:r>
          </a:p>
        </p:txBody>
      </p:sp>
      <p:sp>
        <p:nvSpPr>
          <p:cNvPr id="10" name="TextBox 10"/>
          <p:cNvSpPr txBox="1"/>
          <p:nvPr/>
        </p:nvSpPr>
        <p:spPr>
          <a:xfrm>
            <a:off x="788185" y="3345796"/>
            <a:ext cx="16219169" cy="4856377"/>
          </a:xfrm>
          <a:prstGeom prst="rect">
            <a:avLst/>
          </a:prstGeom>
        </p:spPr>
        <p:txBody>
          <a:bodyPr lIns="0" tIns="0" rIns="0" bIns="0" rtlCol="0" anchor="t">
            <a:spAutoFit/>
          </a:bodyPr>
          <a:lstStyle/>
          <a:p>
            <a:pPr marL="930009" lvl="1" indent="-465004" algn="just">
              <a:lnSpc>
                <a:spcPts val="5384"/>
              </a:lnSpc>
              <a:buFont typeface="Arial"/>
              <a:buChar char="•"/>
            </a:pPr>
            <a:r>
              <a:rPr lang="en-US" sz="4307">
                <a:solidFill>
                  <a:srgbClr val="394250"/>
                </a:solidFill>
                <a:latin typeface="TT Nooks Script Bold"/>
                <a:ea typeface="TT Nooks Script Bold"/>
                <a:cs typeface="TT Nooks Script Bold"/>
                <a:sym typeface="TT Nooks Script Bold"/>
              </a:rPr>
              <a:t>PARA MANTENER LOS BUENOS RESULTADOS OBTENIDOS, ES FUNDAMENTAL SEGUIR FORTALECIENDO TODOS LOS TEMAS. ADEMÁS, ES NECESARIO AUMENTAR LA DIFUSIÓN DE INFORMACIÓN A TRAVÉS DE TODOS LOS MEDIOS DE COMUNICACIÓN DISPONIBLES EN LA UNIDAD, DESTACANDO ESPECIALMENTE WHATSAPP, LA CARTELERA DE LA SALA DE ESPERA Y LOS VIDEOS INSTITUCIONALES.</a:t>
            </a:r>
          </a:p>
          <a:p>
            <a:pPr marL="0" lvl="0" indent="0" algn="just">
              <a:lnSpc>
                <a:spcPts val="6079"/>
              </a:lnSpc>
              <a:spcBef>
                <a:spcPct val="0"/>
              </a:spcBef>
            </a:pPr>
            <a:endParaRPr lang="en-US" sz="4307">
              <a:solidFill>
                <a:srgbClr val="394250"/>
              </a:solidFill>
              <a:latin typeface="TT Nooks Script Bold"/>
              <a:ea typeface="TT Nooks Script Bold"/>
              <a:cs typeface="TT Nooks Script Bold"/>
              <a:sym typeface="TT Nooks Script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Freeform 9"/>
          <p:cNvSpPr/>
          <p:nvPr/>
        </p:nvSpPr>
        <p:spPr>
          <a:xfrm>
            <a:off x="2330504" y="2359769"/>
            <a:ext cx="6247218" cy="4448319"/>
          </a:xfrm>
          <a:custGeom>
            <a:avLst/>
            <a:gdLst/>
            <a:ahLst/>
            <a:cxnLst/>
            <a:rect l="l" t="t" r="r" b="b"/>
            <a:pathLst>
              <a:path w="6247218" h="4448319">
                <a:moveTo>
                  <a:pt x="0" y="0"/>
                </a:moveTo>
                <a:lnTo>
                  <a:pt x="6247218" y="0"/>
                </a:lnTo>
                <a:lnTo>
                  <a:pt x="6247218" y="4448320"/>
                </a:lnTo>
                <a:lnTo>
                  <a:pt x="0" y="4448320"/>
                </a:lnTo>
                <a:lnTo>
                  <a:pt x="0" y="0"/>
                </a:lnTo>
                <a:close/>
              </a:path>
            </a:pathLst>
          </a:custGeom>
          <a:blipFill>
            <a:blip r:embed="rId13"/>
            <a:stretch>
              <a:fillRect l="-3599" t="-3321" r="-110503"/>
            </a:stretch>
          </a:blipFill>
        </p:spPr>
        <p:txBody>
          <a:bodyPr/>
          <a:lstStyle/>
          <a:p>
            <a:endParaRPr lang="es-CO"/>
          </a:p>
        </p:txBody>
      </p:sp>
      <p:sp>
        <p:nvSpPr>
          <p:cNvPr id="10" name="Freeform 10"/>
          <p:cNvSpPr/>
          <p:nvPr/>
        </p:nvSpPr>
        <p:spPr>
          <a:xfrm>
            <a:off x="9539511" y="2446531"/>
            <a:ext cx="6196247" cy="4361557"/>
          </a:xfrm>
          <a:custGeom>
            <a:avLst/>
            <a:gdLst/>
            <a:ahLst/>
            <a:cxnLst/>
            <a:rect l="l" t="t" r="r" b="b"/>
            <a:pathLst>
              <a:path w="6196247" h="4361557">
                <a:moveTo>
                  <a:pt x="0" y="0"/>
                </a:moveTo>
                <a:lnTo>
                  <a:pt x="6196247" y="0"/>
                </a:lnTo>
                <a:lnTo>
                  <a:pt x="6196247" y="4361558"/>
                </a:lnTo>
                <a:lnTo>
                  <a:pt x="0" y="4361558"/>
                </a:lnTo>
                <a:lnTo>
                  <a:pt x="0" y="0"/>
                </a:lnTo>
                <a:close/>
              </a:path>
            </a:pathLst>
          </a:custGeom>
          <a:blipFill>
            <a:blip r:embed="rId13"/>
            <a:stretch>
              <a:fillRect l="-104850"/>
            </a:stretch>
          </a:blipFill>
        </p:spPr>
        <p:txBody>
          <a:bodyPr/>
          <a:lstStyle/>
          <a:p>
            <a:endParaRPr lang="es-CO"/>
          </a:p>
        </p:txBody>
      </p:sp>
      <p:sp>
        <p:nvSpPr>
          <p:cNvPr id="11" name="TextBox 11"/>
          <p:cNvSpPr txBox="1"/>
          <p:nvPr/>
        </p:nvSpPr>
        <p:spPr>
          <a:xfrm>
            <a:off x="912463" y="347837"/>
            <a:ext cx="13619173" cy="2027137"/>
          </a:xfrm>
          <a:prstGeom prst="rect">
            <a:avLst/>
          </a:prstGeom>
        </p:spPr>
        <p:txBody>
          <a:bodyPr lIns="0" tIns="0" rIns="0" bIns="0" rtlCol="0" anchor="t">
            <a:spAutoFit/>
          </a:bodyPr>
          <a:lstStyle/>
          <a:p>
            <a:pPr algn="ctr">
              <a:lnSpc>
                <a:spcPts val="3141"/>
              </a:lnSpc>
            </a:pPr>
            <a:r>
              <a:rPr lang="en-US" sz="3529">
                <a:solidFill>
                  <a:srgbClr val="000000"/>
                </a:solidFill>
                <a:latin typeface="TT Nooks Script Bold"/>
                <a:ea typeface="TT Nooks Script Bold"/>
                <a:cs typeface="TT Nooks Script Bold"/>
                <a:sym typeface="TT Nooks Script Bold"/>
              </a:rPr>
              <a:t>1.¿HA RECIBIDO INFORMACIÓN SOBRE SUS DERECHOS Y DEBERES COMO PACIENTE, A TRAVÉS DEL PERSONAL QUE LO ATIENDE, CARTELERAS INFORMATIVAS, LLAMADAS TELEFÓNICAS, U OTROS MEDIOS INFORMATIVOS?</a:t>
            </a:r>
          </a:p>
          <a:p>
            <a:pPr marL="0" lvl="0" indent="0" algn="ctr">
              <a:lnSpc>
                <a:spcPts val="3141"/>
              </a:lnSpc>
              <a:spcBef>
                <a:spcPct val="0"/>
              </a:spcBef>
            </a:pPr>
            <a:endParaRPr lang="en-US" sz="3529">
              <a:solidFill>
                <a:srgbClr val="000000"/>
              </a:solidFill>
              <a:latin typeface="TT Nooks Script Bold"/>
              <a:ea typeface="TT Nooks Script Bold"/>
              <a:cs typeface="TT Nooks Script Bold"/>
              <a:sym typeface="TT Nooks Script Bold"/>
            </a:endParaRPr>
          </a:p>
        </p:txBody>
      </p:sp>
      <p:sp>
        <p:nvSpPr>
          <p:cNvPr id="12" name="TextBox 12"/>
          <p:cNvSpPr txBox="1"/>
          <p:nvPr/>
        </p:nvSpPr>
        <p:spPr>
          <a:xfrm>
            <a:off x="2330504" y="8127490"/>
            <a:ext cx="14928796" cy="1843574"/>
          </a:xfrm>
          <a:prstGeom prst="rect">
            <a:avLst/>
          </a:prstGeom>
        </p:spPr>
        <p:txBody>
          <a:bodyPr lIns="0" tIns="0" rIns="0" bIns="0" rtlCol="0" anchor="t">
            <a:spAutoFit/>
          </a:bodyPr>
          <a:lstStyle/>
          <a:p>
            <a:pPr algn="just">
              <a:lnSpc>
                <a:spcPts val="3535"/>
              </a:lnSpc>
            </a:pPr>
            <a:r>
              <a:rPr lang="en-US" sz="2828">
                <a:solidFill>
                  <a:srgbClr val="000000"/>
                </a:solidFill>
                <a:latin typeface="TT Nooks Script Bold"/>
                <a:ea typeface="TT Nooks Script Bold"/>
                <a:cs typeface="TT Nooks Script Bold"/>
                <a:sym typeface="TT Nooks Script Bold"/>
              </a:rPr>
              <a:t>EN EL PRIMER TRIMESTRE DE 2024, EL 94% DE LOS USUARIOS INDICARON HABER RECIBIDO INFORMACIÓN SOBRE SUS DERECHOS Y DEBERES, EN COMPARACIÓN CON EL 93% DEL SEGUNDO TRIMESTRE, LO QUE REPRESENTA UNA DISMINUCIÓN DEL 1% EN PERSPECTIVA.</a:t>
            </a:r>
          </a:p>
          <a:p>
            <a:pPr marL="0" lvl="0" indent="0" algn="just">
              <a:lnSpc>
                <a:spcPts val="3991"/>
              </a:lnSpc>
              <a:spcBef>
                <a:spcPct val="0"/>
              </a:spcBef>
            </a:pPr>
            <a:endParaRPr lang="en-US" sz="2828">
              <a:solidFill>
                <a:srgbClr val="000000"/>
              </a:solidFill>
              <a:latin typeface="TT Nooks Script Bold"/>
              <a:ea typeface="TT Nooks Script Bold"/>
              <a:cs typeface="TT Nooks Script Bold"/>
              <a:sym typeface="TT Nooks Script Bold"/>
            </a:endParaRPr>
          </a:p>
        </p:txBody>
      </p:sp>
      <p:sp>
        <p:nvSpPr>
          <p:cNvPr id="13" name="TextBox 13"/>
          <p:cNvSpPr txBox="1"/>
          <p:nvPr/>
        </p:nvSpPr>
        <p:spPr>
          <a:xfrm>
            <a:off x="2330504" y="7141070"/>
            <a:ext cx="3922203" cy="891170"/>
          </a:xfrm>
          <a:prstGeom prst="rect">
            <a:avLst/>
          </a:prstGeom>
        </p:spPr>
        <p:txBody>
          <a:bodyPr lIns="0" tIns="0" rIns="0" bIns="0" rtlCol="0" anchor="t">
            <a:spAutoFit/>
          </a:bodyPr>
          <a:lstStyle/>
          <a:p>
            <a:pPr marL="0" lvl="0" indent="0" algn="l">
              <a:lnSpc>
                <a:spcPts val="6497"/>
              </a:lnSpc>
              <a:spcBef>
                <a:spcPct val="0"/>
              </a:spcBef>
            </a:pPr>
            <a:r>
              <a:rPr lang="en-US" sz="7300">
                <a:solidFill>
                  <a:srgbClr val="FF3131"/>
                </a:solidFill>
                <a:latin typeface="Rabbits Dummy"/>
                <a:ea typeface="Rabbits Dummy"/>
                <a:cs typeface="Rabbits Dummy"/>
                <a:sym typeface="Rabbits Dummy"/>
              </a:rPr>
              <a:t>ANÁLISIS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Freeform 9"/>
          <p:cNvSpPr/>
          <p:nvPr/>
        </p:nvSpPr>
        <p:spPr>
          <a:xfrm>
            <a:off x="117574" y="1871092"/>
            <a:ext cx="8997851" cy="6161148"/>
          </a:xfrm>
          <a:custGeom>
            <a:avLst/>
            <a:gdLst/>
            <a:ahLst/>
            <a:cxnLst/>
            <a:rect l="l" t="t" r="r" b="b"/>
            <a:pathLst>
              <a:path w="8997851" h="6161148">
                <a:moveTo>
                  <a:pt x="0" y="0"/>
                </a:moveTo>
                <a:lnTo>
                  <a:pt x="8997851" y="0"/>
                </a:lnTo>
                <a:lnTo>
                  <a:pt x="8997851" y="6161148"/>
                </a:lnTo>
                <a:lnTo>
                  <a:pt x="0" y="6161148"/>
                </a:lnTo>
                <a:lnTo>
                  <a:pt x="0" y="0"/>
                </a:lnTo>
                <a:close/>
              </a:path>
            </a:pathLst>
          </a:custGeom>
          <a:blipFill>
            <a:blip r:embed="rId13"/>
            <a:stretch>
              <a:fillRect r="-95950"/>
            </a:stretch>
          </a:blipFill>
        </p:spPr>
        <p:txBody>
          <a:bodyPr/>
          <a:lstStyle/>
          <a:p>
            <a:endParaRPr lang="es-CO"/>
          </a:p>
        </p:txBody>
      </p:sp>
      <p:sp>
        <p:nvSpPr>
          <p:cNvPr id="10" name="Freeform 10"/>
          <p:cNvSpPr/>
          <p:nvPr/>
        </p:nvSpPr>
        <p:spPr>
          <a:xfrm>
            <a:off x="9304630" y="1871092"/>
            <a:ext cx="8846681" cy="6132757"/>
          </a:xfrm>
          <a:custGeom>
            <a:avLst/>
            <a:gdLst/>
            <a:ahLst/>
            <a:cxnLst/>
            <a:rect l="l" t="t" r="r" b="b"/>
            <a:pathLst>
              <a:path w="8846681" h="6132757">
                <a:moveTo>
                  <a:pt x="0" y="0"/>
                </a:moveTo>
                <a:lnTo>
                  <a:pt x="8846681" y="0"/>
                </a:lnTo>
                <a:lnTo>
                  <a:pt x="8846681" y="6132757"/>
                </a:lnTo>
                <a:lnTo>
                  <a:pt x="0" y="6132757"/>
                </a:lnTo>
                <a:lnTo>
                  <a:pt x="0" y="0"/>
                </a:lnTo>
                <a:close/>
              </a:path>
            </a:pathLst>
          </a:custGeom>
          <a:blipFill>
            <a:blip r:embed="rId13"/>
            <a:stretch>
              <a:fillRect l="-98380"/>
            </a:stretch>
          </a:blipFill>
        </p:spPr>
        <p:txBody>
          <a:bodyPr/>
          <a:lstStyle/>
          <a:p>
            <a:endParaRPr lang="es-CO"/>
          </a:p>
        </p:txBody>
      </p:sp>
      <p:sp>
        <p:nvSpPr>
          <p:cNvPr id="11" name="TextBox 11"/>
          <p:cNvSpPr txBox="1"/>
          <p:nvPr/>
        </p:nvSpPr>
        <p:spPr>
          <a:xfrm>
            <a:off x="788185" y="504302"/>
            <a:ext cx="12359723" cy="1942229"/>
          </a:xfrm>
          <a:prstGeom prst="rect">
            <a:avLst/>
          </a:prstGeom>
        </p:spPr>
        <p:txBody>
          <a:bodyPr lIns="0" tIns="0" rIns="0" bIns="0" rtlCol="0" anchor="t">
            <a:spAutoFit/>
          </a:bodyPr>
          <a:lstStyle/>
          <a:p>
            <a:pPr algn="ctr">
              <a:lnSpc>
                <a:spcPts val="4952"/>
              </a:lnSpc>
            </a:pPr>
            <a:r>
              <a:rPr lang="en-US" sz="5564">
                <a:solidFill>
                  <a:srgbClr val="000000"/>
                </a:solidFill>
                <a:latin typeface="TT Nooks Script Bold"/>
                <a:ea typeface="TT Nooks Script Bold"/>
                <a:cs typeface="TT Nooks Script Bold"/>
                <a:sym typeface="TT Nooks Script Bold"/>
              </a:rPr>
              <a:t>2.¿SABE A QUÉ LUGAR DEBE DIRIGIRSE EN CASO DE URGENCIA MÉDICA?</a:t>
            </a:r>
          </a:p>
          <a:p>
            <a:pPr marL="0" lvl="0" indent="0" algn="ctr">
              <a:lnSpc>
                <a:spcPts val="4952"/>
              </a:lnSpc>
              <a:spcBef>
                <a:spcPct val="0"/>
              </a:spcBef>
            </a:pPr>
            <a:endParaRPr lang="en-US" sz="5564">
              <a:solidFill>
                <a:srgbClr val="000000"/>
              </a:solidFill>
              <a:latin typeface="TT Nooks Script Bold"/>
              <a:ea typeface="TT Nooks Script Bold"/>
              <a:cs typeface="TT Nooks Script Bold"/>
              <a:sym typeface="TT Nooks Script Bold"/>
            </a:endParaRPr>
          </a:p>
        </p:txBody>
      </p:sp>
      <p:sp>
        <p:nvSpPr>
          <p:cNvPr id="12" name="TextBox 12"/>
          <p:cNvSpPr txBox="1"/>
          <p:nvPr/>
        </p:nvSpPr>
        <p:spPr>
          <a:xfrm>
            <a:off x="2596398" y="8424596"/>
            <a:ext cx="13983341" cy="2008476"/>
          </a:xfrm>
          <a:prstGeom prst="rect">
            <a:avLst/>
          </a:prstGeom>
        </p:spPr>
        <p:txBody>
          <a:bodyPr lIns="0" tIns="0" rIns="0" bIns="0" rtlCol="0" anchor="t">
            <a:spAutoFit/>
          </a:bodyPr>
          <a:lstStyle/>
          <a:p>
            <a:pPr algn="just">
              <a:lnSpc>
                <a:spcPts val="3112"/>
              </a:lnSpc>
            </a:pPr>
            <a:r>
              <a:rPr lang="en-US" sz="2489">
                <a:solidFill>
                  <a:srgbClr val="000000"/>
                </a:solidFill>
                <a:latin typeface="TT Nooks Script Bold"/>
                <a:ea typeface="TT Nooks Script Bold"/>
                <a:cs typeface="TT Nooks Script Bold"/>
                <a:sym typeface="TT Nooks Script Bold"/>
              </a:rPr>
              <a:t>EN COMPARACIÓN CON EL TRIMESTRE ANTERIOR, SE PUEDE OBSERVAR QUE EN EL SEGUNDO TRIMESTRE DE 2024 DISMINUYÓ A 5 PACIENTES QUE NO IDENTIFICAN EL CENTRO DE SALUD U HOSPITAL MÁS CERCANO COMO EL LUGAR DONDE DEBEN ACUDIR EN CASO DE URGENCIA MÉDICA, RESPECTO AL TRIMESTRE ANTERIOR QUE HABÍA 7 PACIENTES. </a:t>
            </a:r>
          </a:p>
          <a:p>
            <a:pPr marL="0" lvl="0" indent="0" algn="just">
              <a:lnSpc>
                <a:spcPts val="3513"/>
              </a:lnSpc>
              <a:spcBef>
                <a:spcPct val="0"/>
              </a:spcBef>
            </a:pPr>
            <a:endParaRPr lang="en-US" sz="2489">
              <a:solidFill>
                <a:srgbClr val="000000"/>
              </a:solidFill>
              <a:latin typeface="TT Nooks Script Bold"/>
              <a:ea typeface="TT Nooks Script Bold"/>
              <a:cs typeface="TT Nooks Script Bold"/>
              <a:sym typeface="TT Nooks Script Bold"/>
            </a:endParaRPr>
          </a:p>
        </p:txBody>
      </p:sp>
      <p:sp>
        <p:nvSpPr>
          <p:cNvPr id="13" name="TextBox 13"/>
          <p:cNvSpPr txBox="1"/>
          <p:nvPr/>
        </p:nvSpPr>
        <p:spPr>
          <a:xfrm>
            <a:off x="259139" y="8586521"/>
            <a:ext cx="2911609" cy="671779"/>
          </a:xfrm>
          <a:prstGeom prst="rect">
            <a:avLst/>
          </a:prstGeom>
        </p:spPr>
        <p:txBody>
          <a:bodyPr lIns="0" tIns="0" rIns="0" bIns="0" rtlCol="0" anchor="t">
            <a:spAutoFit/>
          </a:bodyPr>
          <a:lstStyle/>
          <a:p>
            <a:pPr marL="0" lvl="0" indent="0" algn="l">
              <a:lnSpc>
                <a:spcPts val="4823"/>
              </a:lnSpc>
              <a:spcBef>
                <a:spcPct val="0"/>
              </a:spcBef>
            </a:pPr>
            <a:r>
              <a:rPr lang="en-US" sz="5419">
                <a:solidFill>
                  <a:srgbClr val="FF3131"/>
                </a:solidFill>
                <a:latin typeface="Rabbits Dummy"/>
                <a:ea typeface="Rabbits Dummy"/>
                <a:cs typeface="Rabbits Dummy"/>
                <a:sym typeface="Rabbits Dummy"/>
              </a:rPr>
              <a:t>ANÁLISIS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Freeform 9"/>
          <p:cNvSpPr/>
          <p:nvPr/>
        </p:nvSpPr>
        <p:spPr>
          <a:xfrm>
            <a:off x="1228912" y="1588744"/>
            <a:ext cx="15778442" cy="5473701"/>
          </a:xfrm>
          <a:custGeom>
            <a:avLst/>
            <a:gdLst/>
            <a:ahLst/>
            <a:cxnLst/>
            <a:rect l="l" t="t" r="r" b="b"/>
            <a:pathLst>
              <a:path w="15778442" h="5473701">
                <a:moveTo>
                  <a:pt x="0" y="0"/>
                </a:moveTo>
                <a:lnTo>
                  <a:pt x="15778442" y="0"/>
                </a:lnTo>
                <a:lnTo>
                  <a:pt x="15778442" y="5473701"/>
                </a:lnTo>
                <a:lnTo>
                  <a:pt x="0" y="5473701"/>
                </a:lnTo>
                <a:lnTo>
                  <a:pt x="0" y="0"/>
                </a:lnTo>
                <a:close/>
              </a:path>
            </a:pathLst>
          </a:custGeom>
          <a:blipFill>
            <a:blip r:embed="rId13"/>
            <a:stretch>
              <a:fillRect/>
            </a:stretch>
          </a:blipFill>
        </p:spPr>
        <p:txBody>
          <a:bodyPr/>
          <a:lstStyle/>
          <a:p>
            <a:endParaRPr lang="es-CO"/>
          </a:p>
        </p:txBody>
      </p:sp>
      <p:sp>
        <p:nvSpPr>
          <p:cNvPr id="10" name="TextBox 10"/>
          <p:cNvSpPr txBox="1"/>
          <p:nvPr/>
        </p:nvSpPr>
        <p:spPr>
          <a:xfrm>
            <a:off x="139619" y="493906"/>
            <a:ext cx="14499335" cy="1229956"/>
          </a:xfrm>
          <a:prstGeom prst="rect">
            <a:avLst/>
          </a:prstGeom>
        </p:spPr>
        <p:txBody>
          <a:bodyPr lIns="0" tIns="0" rIns="0" bIns="0" rtlCol="0" anchor="t">
            <a:spAutoFit/>
          </a:bodyPr>
          <a:lstStyle/>
          <a:p>
            <a:pPr algn="ctr">
              <a:lnSpc>
                <a:spcPts val="3141"/>
              </a:lnSpc>
            </a:pPr>
            <a:r>
              <a:rPr lang="en-US" sz="3529">
                <a:solidFill>
                  <a:srgbClr val="000000"/>
                </a:solidFill>
                <a:latin typeface="TT Nooks Script Bold"/>
                <a:ea typeface="TT Nooks Script Bold"/>
                <a:cs typeface="TT Nooks Script Bold"/>
                <a:sym typeface="TT Nooks Script Bold"/>
              </a:rPr>
              <a:t>3.¿EL TALENTO HUMANO DE LA UNIDAD ONCOLÓGICA SURCOLOMBIANA S.A.S LE PREGUNTA SU NOMBRE COMPLETO Y NÚMERO DE IDENTIFICACIÓN DURANTE:</a:t>
            </a:r>
          </a:p>
          <a:p>
            <a:pPr marL="0" lvl="0" indent="0" algn="ctr">
              <a:lnSpc>
                <a:spcPts val="3141"/>
              </a:lnSpc>
              <a:spcBef>
                <a:spcPct val="0"/>
              </a:spcBef>
            </a:pPr>
            <a:endParaRPr lang="en-US" sz="3529">
              <a:solidFill>
                <a:srgbClr val="000000"/>
              </a:solidFill>
              <a:latin typeface="TT Nooks Script Bold"/>
              <a:ea typeface="TT Nooks Script Bold"/>
              <a:cs typeface="TT Nooks Script Bold"/>
              <a:sym typeface="TT Nooks Script Bold"/>
            </a:endParaRPr>
          </a:p>
        </p:txBody>
      </p:sp>
      <p:sp>
        <p:nvSpPr>
          <p:cNvPr id="11" name="TextBox 11"/>
          <p:cNvSpPr txBox="1"/>
          <p:nvPr/>
        </p:nvSpPr>
        <p:spPr>
          <a:xfrm>
            <a:off x="1972896" y="8013190"/>
            <a:ext cx="14384895" cy="2207023"/>
          </a:xfrm>
          <a:prstGeom prst="rect">
            <a:avLst/>
          </a:prstGeom>
        </p:spPr>
        <p:txBody>
          <a:bodyPr lIns="0" tIns="0" rIns="0" bIns="0" rtlCol="0" anchor="t">
            <a:spAutoFit/>
          </a:bodyPr>
          <a:lstStyle/>
          <a:p>
            <a:pPr algn="just">
              <a:lnSpc>
                <a:spcPts val="3406"/>
              </a:lnSpc>
            </a:pPr>
            <a:r>
              <a:rPr lang="en-US" sz="2725">
                <a:solidFill>
                  <a:srgbClr val="000000"/>
                </a:solidFill>
                <a:latin typeface="TT Nooks Script Bold"/>
                <a:ea typeface="TT Nooks Script Bold"/>
                <a:cs typeface="TT Nooks Script Bold"/>
                <a:sym typeface="TT Nooks Script Bold"/>
              </a:rPr>
              <a:t>CON RELACIÓN AL TRIMESTRE ANTERIOR, SE OBSERVA QUE LA MAYORÍA DE LOS SERVICIOS MANTIENEN ALTOS NIVELES DE RESPUESTA POSITIVA EN AMBOS TRIMESTRES, CON SOLO PEQUEÑAS VARIACIONES. SIN EMBARGO, ES IMPORTANTE DESTACAR QUE LA ENTREGA DE MEDICAMENTOS MUESTRA UNA DISMINUCIÓN DEL 5% EN LA RESPUESTA POSITIVA EN EL PRIMER TRIMESTRE.</a:t>
            </a:r>
          </a:p>
          <a:p>
            <a:pPr marL="0" lvl="0" indent="0" algn="just">
              <a:lnSpc>
                <a:spcPts val="3846"/>
              </a:lnSpc>
              <a:spcBef>
                <a:spcPct val="0"/>
              </a:spcBef>
            </a:pPr>
            <a:endParaRPr lang="en-US" sz="2725">
              <a:solidFill>
                <a:srgbClr val="000000"/>
              </a:solidFill>
              <a:latin typeface="TT Nooks Script Bold"/>
              <a:ea typeface="TT Nooks Script Bold"/>
              <a:cs typeface="TT Nooks Script Bold"/>
              <a:sym typeface="TT Nooks Script Bold"/>
            </a:endParaRPr>
          </a:p>
        </p:txBody>
      </p:sp>
      <p:sp>
        <p:nvSpPr>
          <p:cNvPr id="12" name="TextBox 12"/>
          <p:cNvSpPr txBox="1"/>
          <p:nvPr/>
        </p:nvSpPr>
        <p:spPr>
          <a:xfrm>
            <a:off x="1972896" y="7325497"/>
            <a:ext cx="3102425" cy="706743"/>
          </a:xfrm>
          <a:prstGeom prst="rect">
            <a:avLst/>
          </a:prstGeom>
        </p:spPr>
        <p:txBody>
          <a:bodyPr lIns="0" tIns="0" rIns="0" bIns="0" rtlCol="0" anchor="t">
            <a:spAutoFit/>
          </a:bodyPr>
          <a:lstStyle/>
          <a:p>
            <a:pPr marL="0" lvl="0" indent="0" algn="l">
              <a:lnSpc>
                <a:spcPts val="5139"/>
              </a:lnSpc>
              <a:spcBef>
                <a:spcPct val="0"/>
              </a:spcBef>
            </a:pPr>
            <a:r>
              <a:rPr lang="en-US" sz="5774">
                <a:solidFill>
                  <a:srgbClr val="FF3131"/>
                </a:solidFill>
                <a:latin typeface="Rabbits Dummy"/>
                <a:ea typeface="Rabbits Dummy"/>
                <a:cs typeface="Rabbits Dummy"/>
                <a:sym typeface="Rabbits Dummy"/>
              </a:rPr>
              <a:t>ANÁLISIS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Freeform 9"/>
          <p:cNvSpPr/>
          <p:nvPr/>
        </p:nvSpPr>
        <p:spPr>
          <a:xfrm>
            <a:off x="788185" y="1997258"/>
            <a:ext cx="7178413" cy="5043537"/>
          </a:xfrm>
          <a:custGeom>
            <a:avLst/>
            <a:gdLst/>
            <a:ahLst/>
            <a:cxnLst/>
            <a:rect l="l" t="t" r="r" b="b"/>
            <a:pathLst>
              <a:path w="7178413" h="5043537">
                <a:moveTo>
                  <a:pt x="0" y="0"/>
                </a:moveTo>
                <a:lnTo>
                  <a:pt x="7178413" y="0"/>
                </a:lnTo>
                <a:lnTo>
                  <a:pt x="7178413" y="5043538"/>
                </a:lnTo>
                <a:lnTo>
                  <a:pt x="0" y="5043538"/>
                </a:lnTo>
                <a:lnTo>
                  <a:pt x="0" y="0"/>
                </a:lnTo>
                <a:close/>
              </a:path>
            </a:pathLst>
          </a:custGeom>
          <a:blipFill>
            <a:blip r:embed="rId13"/>
            <a:stretch>
              <a:fillRect r="-106904"/>
            </a:stretch>
          </a:blipFill>
        </p:spPr>
        <p:txBody>
          <a:bodyPr/>
          <a:lstStyle/>
          <a:p>
            <a:endParaRPr lang="es-CO"/>
          </a:p>
        </p:txBody>
      </p:sp>
      <p:sp>
        <p:nvSpPr>
          <p:cNvPr id="11" name="TextBox 11"/>
          <p:cNvSpPr txBox="1"/>
          <p:nvPr/>
        </p:nvSpPr>
        <p:spPr>
          <a:xfrm>
            <a:off x="139619" y="95316"/>
            <a:ext cx="14499335" cy="1628547"/>
          </a:xfrm>
          <a:prstGeom prst="rect">
            <a:avLst/>
          </a:prstGeom>
        </p:spPr>
        <p:txBody>
          <a:bodyPr lIns="0" tIns="0" rIns="0" bIns="0" rtlCol="0" anchor="t">
            <a:spAutoFit/>
          </a:bodyPr>
          <a:lstStyle/>
          <a:p>
            <a:pPr marL="0" lvl="0" indent="0" algn="ctr">
              <a:lnSpc>
                <a:spcPts val="3141"/>
              </a:lnSpc>
              <a:spcBef>
                <a:spcPct val="0"/>
              </a:spcBef>
            </a:pPr>
            <a:r>
              <a:rPr lang="en-US" sz="3529">
                <a:solidFill>
                  <a:srgbClr val="000000"/>
                </a:solidFill>
                <a:latin typeface="TT Nooks Script Bold"/>
                <a:ea typeface="TT Nooks Script Bold"/>
                <a:cs typeface="TT Nooks Script Bold"/>
                <a:sym typeface="TT Nooks Script Bold"/>
              </a:rPr>
              <a:t>4. ¿EL MÉDICO Y/O PROFESIONAL EN SALUD DURANTE LA ATENCIÓN EN LA UNIDAD ONCOLÓGICA SURCOLOMBIANA S.A.S FUE CLARO Y ESTUVO ATENTO A SOLUCIONAR SUS INQUIETUDES EN CUANTO A SU DIAGNÓSTICO Y TRATAMIENTO?</a:t>
            </a:r>
          </a:p>
        </p:txBody>
      </p:sp>
      <p:sp>
        <p:nvSpPr>
          <p:cNvPr id="12" name="TextBox 12"/>
          <p:cNvSpPr txBox="1"/>
          <p:nvPr/>
        </p:nvSpPr>
        <p:spPr>
          <a:xfrm>
            <a:off x="1685474" y="7337258"/>
            <a:ext cx="2691918" cy="609592"/>
          </a:xfrm>
          <a:prstGeom prst="rect">
            <a:avLst/>
          </a:prstGeom>
        </p:spPr>
        <p:txBody>
          <a:bodyPr lIns="0" tIns="0" rIns="0" bIns="0" rtlCol="0" anchor="t">
            <a:spAutoFit/>
          </a:bodyPr>
          <a:lstStyle/>
          <a:p>
            <a:pPr marL="0" lvl="0" indent="0" algn="l">
              <a:lnSpc>
                <a:spcPts val="4459"/>
              </a:lnSpc>
              <a:spcBef>
                <a:spcPct val="0"/>
              </a:spcBef>
            </a:pPr>
            <a:r>
              <a:rPr lang="en-US" sz="5010">
                <a:solidFill>
                  <a:srgbClr val="FF3131"/>
                </a:solidFill>
                <a:latin typeface="Rabbits Dummy"/>
                <a:ea typeface="Rabbits Dummy"/>
                <a:cs typeface="Rabbits Dummy"/>
                <a:sym typeface="Rabbits Dummy"/>
              </a:rPr>
              <a:t>ANÁLISIS</a:t>
            </a:r>
          </a:p>
        </p:txBody>
      </p:sp>
      <p:sp>
        <p:nvSpPr>
          <p:cNvPr id="13" name="TextBox 13"/>
          <p:cNvSpPr txBox="1"/>
          <p:nvPr/>
        </p:nvSpPr>
        <p:spPr>
          <a:xfrm>
            <a:off x="1678678" y="7927800"/>
            <a:ext cx="14417054" cy="2544039"/>
          </a:xfrm>
          <a:prstGeom prst="rect">
            <a:avLst/>
          </a:prstGeom>
        </p:spPr>
        <p:txBody>
          <a:bodyPr lIns="0" tIns="0" rIns="0" bIns="0" rtlCol="0" anchor="t">
            <a:spAutoFit/>
          </a:bodyPr>
          <a:lstStyle/>
          <a:p>
            <a:pPr algn="just">
              <a:lnSpc>
                <a:spcPts val="3285"/>
              </a:lnSpc>
            </a:pPr>
            <a:r>
              <a:rPr lang="en-US" sz="2628">
                <a:solidFill>
                  <a:srgbClr val="000000"/>
                </a:solidFill>
                <a:latin typeface="TT Nooks Script Bold"/>
                <a:ea typeface="TT Nooks Script Bold"/>
                <a:cs typeface="TT Nooks Script Bold"/>
                <a:sym typeface="TT Nooks Script Bold"/>
              </a:rPr>
              <a:t>SE PUEDE EVIDENCIAR QUE, EN LOS DOS TRIMESTRES, SE MANTIENEN LOS MISMOS PORCENTAJES, DONDE EL 3% DE LOS PACIENTES SE ENCUENTRAN INSATISFECHOS CON LA ATENCIÓN RECIBIDA POR PARTE DEL PROFESIONAL, MIENTRAS QUE EL 97% DE LAS PERSONAS INDICARON QUE EL PROFESIONAL EN SALUD FUE CLARO Y ESTUVO ATENTO A SOLUCIONAR SUS INQUIETUDES EN CUANTO A SU DIAGNÓSTICO Y TRATAMIENTO. </a:t>
            </a:r>
          </a:p>
          <a:p>
            <a:pPr marL="0" lvl="0" indent="0" algn="just">
              <a:lnSpc>
                <a:spcPts val="3709"/>
              </a:lnSpc>
              <a:spcBef>
                <a:spcPct val="0"/>
              </a:spcBef>
            </a:pPr>
            <a:endParaRPr lang="en-US" sz="2628">
              <a:solidFill>
                <a:srgbClr val="000000"/>
              </a:solidFill>
              <a:latin typeface="TT Nooks Script Bold"/>
              <a:ea typeface="TT Nooks Script Bold"/>
              <a:cs typeface="TT Nooks Script Bold"/>
              <a:sym typeface="TT Nooks Script Bold"/>
            </a:endParaRPr>
          </a:p>
        </p:txBody>
      </p:sp>
      <p:pic>
        <p:nvPicPr>
          <p:cNvPr id="15" name="Imagen 14">
            <a:extLst>
              <a:ext uri="{FF2B5EF4-FFF2-40B4-BE49-F238E27FC236}">
                <a16:creationId xmlns:a16="http://schemas.microsoft.com/office/drawing/2014/main" id="{4B1D7760-CBA0-2B20-B53E-9E8B9E4B8C54}"/>
              </a:ext>
            </a:extLst>
          </p:cNvPr>
          <p:cNvPicPr>
            <a:picLocks noChangeAspect="1"/>
          </p:cNvPicPr>
          <p:nvPr/>
        </p:nvPicPr>
        <p:blipFill>
          <a:blip r:embed="rId14"/>
          <a:stretch>
            <a:fillRect/>
          </a:stretch>
        </p:blipFill>
        <p:spPr>
          <a:xfrm>
            <a:off x="8716343" y="1779700"/>
            <a:ext cx="7717965" cy="554175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368418" y="819038"/>
            <a:ext cx="8291016" cy="6365820"/>
          </a:xfrm>
          <a:custGeom>
            <a:avLst/>
            <a:gdLst/>
            <a:ahLst/>
            <a:cxnLst/>
            <a:rect l="l" t="t" r="r" b="b"/>
            <a:pathLst>
              <a:path w="8291016" h="6365820">
                <a:moveTo>
                  <a:pt x="0" y="0"/>
                </a:moveTo>
                <a:lnTo>
                  <a:pt x="8291016" y="0"/>
                </a:lnTo>
                <a:lnTo>
                  <a:pt x="8291016" y="6365820"/>
                </a:lnTo>
                <a:lnTo>
                  <a:pt x="0" y="6365820"/>
                </a:lnTo>
                <a:lnTo>
                  <a:pt x="0" y="0"/>
                </a:lnTo>
                <a:close/>
              </a:path>
            </a:pathLst>
          </a:custGeom>
          <a:blipFill>
            <a:blip r:embed="rId12"/>
            <a:stretch>
              <a:fillRect r="-103394"/>
            </a:stretch>
          </a:blipFill>
        </p:spPr>
        <p:txBody>
          <a:bodyPr/>
          <a:lstStyle/>
          <a:p>
            <a:endParaRPr lang="es-CO"/>
          </a:p>
        </p:txBody>
      </p:sp>
      <p:sp>
        <p:nvSpPr>
          <p:cNvPr id="9" name="Freeform 9"/>
          <p:cNvSpPr/>
          <p:nvPr/>
        </p:nvSpPr>
        <p:spPr>
          <a:xfrm>
            <a:off x="8887205" y="819038"/>
            <a:ext cx="8809486" cy="6365820"/>
          </a:xfrm>
          <a:custGeom>
            <a:avLst/>
            <a:gdLst/>
            <a:ahLst/>
            <a:cxnLst/>
            <a:rect l="l" t="t" r="r" b="b"/>
            <a:pathLst>
              <a:path w="8809486" h="6365820">
                <a:moveTo>
                  <a:pt x="0" y="0"/>
                </a:moveTo>
                <a:lnTo>
                  <a:pt x="8809485" y="0"/>
                </a:lnTo>
                <a:lnTo>
                  <a:pt x="8809485" y="6365820"/>
                </a:lnTo>
                <a:lnTo>
                  <a:pt x="0" y="6365820"/>
                </a:lnTo>
                <a:lnTo>
                  <a:pt x="0" y="0"/>
                </a:lnTo>
                <a:close/>
              </a:path>
            </a:pathLst>
          </a:custGeom>
          <a:blipFill>
            <a:blip r:embed="rId12"/>
            <a:stretch>
              <a:fillRect l="-91424"/>
            </a:stretch>
          </a:blipFill>
        </p:spPr>
        <p:txBody>
          <a:bodyPr/>
          <a:lstStyle/>
          <a:p>
            <a:endParaRPr lang="es-CO"/>
          </a:p>
        </p:txBody>
      </p:sp>
      <p:sp>
        <p:nvSpPr>
          <p:cNvPr id="10" name="TextBox 10"/>
          <p:cNvSpPr txBox="1"/>
          <p:nvPr/>
        </p:nvSpPr>
        <p:spPr>
          <a:xfrm>
            <a:off x="1685474" y="7337258"/>
            <a:ext cx="2691918" cy="609592"/>
          </a:xfrm>
          <a:prstGeom prst="rect">
            <a:avLst/>
          </a:prstGeom>
        </p:spPr>
        <p:txBody>
          <a:bodyPr lIns="0" tIns="0" rIns="0" bIns="0" rtlCol="0" anchor="t">
            <a:spAutoFit/>
          </a:bodyPr>
          <a:lstStyle/>
          <a:p>
            <a:pPr marL="0" lvl="0" indent="0" algn="l">
              <a:lnSpc>
                <a:spcPts val="4459"/>
              </a:lnSpc>
              <a:spcBef>
                <a:spcPct val="0"/>
              </a:spcBef>
            </a:pPr>
            <a:r>
              <a:rPr lang="en-US" sz="5010">
                <a:solidFill>
                  <a:srgbClr val="FF3131"/>
                </a:solidFill>
                <a:latin typeface="Rabbits Dummy"/>
                <a:ea typeface="Rabbits Dummy"/>
                <a:cs typeface="Rabbits Dummy"/>
                <a:sym typeface="Rabbits Dummy"/>
              </a:rPr>
              <a:t>ANÁLISIS</a:t>
            </a:r>
          </a:p>
        </p:txBody>
      </p:sp>
      <p:sp>
        <p:nvSpPr>
          <p:cNvPr id="11" name="TextBox 11"/>
          <p:cNvSpPr txBox="1"/>
          <p:nvPr/>
        </p:nvSpPr>
        <p:spPr>
          <a:xfrm>
            <a:off x="1678678" y="7937325"/>
            <a:ext cx="15742166" cy="1861037"/>
          </a:xfrm>
          <a:prstGeom prst="rect">
            <a:avLst/>
          </a:prstGeom>
        </p:spPr>
        <p:txBody>
          <a:bodyPr lIns="0" tIns="0" rIns="0" bIns="0" rtlCol="0" anchor="t">
            <a:spAutoFit/>
          </a:bodyPr>
          <a:lstStyle/>
          <a:p>
            <a:pPr algn="just">
              <a:lnSpc>
                <a:spcPts val="3587"/>
              </a:lnSpc>
            </a:pPr>
            <a:r>
              <a:rPr lang="en-US" sz="2870">
                <a:solidFill>
                  <a:srgbClr val="000000"/>
                </a:solidFill>
                <a:latin typeface="TT Nooks Script Bold"/>
                <a:ea typeface="TT Nooks Script Bold"/>
                <a:cs typeface="TT Nooks Script Bold"/>
                <a:sym typeface="TT Nooks Script Bold"/>
              </a:rPr>
              <a:t>SE PUEDE OBSERVAR QUE, EN AMBOS TRIMESTRES, LOS PACIENTES INCONFORMES FUERON ATENDIDOS POR EL MÉDICO ESPECIALISTA, A PESAR DE QUE HUBO UNA REDUCCIÓN DE UN PACIENTE INCONFORME CON RESPECTO AL PRIMER TRIMESTRE.</a:t>
            </a:r>
          </a:p>
          <a:p>
            <a:pPr marL="0" lvl="0" indent="0" algn="just">
              <a:lnSpc>
                <a:spcPts val="4050"/>
              </a:lnSpc>
              <a:spcBef>
                <a:spcPct val="0"/>
              </a:spcBef>
            </a:pPr>
            <a:endParaRPr lang="en-US" sz="2870">
              <a:solidFill>
                <a:srgbClr val="000000"/>
              </a:solidFill>
              <a:latin typeface="TT Nooks Script Bold"/>
              <a:ea typeface="TT Nooks Script Bold"/>
              <a:cs typeface="TT Nooks Script Bold"/>
              <a:sym typeface="TT Nooks Script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2F3F4"/>
        </a:solidFill>
        <a:effectLst/>
      </p:bgPr>
    </p:bg>
    <p:spTree>
      <p:nvGrpSpPr>
        <p:cNvPr id="1" name=""/>
        <p:cNvGrpSpPr/>
        <p:nvPr/>
      </p:nvGrpSpPr>
      <p:grpSpPr>
        <a:xfrm>
          <a:off x="0" y="0"/>
          <a:ext cx="0" cy="0"/>
          <a:chOff x="0" y="0"/>
          <a:chExt cx="0" cy="0"/>
        </a:xfrm>
      </p:grpSpPr>
      <p:sp>
        <p:nvSpPr>
          <p:cNvPr id="2" name="Freeform 2"/>
          <p:cNvSpPr/>
          <p:nvPr/>
        </p:nvSpPr>
        <p:spPr>
          <a:xfrm rot="-2790174">
            <a:off x="-1115449" y="7532933"/>
            <a:ext cx="3807267" cy="4940777"/>
          </a:xfrm>
          <a:custGeom>
            <a:avLst/>
            <a:gdLst/>
            <a:ahLst/>
            <a:cxnLst/>
            <a:rect l="l" t="t" r="r" b="b"/>
            <a:pathLst>
              <a:path w="3807267" h="4940777">
                <a:moveTo>
                  <a:pt x="0" y="0"/>
                </a:moveTo>
                <a:lnTo>
                  <a:pt x="3807268" y="0"/>
                </a:lnTo>
                <a:lnTo>
                  <a:pt x="3807268" y="4940777"/>
                </a:lnTo>
                <a:lnTo>
                  <a:pt x="0" y="4940777"/>
                </a:lnTo>
                <a:lnTo>
                  <a:pt x="0" y="0"/>
                </a:lnTo>
                <a:close/>
              </a:path>
            </a:pathLst>
          </a:custGeom>
          <a:blipFill>
            <a:blip r:embed="rId2">
              <a:extLst>
                <a:ext uri="{96DAC541-7B7A-43D3-8B79-37D633B846F1}">
                  <asvg:svgBlip xmlns:asvg="http://schemas.microsoft.com/office/drawing/2016/SVG/main" r:embed="rId3"/>
                </a:ext>
              </a:extLst>
            </a:blip>
            <a:stretch>
              <a:fillRect l="-52548" r="-616"/>
            </a:stretch>
          </a:blipFill>
        </p:spPr>
        <p:txBody>
          <a:bodyPr/>
          <a:lstStyle/>
          <a:p>
            <a:endParaRPr lang="es-CO"/>
          </a:p>
        </p:txBody>
      </p:sp>
      <p:sp>
        <p:nvSpPr>
          <p:cNvPr id="3" name="Freeform 3"/>
          <p:cNvSpPr/>
          <p:nvPr/>
        </p:nvSpPr>
        <p:spPr>
          <a:xfrm rot="-10800000">
            <a:off x="13604145" y="-44911"/>
            <a:ext cx="4983173" cy="2419885"/>
          </a:xfrm>
          <a:custGeom>
            <a:avLst/>
            <a:gdLst/>
            <a:ahLst/>
            <a:cxnLst/>
            <a:rect l="l" t="t" r="r" b="b"/>
            <a:pathLst>
              <a:path w="4983173" h="2419885">
                <a:moveTo>
                  <a:pt x="0" y="0"/>
                </a:moveTo>
                <a:lnTo>
                  <a:pt x="4983173" y="0"/>
                </a:lnTo>
                <a:lnTo>
                  <a:pt x="4983173" y="2419886"/>
                </a:lnTo>
                <a:lnTo>
                  <a:pt x="0" y="2419886"/>
                </a:lnTo>
                <a:lnTo>
                  <a:pt x="0" y="0"/>
                </a:lnTo>
                <a:close/>
              </a:path>
            </a:pathLst>
          </a:custGeom>
          <a:blipFill>
            <a:blip r:embed="rId4">
              <a:extLst>
                <a:ext uri="{96DAC541-7B7A-43D3-8B79-37D633B846F1}">
                  <asvg:svgBlip xmlns:asvg="http://schemas.microsoft.com/office/drawing/2016/SVG/main" r:embed="rId5"/>
                </a:ext>
              </a:extLst>
            </a:blip>
            <a:stretch>
              <a:fillRect l="-40454" b="-145059"/>
            </a:stretch>
          </a:blipFill>
        </p:spPr>
        <p:txBody>
          <a:bodyPr/>
          <a:lstStyle/>
          <a:p>
            <a:endParaRPr lang="es-CO"/>
          </a:p>
        </p:txBody>
      </p:sp>
      <p:sp>
        <p:nvSpPr>
          <p:cNvPr id="4" name="Freeform 4"/>
          <p:cNvSpPr/>
          <p:nvPr/>
        </p:nvSpPr>
        <p:spPr>
          <a:xfrm rot="-10800000">
            <a:off x="15411798" y="389131"/>
            <a:ext cx="3191112" cy="4114800"/>
          </a:xfrm>
          <a:custGeom>
            <a:avLst/>
            <a:gdLst/>
            <a:ahLst/>
            <a:cxnLst/>
            <a:rect l="l" t="t" r="r" b="b"/>
            <a:pathLst>
              <a:path w="3191112" h="4114800">
                <a:moveTo>
                  <a:pt x="0" y="0"/>
                </a:moveTo>
                <a:lnTo>
                  <a:pt x="3191112" y="0"/>
                </a:lnTo>
                <a:lnTo>
                  <a:pt x="3191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26319"/>
            </a:stretch>
          </a:blipFill>
        </p:spPr>
        <p:txBody>
          <a:bodyPr/>
          <a:lstStyle/>
          <a:p>
            <a:endParaRPr lang="es-CO"/>
          </a:p>
        </p:txBody>
      </p:sp>
      <p:sp>
        <p:nvSpPr>
          <p:cNvPr id="5" name="Freeform 5"/>
          <p:cNvSpPr/>
          <p:nvPr/>
        </p:nvSpPr>
        <p:spPr>
          <a:xfrm rot="-5285854">
            <a:off x="1382475" y="8086201"/>
            <a:ext cx="2197748" cy="2833900"/>
          </a:xfrm>
          <a:custGeom>
            <a:avLst/>
            <a:gdLst/>
            <a:ahLst/>
            <a:cxnLst/>
            <a:rect l="l" t="t" r="r" b="b"/>
            <a:pathLst>
              <a:path w="2197748" h="2833900">
                <a:moveTo>
                  <a:pt x="0" y="0"/>
                </a:moveTo>
                <a:lnTo>
                  <a:pt x="2197748" y="0"/>
                </a:lnTo>
                <a:lnTo>
                  <a:pt x="2197748" y="2833900"/>
                </a:lnTo>
                <a:lnTo>
                  <a:pt x="0" y="2833900"/>
                </a:lnTo>
                <a:lnTo>
                  <a:pt x="0" y="0"/>
                </a:lnTo>
                <a:close/>
              </a:path>
            </a:pathLst>
          </a:custGeom>
          <a:blipFill>
            <a:blip r:embed="rId8">
              <a:extLst>
                <a:ext uri="{96DAC541-7B7A-43D3-8B79-37D633B846F1}">
                  <asvg:svgBlip xmlns:asvg="http://schemas.microsoft.com/office/drawing/2016/SVG/main" r:embed="rId9"/>
                </a:ext>
              </a:extLst>
            </a:blip>
            <a:stretch>
              <a:fillRect l="-26319"/>
            </a:stretch>
          </a:blipFill>
        </p:spPr>
        <p:txBody>
          <a:bodyPr/>
          <a:lstStyle/>
          <a:p>
            <a:endParaRPr lang="es-CO"/>
          </a:p>
        </p:txBody>
      </p:sp>
      <p:sp>
        <p:nvSpPr>
          <p:cNvPr id="6" name="Freeform 6"/>
          <p:cNvSpPr/>
          <p:nvPr/>
        </p:nvSpPr>
        <p:spPr>
          <a:xfrm rot="5400000">
            <a:off x="15421044" y="7167005"/>
            <a:ext cx="1567698" cy="4672291"/>
          </a:xfrm>
          <a:custGeom>
            <a:avLst/>
            <a:gdLst/>
            <a:ahLst/>
            <a:cxnLst/>
            <a:rect l="l" t="t" r="r" b="b"/>
            <a:pathLst>
              <a:path w="1567698" h="4672291">
                <a:moveTo>
                  <a:pt x="0" y="0"/>
                </a:moveTo>
                <a:lnTo>
                  <a:pt x="1567699" y="0"/>
                </a:lnTo>
                <a:lnTo>
                  <a:pt x="1567699" y="4672292"/>
                </a:lnTo>
                <a:lnTo>
                  <a:pt x="0" y="4672292"/>
                </a:lnTo>
                <a:lnTo>
                  <a:pt x="0" y="0"/>
                </a:lnTo>
                <a:close/>
              </a:path>
            </a:pathLst>
          </a:custGeom>
          <a:blipFill>
            <a:blip r:embed="rId10">
              <a:extLst>
                <a:ext uri="{96DAC541-7B7A-43D3-8B79-37D633B846F1}">
                  <asvg:svgBlip xmlns:asvg="http://schemas.microsoft.com/office/drawing/2016/SVG/main" r:embed="rId11"/>
                </a:ext>
              </a:extLst>
            </a:blip>
            <a:stretch>
              <a:fillRect r="-253602" b="-308"/>
            </a:stretch>
          </a:blipFill>
        </p:spPr>
        <p:txBody>
          <a:bodyPr/>
          <a:lstStyle/>
          <a:p>
            <a:endParaRPr lang="es-CO"/>
          </a:p>
        </p:txBody>
      </p:sp>
      <p:sp>
        <p:nvSpPr>
          <p:cNvPr id="7" name="Freeform 7"/>
          <p:cNvSpPr/>
          <p:nvPr/>
        </p:nvSpPr>
        <p:spPr>
          <a:xfrm rot="-10800000">
            <a:off x="-138574" y="-187357"/>
            <a:ext cx="2734973" cy="3552203"/>
          </a:xfrm>
          <a:custGeom>
            <a:avLst/>
            <a:gdLst/>
            <a:ahLst/>
            <a:cxnLst/>
            <a:rect l="l" t="t" r="r" b="b"/>
            <a:pathLst>
              <a:path w="2734973" h="3552203">
                <a:moveTo>
                  <a:pt x="0" y="0"/>
                </a:moveTo>
                <a:lnTo>
                  <a:pt x="2734972" y="0"/>
                </a:lnTo>
                <a:lnTo>
                  <a:pt x="2734972" y="3552203"/>
                </a:lnTo>
                <a:lnTo>
                  <a:pt x="0" y="3552203"/>
                </a:lnTo>
                <a:lnTo>
                  <a:pt x="0" y="0"/>
                </a:lnTo>
                <a:close/>
              </a:path>
            </a:pathLst>
          </a:custGeom>
          <a:blipFill>
            <a:blip r:embed="rId10">
              <a:extLst>
                <a:ext uri="{96DAC541-7B7A-43D3-8B79-37D633B846F1}">
                  <asvg:svgBlip xmlns:asvg="http://schemas.microsoft.com/office/drawing/2016/SVG/main" r:embed="rId11"/>
                </a:ext>
              </a:extLst>
            </a:blip>
            <a:stretch>
              <a:fillRect r="-102686" b="-31937"/>
            </a:stretch>
          </a:blipFill>
        </p:spPr>
        <p:txBody>
          <a:bodyPr/>
          <a:lstStyle/>
          <a:p>
            <a:endParaRPr lang="es-CO"/>
          </a:p>
        </p:txBody>
      </p:sp>
      <p:sp>
        <p:nvSpPr>
          <p:cNvPr id="8" name="Freeform 8"/>
          <p:cNvSpPr/>
          <p:nvPr/>
        </p:nvSpPr>
        <p:spPr>
          <a:xfrm>
            <a:off x="14531636" y="0"/>
            <a:ext cx="3346514" cy="1354284"/>
          </a:xfrm>
          <a:custGeom>
            <a:avLst/>
            <a:gdLst/>
            <a:ahLst/>
            <a:cxnLst/>
            <a:rect l="l" t="t" r="r" b="b"/>
            <a:pathLst>
              <a:path w="3346514" h="1354284">
                <a:moveTo>
                  <a:pt x="0" y="0"/>
                </a:moveTo>
                <a:lnTo>
                  <a:pt x="3346515" y="0"/>
                </a:lnTo>
                <a:lnTo>
                  <a:pt x="3346515" y="1354284"/>
                </a:lnTo>
                <a:lnTo>
                  <a:pt x="0" y="1354284"/>
                </a:lnTo>
                <a:lnTo>
                  <a:pt x="0" y="0"/>
                </a:lnTo>
                <a:close/>
              </a:path>
            </a:pathLst>
          </a:custGeom>
          <a:blipFill>
            <a:blip r:embed="rId12"/>
            <a:stretch>
              <a:fillRect t="-4711" r="-221" b="-21512"/>
            </a:stretch>
          </a:blipFill>
        </p:spPr>
        <p:txBody>
          <a:bodyPr/>
          <a:lstStyle/>
          <a:p>
            <a:endParaRPr lang="es-CO"/>
          </a:p>
        </p:txBody>
      </p:sp>
      <p:sp>
        <p:nvSpPr>
          <p:cNvPr id="9" name="Freeform 9"/>
          <p:cNvSpPr/>
          <p:nvPr/>
        </p:nvSpPr>
        <p:spPr>
          <a:xfrm>
            <a:off x="788185" y="2162149"/>
            <a:ext cx="8099020" cy="5250341"/>
          </a:xfrm>
          <a:custGeom>
            <a:avLst/>
            <a:gdLst/>
            <a:ahLst/>
            <a:cxnLst/>
            <a:rect l="l" t="t" r="r" b="b"/>
            <a:pathLst>
              <a:path w="8099020" h="5250341">
                <a:moveTo>
                  <a:pt x="0" y="0"/>
                </a:moveTo>
                <a:lnTo>
                  <a:pt x="8099020" y="0"/>
                </a:lnTo>
                <a:lnTo>
                  <a:pt x="8099020" y="5250342"/>
                </a:lnTo>
                <a:lnTo>
                  <a:pt x="0" y="5250342"/>
                </a:lnTo>
                <a:lnTo>
                  <a:pt x="0" y="0"/>
                </a:lnTo>
                <a:close/>
              </a:path>
            </a:pathLst>
          </a:custGeom>
          <a:blipFill>
            <a:blip r:embed="rId13"/>
            <a:stretch>
              <a:fillRect r="-88587"/>
            </a:stretch>
          </a:blipFill>
        </p:spPr>
        <p:txBody>
          <a:bodyPr/>
          <a:lstStyle/>
          <a:p>
            <a:endParaRPr lang="es-CO"/>
          </a:p>
        </p:txBody>
      </p:sp>
      <p:sp>
        <p:nvSpPr>
          <p:cNvPr id="10" name="Freeform 10"/>
          <p:cNvSpPr/>
          <p:nvPr/>
        </p:nvSpPr>
        <p:spPr>
          <a:xfrm>
            <a:off x="9144000" y="2162149"/>
            <a:ext cx="7060894" cy="5237194"/>
          </a:xfrm>
          <a:custGeom>
            <a:avLst/>
            <a:gdLst/>
            <a:ahLst/>
            <a:cxnLst/>
            <a:rect l="l" t="t" r="r" b="b"/>
            <a:pathLst>
              <a:path w="7060894" h="5237194">
                <a:moveTo>
                  <a:pt x="0" y="0"/>
                </a:moveTo>
                <a:lnTo>
                  <a:pt x="7060894" y="0"/>
                </a:lnTo>
                <a:lnTo>
                  <a:pt x="7060894" y="5237195"/>
                </a:lnTo>
                <a:lnTo>
                  <a:pt x="0" y="5237195"/>
                </a:lnTo>
                <a:lnTo>
                  <a:pt x="0" y="0"/>
                </a:lnTo>
                <a:close/>
              </a:path>
            </a:pathLst>
          </a:custGeom>
          <a:blipFill>
            <a:blip r:embed="rId13"/>
            <a:stretch>
              <a:fillRect l="-115772"/>
            </a:stretch>
          </a:blipFill>
        </p:spPr>
        <p:txBody>
          <a:bodyPr/>
          <a:lstStyle/>
          <a:p>
            <a:endParaRPr lang="es-CO"/>
          </a:p>
        </p:txBody>
      </p:sp>
      <p:sp>
        <p:nvSpPr>
          <p:cNvPr id="11" name="TextBox 11"/>
          <p:cNvSpPr txBox="1"/>
          <p:nvPr/>
        </p:nvSpPr>
        <p:spPr>
          <a:xfrm>
            <a:off x="437259" y="381193"/>
            <a:ext cx="14272477" cy="1993781"/>
          </a:xfrm>
          <a:prstGeom prst="rect">
            <a:avLst/>
          </a:prstGeom>
        </p:spPr>
        <p:txBody>
          <a:bodyPr lIns="0" tIns="0" rIns="0" bIns="0" rtlCol="0" anchor="t">
            <a:spAutoFit/>
          </a:bodyPr>
          <a:lstStyle/>
          <a:p>
            <a:pPr algn="ctr">
              <a:lnSpc>
                <a:spcPts val="3092"/>
              </a:lnSpc>
            </a:pPr>
            <a:r>
              <a:rPr lang="en-US" sz="3474">
                <a:solidFill>
                  <a:srgbClr val="000000"/>
                </a:solidFill>
                <a:latin typeface="TT Nooks Script Bold"/>
                <a:ea typeface="TT Nooks Script Bold"/>
                <a:cs typeface="TT Nooks Script Bold"/>
                <a:sym typeface="TT Nooks Script Bold"/>
              </a:rPr>
              <a:t>6. ¿HA RECIBIDO RECOMENDACIONES, CUIDADO Y MEDIDAS PARA LA PREVENCIÓN DE CAÍDAS POR PARTE DEL PERSONAL QUE LO ATIENDE, EN LOS VIDEOS INSTITUCIONALES QUE SE PROYECTAN EN SALA DE ESPERA Y DEMÁS MEDIOS INFORMATIVOS?</a:t>
            </a:r>
          </a:p>
          <a:p>
            <a:pPr marL="0" lvl="0" indent="0" algn="ctr">
              <a:lnSpc>
                <a:spcPts val="3092"/>
              </a:lnSpc>
              <a:spcBef>
                <a:spcPct val="0"/>
              </a:spcBef>
            </a:pPr>
            <a:endParaRPr lang="en-US" sz="3474">
              <a:solidFill>
                <a:srgbClr val="000000"/>
              </a:solidFill>
              <a:latin typeface="TT Nooks Script Bold"/>
              <a:ea typeface="TT Nooks Script Bold"/>
              <a:cs typeface="TT Nooks Script Bold"/>
              <a:sym typeface="TT Nooks Script Bold"/>
            </a:endParaRPr>
          </a:p>
        </p:txBody>
      </p:sp>
      <p:sp>
        <p:nvSpPr>
          <p:cNvPr id="12" name="TextBox 12"/>
          <p:cNvSpPr txBox="1"/>
          <p:nvPr/>
        </p:nvSpPr>
        <p:spPr>
          <a:xfrm>
            <a:off x="1935473" y="7748251"/>
            <a:ext cx="2691918" cy="609592"/>
          </a:xfrm>
          <a:prstGeom prst="rect">
            <a:avLst/>
          </a:prstGeom>
        </p:spPr>
        <p:txBody>
          <a:bodyPr lIns="0" tIns="0" rIns="0" bIns="0" rtlCol="0" anchor="t">
            <a:spAutoFit/>
          </a:bodyPr>
          <a:lstStyle/>
          <a:p>
            <a:pPr marL="0" lvl="0" indent="0" algn="l">
              <a:lnSpc>
                <a:spcPts val="4459"/>
              </a:lnSpc>
              <a:spcBef>
                <a:spcPct val="0"/>
              </a:spcBef>
            </a:pPr>
            <a:r>
              <a:rPr lang="en-US" sz="5010">
                <a:solidFill>
                  <a:srgbClr val="FF3131"/>
                </a:solidFill>
                <a:latin typeface="Rabbits Dummy"/>
                <a:ea typeface="Rabbits Dummy"/>
                <a:cs typeface="Rabbits Dummy"/>
                <a:sym typeface="Rabbits Dummy"/>
              </a:rPr>
              <a:t>ANÁLISIS</a:t>
            </a:r>
          </a:p>
        </p:txBody>
      </p:sp>
      <p:sp>
        <p:nvSpPr>
          <p:cNvPr id="13" name="TextBox 13"/>
          <p:cNvSpPr txBox="1"/>
          <p:nvPr/>
        </p:nvSpPr>
        <p:spPr>
          <a:xfrm>
            <a:off x="1935473" y="8555114"/>
            <a:ext cx="15071881" cy="1696732"/>
          </a:xfrm>
          <a:prstGeom prst="rect">
            <a:avLst/>
          </a:prstGeom>
        </p:spPr>
        <p:txBody>
          <a:bodyPr lIns="0" tIns="0" rIns="0" bIns="0" rtlCol="0" anchor="t">
            <a:spAutoFit/>
          </a:bodyPr>
          <a:lstStyle/>
          <a:p>
            <a:pPr algn="just">
              <a:lnSpc>
                <a:spcPts val="3285"/>
              </a:lnSpc>
            </a:pPr>
            <a:r>
              <a:rPr lang="en-US" sz="2628">
                <a:solidFill>
                  <a:srgbClr val="000000"/>
                </a:solidFill>
                <a:latin typeface="TT Nooks Script Bold"/>
                <a:ea typeface="TT Nooks Script Bold"/>
                <a:cs typeface="TT Nooks Script Bold"/>
                <a:sym typeface="TT Nooks Script Bold"/>
              </a:rPr>
              <a:t>CON RELACIÓN AL TRIMESTRE ANTERIOR, SE PUEDE OBSERVAR QUE, DURANTE EL SEGUNDO TRIMESTRE DE 2024 SE TUVO UN INCREMENTO DEL 2% EN LOS ENCUESTADOS QUE MANIFIESTAN QUE LOS COLABORADORES LE BRINDAN RECOMENDACIONES, CUIDADO Y MEDIDAS PARA LA PREVENCIÓN DE CAÍDAS DURANTE SU ESTANCIA.</a:t>
            </a:r>
          </a:p>
          <a:p>
            <a:pPr marL="0" lvl="0" indent="0" algn="just">
              <a:lnSpc>
                <a:spcPts val="3709"/>
              </a:lnSpc>
              <a:spcBef>
                <a:spcPct val="0"/>
              </a:spcBef>
            </a:pPr>
            <a:endParaRPr lang="en-US" sz="2628">
              <a:solidFill>
                <a:srgbClr val="000000"/>
              </a:solidFill>
              <a:latin typeface="TT Nooks Script Bold"/>
              <a:ea typeface="TT Nooks Script Bold"/>
              <a:cs typeface="TT Nooks Script Bold"/>
              <a:sym typeface="TT Nooks Script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2753</Words>
  <Application>Microsoft Office PowerPoint</Application>
  <PresentationFormat>Personalizado</PresentationFormat>
  <Paragraphs>124</Paragraphs>
  <Slides>38</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38</vt:i4>
      </vt:variant>
    </vt:vector>
  </HeadingPairs>
  <TitlesOfParts>
    <vt:vector size="48" baseType="lpstr">
      <vt:lpstr>One Little Font Bold</vt:lpstr>
      <vt:lpstr>Montaser Arabic</vt:lpstr>
      <vt:lpstr>Sergio Trendy</vt:lpstr>
      <vt:lpstr>Clear Sans</vt:lpstr>
      <vt:lpstr>Clear Sans Bold</vt:lpstr>
      <vt:lpstr>TT Nooks Script Bold</vt:lpstr>
      <vt:lpstr>Rabbits Dummy</vt:lpstr>
      <vt:lpstr>Calibri</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Taller de Arte Abstracto Verde Agua</dc:title>
  <cp:lastModifiedBy>PSICOLOGIA</cp:lastModifiedBy>
  <cp:revision>4</cp:revision>
  <dcterms:created xsi:type="dcterms:W3CDTF">2006-08-16T00:00:00Z</dcterms:created>
  <dcterms:modified xsi:type="dcterms:W3CDTF">2024-08-27T12:58:02Z</dcterms:modified>
  <dc:identifier>DAGKpBZdcis</dc:identifier>
</cp:coreProperties>
</file>