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18288000" cy="10287000"/>
  <p:notesSz cx="6858000" cy="9144000"/>
  <p:embeddedFontLst>
    <p:embeddedFont>
      <p:font typeface="One Little Font Bold" charset="1" panose="00000800000000000000"/>
      <p:regular r:id="rId41"/>
    </p:embeddedFont>
    <p:embeddedFont>
      <p:font typeface="Clear Sans Bold" charset="1" panose="020B0803030202020304"/>
      <p:regular r:id="rId42"/>
    </p:embeddedFont>
    <p:embeddedFont>
      <p:font typeface="Montaser Arabic" charset="1" panose="00000500000000000000"/>
      <p:regular r:id="rId43"/>
    </p:embeddedFont>
    <p:embeddedFont>
      <p:font typeface="Sergio Trendy" charset="1" panose="00000000000000000000"/>
      <p:regular r:id="rId44"/>
    </p:embeddedFont>
    <p:embeddedFont>
      <p:font typeface="Clear Sans" charset="1" panose="020B0503030202020304"/>
      <p:regular r:id="rId45"/>
    </p:embeddedFont>
    <p:embeddedFont>
      <p:font typeface="TT Nooks Script Bold" charset="1" panose="02000506080000020003"/>
      <p:regular r:id="rId46"/>
    </p:embeddedFont>
    <p:embeddedFont>
      <p:font typeface="Rabbits Dummy" charset="1" panose="02000506060000020003"/>
      <p:regular r:id="rId47"/>
    </p:embeddedFont>
    <p:embeddedFont>
      <p:font typeface="Sanchez" charset="1" panose="0200000000000000000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fonts/font45.fntdata" Type="http://schemas.openxmlformats.org/officeDocument/2006/relationships/font"/><Relationship Id="rId46" Target="fonts/font46.fntdata" Type="http://schemas.openxmlformats.org/officeDocument/2006/relationships/font"/><Relationship Id="rId47" Target="fonts/font47.fntdata" Type="http://schemas.openxmlformats.org/officeDocument/2006/relationships/font"/><Relationship Id="rId48" Target="fonts/font48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.png" Type="http://schemas.openxmlformats.org/officeDocument/2006/relationships/image"/><Relationship Id="rId13" Target="../media/image27.pn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.png" Type="http://schemas.openxmlformats.org/officeDocument/2006/relationships/image"/><Relationship Id="rId13" Target="../media/image28.pn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.png" Type="http://schemas.openxmlformats.org/officeDocument/2006/relationships/image"/><Relationship Id="rId13" Target="../media/image29.pn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.png" Type="http://schemas.openxmlformats.org/officeDocument/2006/relationships/image"/><Relationship Id="rId13" Target="../media/image30.pn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.png" Type="http://schemas.openxmlformats.org/officeDocument/2006/relationships/image"/><Relationship Id="rId13" Target="../media/image31.pn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.png" Type="http://schemas.openxmlformats.org/officeDocument/2006/relationships/image"/><Relationship Id="rId13" Target="../media/image32.pn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.png" Type="http://schemas.openxmlformats.org/officeDocument/2006/relationships/image"/><Relationship Id="rId13" Target="../media/image33.pn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.pn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.pn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.png" Type="http://schemas.openxmlformats.org/officeDocument/2006/relationships/image"/><Relationship Id="rId13" Target="../media/image34.pn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.png" Type="http://schemas.openxmlformats.org/officeDocument/2006/relationships/image"/><Relationship Id="rId13" Target="../media/image35.png" Type="http://schemas.openxmlformats.org/officeDocument/2006/relationships/image"/><Relationship Id="rId14" Target="../media/image36.png" Type="http://schemas.openxmlformats.org/officeDocument/2006/relationships/image"/><Relationship Id="rId15" Target="../media/image37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.png" Type="http://schemas.openxmlformats.org/officeDocument/2006/relationships/image"/><Relationship Id="rId13" Target="../media/image38.png" Type="http://schemas.openxmlformats.org/officeDocument/2006/relationships/image"/><Relationship Id="rId14" Target="../media/image39.png" Type="http://schemas.openxmlformats.org/officeDocument/2006/relationships/image"/><Relationship Id="rId15" Target="../media/image40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.png" Type="http://schemas.openxmlformats.org/officeDocument/2006/relationships/image"/><Relationship Id="rId13" Target="../media/image41.pn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.png" Type="http://schemas.openxmlformats.org/officeDocument/2006/relationships/image"/><Relationship Id="rId13" Target="../media/image42.png" Type="http://schemas.openxmlformats.org/officeDocument/2006/relationships/image"/><Relationship Id="rId14" Target="../media/image43.png" Type="http://schemas.openxmlformats.org/officeDocument/2006/relationships/image"/><Relationship Id="rId15" Target="../media/image44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.png" Type="http://schemas.openxmlformats.org/officeDocument/2006/relationships/image"/><Relationship Id="rId13" Target="../media/image45.png" Type="http://schemas.openxmlformats.org/officeDocument/2006/relationships/image"/><Relationship Id="rId14" Target="../media/image46.png" Type="http://schemas.openxmlformats.org/officeDocument/2006/relationships/image"/><Relationship Id="rId15" Target="../media/image47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.png" Type="http://schemas.openxmlformats.org/officeDocument/2006/relationships/image"/><Relationship Id="rId13" Target="../media/image48.png" Type="http://schemas.openxmlformats.org/officeDocument/2006/relationships/image"/><Relationship Id="rId14" Target="../media/image49.png" Type="http://schemas.openxmlformats.org/officeDocument/2006/relationships/image"/><Relationship Id="rId15" Target="../media/image50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.png" Type="http://schemas.openxmlformats.org/officeDocument/2006/relationships/image"/><Relationship Id="rId13" Target="../media/image51.png" Type="http://schemas.openxmlformats.org/officeDocument/2006/relationships/image"/><Relationship Id="rId14" Target="../media/image52.png" Type="http://schemas.openxmlformats.org/officeDocument/2006/relationships/image"/><Relationship Id="rId15" Target="../media/image53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.png" Type="http://schemas.openxmlformats.org/officeDocument/2006/relationships/image"/><Relationship Id="rId13" Target="../media/image54.pn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.png" Type="http://schemas.openxmlformats.org/officeDocument/2006/relationships/image"/><Relationship Id="rId13" Target="../media/image55.png" Type="http://schemas.openxmlformats.org/officeDocument/2006/relationships/image"/><Relationship Id="rId14" Target="../media/image56.png" Type="http://schemas.openxmlformats.org/officeDocument/2006/relationships/image"/><Relationship Id="rId15" Target="../media/image57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.png" Type="http://schemas.openxmlformats.org/officeDocument/2006/relationships/image"/><Relationship Id="rId13" Target="../media/image14.pn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.png" Type="http://schemas.openxmlformats.org/officeDocument/2006/relationships/image"/><Relationship Id="rId13" Target="../media/image58.png" Type="http://schemas.openxmlformats.org/officeDocument/2006/relationships/image"/><Relationship Id="rId14" Target="../media/image59.png" Type="http://schemas.openxmlformats.org/officeDocument/2006/relationships/image"/><Relationship Id="rId15" Target="../media/image60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.png" Type="http://schemas.openxmlformats.org/officeDocument/2006/relationships/image"/><Relationship Id="rId13" Target="../media/image61.png" Type="http://schemas.openxmlformats.org/officeDocument/2006/relationships/image"/><Relationship Id="rId14" Target="../media/image43.png" Type="http://schemas.openxmlformats.org/officeDocument/2006/relationships/image"/><Relationship Id="rId15" Target="../media/image44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.png" Type="http://schemas.openxmlformats.org/officeDocument/2006/relationships/image"/><Relationship Id="rId13" Target="../media/image62.pn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.pn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.pn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3.png" Type="http://schemas.openxmlformats.org/officeDocument/2006/relationships/image"/><Relationship Id="rId3" Target="../media/image6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.png" Type="http://schemas.openxmlformats.org/officeDocument/2006/relationships/image"/><Relationship Id="rId13" Target="../media/image15.png" Type="http://schemas.openxmlformats.org/officeDocument/2006/relationships/image"/><Relationship Id="rId14" Target="../media/image16.png" Type="http://schemas.openxmlformats.org/officeDocument/2006/relationships/image"/><Relationship Id="rId15" Target="../media/image17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.png" Type="http://schemas.openxmlformats.org/officeDocument/2006/relationships/image"/><Relationship Id="rId13" Target="../media/image18.pn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.png" Type="http://schemas.openxmlformats.org/officeDocument/2006/relationships/image"/><Relationship Id="rId13" Target="../media/image21.pn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.png" Type="http://schemas.openxmlformats.org/officeDocument/2006/relationships/image"/><Relationship Id="rId13" Target="../media/image22.png" Type="http://schemas.openxmlformats.org/officeDocument/2006/relationships/image"/><Relationship Id="rId14" Target="../media/image16.png" Type="http://schemas.openxmlformats.org/officeDocument/2006/relationships/image"/><Relationship Id="rId15" Target="../media/image17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.png" Type="http://schemas.openxmlformats.org/officeDocument/2006/relationships/image"/><Relationship Id="rId13" Target="../media/image23.png" Type="http://schemas.openxmlformats.org/officeDocument/2006/relationships/image"/><Relationship Id="rId14" Target="../media/image24.png" Type="http://schemas.openxmlformats.org/officeDocument/2006/relationships/image"/><Relationship Id="rId15" Target="../media/image25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.png" Type="http://schemas.openxmlformats.org/officeDocument/2006/relationships/image"/><Relationship Id="rId13" Target="../media/image26.pn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02809" y="6097219"/>
            <a:ext cx="6716675" cy="4462659"/>
          </a:xfrm>
          <a:custGeom>
            <a:avLst/>
            <a:gdLst/>
            <a:ahLst/>
            <a:cxnLst/>
            <a:rect r="r" b="b" t="t" l="l"/>
            <a:pathLst>
              <a:path h="4462659" w="6716675">
                <a:moveTo>
                  <a:pt x="0" y="0"/>
                </a:moveTo>
                <a:lnTo>
                  <a:pt x="6716675" y="0"/>
                </a:lnTo>
                <a:lnTo>
                  <a:pt x="6716675" y="4462660"/>
                </a:lnTo>
                <a:lnTo>
                  <a:pt x="0" y="4462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204" t="0" r="0" b="-3288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1928029" y="-331063"/>
            <a:ext cx="6536750" cy="4203644"/>
          </a:xfrm>
          <a:custGeom>
            <a:avLst/>
            <a:gdLst/>
            <a:ahLst/>
            <a:cxnLst/>
            <a:rect r="r" b="b" t="t" l="l"/>
            <a:pathLst>
              <a:path h="4203644" w="6536750">
                <a:moveTo>
                  <a:pt x="0" y="0"/>
                </a:moveTo>
                <a:lnTo>
                  <a:pt x="6536750" y="0"/>
                </a:lnTo>
                <a:lnTo>
                  <a:pt x="6536750" y="4203644"/>
                </a:lnTo>
                <a:lnTo>
                  <a:pt x="0" y="4203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073" t="0" r="0" b="-41071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398371" y="7474406"/>
            <a:ext cx="4030989" cy="3055612"/>
          </a:xfrm>
          <a:custGeom>
            <a:avLst/>
            <a:gdLst/>
            <a:ahLst/>
            <a:cxnLst/>
            <a:rect r="r" b="b" t="t" l="l"/>
            <a:pathLst>
              <a:path h="3055612" w="4030989">
                <a:moveTo>
                  <a:pt x="0" y="0"/>
                </a:moveTo>
                <a:lnTo>
                  <a:pt x="4030989" y="0"/>
                </a:lnTo>
                <a:lnTo>
                  <a:pt x="4030989" y="3055612"/>
                </a:lnTo>
                <a:lnTo>
                  <a:pt x="0" y="30556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34663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144000" y="-128672"/>
            <a:ext cx="4030989" cy="2702976"/>
          </a:xfrm>
          <a:custGeom>
            <a:avLst/>
            <a:gdLst/>
            <a:ahLst/>
            <a:cxnLst/>
            <a:rect r="r" b="b" t="t" l="l"/>
            <a:pathLst>
              <a:path h="2702976" w="4030989">
                <a:moveTo>
                  <a:pt x="0" y="0"/>
                </a:moveTo>
                <a:lnTo>
                  <a:pt x="4030989" y="0"/>
                </a:lnTo>
                <a:lnTo>
                  <a:pt x="4030989" y="2702976"/>
                </a:lnTo>
                <a:lnTo>
                  <a:pt x="0" y="27029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52232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4590506" y="2051275"/>
            <a:ext cx="4866968" cy="3210049"/>
          </a:xfrm>
          <a:custGeom>
            <a:avLst/>
            <a:gdLst/>
            <a:ahLst/>
            <a:cxnLst/>
            <a:rect r="r" b="b" t="t" l="l"/>
            <a:pathLst>
              <a:path h="3210049" w="4866968">
                <a:moveTo>
                  <a:pt x="0" y="0"/>
                </a:moveTo>
                <a:lnTo>
                  <a:pt x="4866967" y="0"/>
                </a:lnTo>
                <a:lnTo>
                  <a:pt x="4866967" y="3210049"/>
                </a:lnTo>
                <a:lnTo>
                  <a:pt x="0" y="32100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28184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35479" y="4306427"/>
            <a:ext cx="3907893" cy="4114800"/>
          </a:xfrm>
          <a:custGeom>
            <a:avLst/>
            <a:gdLst/>
            <a:ahLst/>
            <a:cxnLst/>
            <a:rect r="r" b="b" t="t" l="l"/>
            <a:pathLst>
              <a:path h="4114800" w="3907893">
                <a:moveTo>
                  <a:pt x="0" y="0"/>
                </a:moveTo>
                <a:lnTo>
                  <a:pt x="3907893" y="0"/>
                </a:lnTo>
                <a:lnTo>
                  <a:pt x="39078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4541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469290" y="8129908"/>
            <a:ext cx="4818710" cy="1950060"/>
          </a:xfrm>
          <a:custGeom>
            <a:avLst/>
            <a:gdLst/>
            <a:ahLst/>
            <a:cxnLst/>
            <a:rect r="r" b="b" t="t" l="l"/>
            <a:pathLst>
              <a:path h="1950060" w="4818710">
                <a:moveTo>
                  <a:pt x="0" y="0"/>
                </a:moveTo>
                <a:lnTo>
                  <a:pt x="4818710" y="0"/>
                </a:lnTo>
                <a:lnTo>
                  <a:pt x="4818710" y="1950060"/>
                </a:lnTo>
                <a:lnTo>
                  <a:pt x="0" y="195006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4711" r="-221" b="-21512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-238246" y="2465665"/>
            <a:ext cx="18764493" cy="2283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605"/>
              </a:lnSpc>
              <a:spcBef>
                <a:spcPct val="0"/>
              </a:spcBef>
            </a:pPr>
            <a:r>
              <a:rPr lang="en-US" b="true" sz="18657">
                <a:solidFill>
                  <a:srgbClr val="000000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ENCUESTAS IEC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663947" y="4635218"/>
            <a:ext cx="8960105" cy="1018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7"/>
              </a:lnSpc>
            </a:pPr>
            <a:r>
              <a:rPr lang="en-US" b="true" sz="5998" spc="149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III TRIMESTRE 2024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58184" y="9305269"/>
            <a:ext cx="5946908" cy="774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5"/>
              </a:lnSpc>
            </a:pPr>
            <a:r>
              <a:rPr lang="en-US" sz="2500">
                <a:solidFill>
                  <a:srgbClr val="394250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XIOMARA FERNANDEZ MANCHOLA</a:t>
            </a:r>
          </a:p>
          <a:p>
            <a:pPr algn="ctr" marL="0" indent="0" lvl="0">
              <a:lnSpc>
                <a:spcPts val="3125"/>
              </a:lnSpc>
              <a:spcBef>
                <a:spcPct val="0"/>
              </a:spcBef>
            </a:pPr>
            <a:r>
              <a:rPr lang="en-US" sz="2500">
                <a:solidFill>
                  <a:srgbClr val="394250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PSICOLOGA.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90174">
            <a:off x="-1115449" y="7532933"/>
            <a:ext cx="3807267" cy="4940777"/>
          </a:xfrm>
          <a:custGeom>
            <a:avLst/>
            <a:gdLst/>
            <a:ahLst/>
            <a:cxnLst/>
            <a:rect r="r" b="b" t="t" l="l"/>
            <a:pathLst>
              <a:path h="4940777" w="3807267">
                <a:moveTo>
                  <a:pt x="0" y="0"/>
                </a:moveTo>
                <a:lnTo>
                  <a:pt x="3807268" y="0"/>
                </a:lnTo>
                <a:lnTo>
                  <a:pt x="3807268" y="4940777"/>
                </a:lnTo>
                <a:lnTo>
                  <a:pt x="0" y="4940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48" t="0" r="-6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604145" y="-44911"/>
            <a:ext cx="4983173" cy="2419885"/>
          </a:xfrm>
          <a:custGeom>
            <a:avLst/>
            <a:gdLst/>
            <a:ahLst/>
            <a:cxnLst/>
            <a:rect r="r" b="b" t="t" l="l"/>
            <a:pathLst>
              <a:path h="2419885" w="4983173">
                <a:moveTo>
                  <a:pt x="0" y="0"/>
                </a:moveTo>
                <a:lnTo>
                  <a:pt x="4983173" y="0"/>
                </a:lnTo>
                <a:lnTo>
                  <a:pt x="4983173" y="2419886"/>
                </a:lnTo>
                <a:lnTo>
                  <a:pt x="0" y="241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454" t="0" r="0" b="-1450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285854">
            <a:off x="1382475" y="8086201"/>
            <a:ext cx="2197748" cy="2833900"/>
          </a:xfrm>
          <a:custGeom>
            <a:avLst/>
            <a:gdLst/>
            <a:ahLst/>
            <a:cxnLst/>
            <a:rect r="r" b="b" t="t" l="l"/>
            <a:pathLst>
              <a:path h="2833900" w="2197748">
                <a:moveTo>
                  <a:pt x="0" y="0"/>
                </a:moveTo>
                <a:lnTo>
                  <a:pt x="2197748" y="0"/>
                </a:lnTo>
                <a:lnTo>
                  <a:pt x="2197748" y="2833900"/>
                </a:lnTo>
                <a:lnTo>
                  <a:pt x="0" y="2833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21044" y="7167005"/>
            <a:ext cx="1567698" cy="4672291"/>
          </a:xfrm>
          <a:custGeom>
            <a:avLst/>
            <a:gdLst/>
            <a:ahLst/>
            <a:cxnLst/>
            <a:rect r="r" b="b" t="t" l="l"/>
            <a:pathLst>
              <a:path h="4672291" w="1567698">
                <a:moveTo>
                  <a:pt x="0" y="0"/>
                </a:moveTo>
                <a:lnTo>
                  <a:pt x="1567699" y="0"/>
                </a:lnTo>
                <a:lnTo>
                  <a:pt x="1567699" y="4672292"/>
                </a:lnTo>
                <a:lnTo>
                  <a:pt x="0" y="4672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53602" b="-3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38574" y="-187357"/>
            <a:ext cx="2734973" cy="3552203"/>
          </a:xfrm>
          <a:custGeom>
            <a:avLst/>
            <a:gdLst/>
            <a:ahLst/>
            <a:cxnLst/>
            <a:rect r="r" b="b" t="t" l="l"/>
            <a:pathLst>
              <a:path h="3552203" w="2734973">
                <a:moveTo>
                  <a:pt x="0" y="0"/>
                </a:moveTo>
                <a:lnTo>
                  <a:pt x="2734972" y="0"/>
                </a:lnTo>
                <a:lnTo>
                  <a:pt x="2734972" y="3552203"/>
                </a:lnTo>
                <a:lnTo>
                  <a:pt x="0" y="3552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02686" b="-3193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31636" y="0"/>
            <a:ext cx="3346514" cy="1354284"/>
          </a:xfrm>
          <a:custGeom>
            <a:avLst/>
            <a:gdLst/>
            <a:ahLst/>
            <a:cxnLst/>
            <a:rect r="r" b="b" t="t" l="l"/>
            <a:pathLst>
              <a:path h="1354284" w="3346514">
                <a:moveTo>
                  <a:pt x="0" y="0"/>
                </a:moveTo>
                <a:lnTo>
                  <a:pt x="3346515" y="0"/>
                </a:lnTo>
                <a:lnTo>
                  <a:pt x="3346515" y="1354284"/>
                </a:lnTo>
                <a:lnTo>
                  <a:pt x="0" y="1354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711" r="-221" b="-2151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88185" y="1986277"/>
            <a:ext cx="7076045" cy="5370537"/>
          </a:xfrm>
          <a:custGeom>
            <a:avLst/>
            <a:gdLst/>
            <a:ahLst/>
            <a:cxnLst/>
            <a:rect r="r" b="b" t="t" l="l"/>
            <a:pathLst>
              <a:path h="5370537" w="7076045">
                <a:moveTo>
                  <a:pt x="0" y="0"/>
                </a:moveTo>
                <a:lnTo>
                  <a:pt x="7076045" y="0"/>
                </a:lnTo>
                <a:lnTo>
                  <a:pt x="7076045" y="5370536"/>
                </a:lnTo>
                <a:lnTo>
                  <a:pt x="0" y="537053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7476" t="0" r="-111722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743598" y="2934710"/>
            <a:ext cx="6515702" cy="5423133"/>
          </a:xfrm>
          <a:custGeom>
            <a:avLst/>
            <a:gdLst/>
            <a:ahLst/>
            <a:cxnLst/>
            <a:rect r="r" b="b" t="t" l="l"/>
            <a:pathLst>
              <a:path h="5423133" w="6515702">
                <a:moveTo>
                  <a:pt x="0" y="0"/>
                </a:moveTo>
                <a:lnTo>
                  <a:pt x="6515702" y="0"/>
                </a:lnTo>
                <a:lnTo>
                  <a:pt x="6515702" y="5423133"/>
                </a:lnTo>
                <a:lnTo>
                  <a:pt x="0" y="542313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33478" t="0" r="-6902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8166095" y="4275336"/>
            <a:ext cx="2691918" cy="609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59"/>
              </a:lnSpc>
              <a:spcBef>
                <a:spcPct val="0"/>
              </a:spcBef>
            </a:pPr>
            <a:r>
              <a:rPr lang="en-US" sz="5010">
                <a:solidFill>
                  <a:srgbClr val="FF3131"/>
                </a:solidFill>
                <a:latin typeface="Rabbits Dummy"/>
                <a:ea typeface="Rabbits Dummy"/>
                <a:cs typeface="Rabbits Dummy"/>
                <a:sym typeface="Rabbits Dummy"/>
              </a:rPr>
              <a:t>ANÁLISIS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59160" y="476551"/>
            <a:ext cx="14272477" cy="1209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2"/>
              </a:lnSpc>
            </a:pPr>
            <a:r>
              <a:rPr lang="en-US" sz="3474">
                <a:solidFill>
                  <a:srgbClr val="000000"/>
                </a:solidFill>
                <a:latin typeface="TT Nooks Script Bold"/>
                <a:ea typeface="TT Nooks Script Bold"/>
                <a:cs typeface="TT Nooks Script Bold"/>
                <a:sym typeface="TT Nooks Script Bold"/>
              </a:rPr>
              <a:t>8.  ¿HA RECIBIDO ADMINISTRACIÓN DE MEDICAMENTO POR LA VENA EN SALAS DE TRATAMIENTO DE LA UNIDAD ONCOLÓGICA SURCOLOMBIANA S.A.S</a:t>
            </a:r>
          </a:p>
          <a:p>
            <a:pPr algn="ctr" marL="0" indent="0" lvl="0">
              <a:lnSpc>
                <a:spcPts val="309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90174">
            <a:off x="-1115449" y="7532933"/>
            <a:ext cx="3807267" cy="4940777"/>
          </a:xfrm>
          <a:custGeom>
            <a:avLst/>
            <a:gdLst/>
            <a:ahLst/>
            <a:cxnLst/>
            <a:rect r="r" b="b" t="t" l="l"/>
            <a:pathLst>
              <a:path h="4940777" w="3807267">
                <a:moveTo>
                  <a:pt x="0" y="0"/>
                </a:moveTo>
                <a:lnTo>
                  <a:pt x="3807268" y="0"/>
                </a:lnTo>
                <a:lnTo>
                  <a:pt x="3807268" y="4940777"/>
                </a:lnTo>
                <a:lnTo>
                  <a:pt x="0" y="4940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48" t="0" r="-6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604145" y="-44911"/>
            <a:ext cx="4983173" cy="2419885"/>
          </a:xfrm>
          <a:custGeom>
            <a:avLst/>
            <a:gdLst/>
            <a:ahLst/>
            <a:cxnLst/>
            <a:rect r="r" b="b" t="t" l="l"/>
            <a:pathLst>
              <a:path h="2419885" w="4983173">
                <a:moveTo>
                  <a:pt x="0" y="0"/>
                </a:moveTo>
                <a:lnTo>
                  <a:pt x="4983173" y="0"/>
                </a:lnTo>
                <a:lnTo>
                  <a:pt x="4983173" y="2419886"/>
                </a:lnTo>
                <a:lnTo>
                  <a:pt x="0" y="241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454" t="0" r="0" b="-1450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285854">
            <a:off x="1382475" y="8086201"/>
            <a:ext cx="2197748" cy="2833900"/>
          </a:xfrm>
          <a:custGeom>
            <a:avLst/>
            <a:gdLst/>
            <a:ahLst/>
            <a:cxnLst/>
            <a:rect r="r" b="b" t="t" l="l"/>
            <a:pathLst>
              <a:path h="2833900" w="2197748">
                <a:moveTo>
                  <a:pt x="0" y="0"/>
                </a:moveTo>
                <a:lnTo>
                  <a:pt x="2197748" y="0"/>
                </a:lnTo>
                <a:lnTo>
                  <a:pt x="2197748" y="2833900"/>
                </a:lnTo>
                <a:lnTo>
                  <a:pt x="0" y="2833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21044" y="7167005"/>
            <a:ext cx="1567698" cy="4672291"/>
          </a:xfrm>
          <a:custGeom>
            <a:avLst/>
            <a:gdLst/>
            <a:ahLst/>
            <a:cxnLst/>
            <a:rect r="r" b="b" t="t" l="l"/>
            <a:pathLst>
              <a:path h="4672291" w="1567698">
                <a:moveTo>
                  <a:pt x="0" y="0"/>
                </a:moveTo>
                <a:lnTo>
                  <a:pt x="1567699" y="0"/>
                </a:lnTo>
                <a:lnTo>
                  <a:pt x="1567699" y="4672292"/>
                </a:lnTo>
                <a:lnTo>
                  <a:pt x="0" y="4672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53602" b="-3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38574" y="-187357"/>
            <a:ext cx="2734973" cy="3552203"/>
          </a:xfrm>
          <a:custGeom>
            <a:avLst/>
            <a:gdLst/>
            <a:ahLst/>
            <a:cxnLst/>
            <a:rect r="r" b="b" t="t" l="l"/>
            <a:pathLst>
              <a:path h="3552203" w="2734973">
                <a:moveTo>
                  <a:pt x="0" y="0"/>
                </a:moveTo>
                <a:lnTo>
                  <a:pt x="2734972" y="0"/>
                </a:lnTo>
                <a:lnTo>
                  <a:pt x="2734972" y="3552203"/>
                </a:lnTo>
                <a:lnTo>
                  <a:pt x="0" y="3552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02686" b="-3193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31636" y="0"/>
            <a:ext cx="3346514" cy="1354284"/>
          </a:xfrm>
          <a:custGeom>
            <a:avLst/>
            <a:gdLst/>
            <a:ahLst/>
            <a:cxnLst/>
            <a:rect r="r" b="b" t="t" l="l"/>
            <a:pathLst>
              <a:path h="1354284" w="3346514">
                <a:moveTo>
                  <a:pt x="0" y="0"/>
                </a:moveTo>
                <a:lnTo>
                  <a:pt x="3346515" y="0"/>
                </a:lnTo>
                <a:lnTo>
                  <a:pt x="3346515" y="1354284"/>
                </a:lnTo>
                <a:lnTo>
                  <a:pt x="0" y="1354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711" r="-221" b="-2151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00395" y="3059347"/>
            <a:ext cx="6906547" cy="5659954"/>
          </a:xfrm>
          <a:custGeom>
            <a:avLst/>
            <a:gdLst/>
            <a:ahLst/>
            <a:cxnLst/>
            <a:rect r="r" b="b" t="t" l="l"/>
            <a:pathLst>
              <a:path h="5659954" w="6906547">
                <a:moveTo>
                  <a:pt x="0" y="0"/>
                </a:moveTo>
                <a:lnTo>
                  <a:pt x="6906547" y="0"/>
                </a:lnTo>
                <a:lnTo>
                  <a:pt x="6906547" y="5659955"/>
                </a:lnTo>
                <a:lnTo>
                  <a:pt x="0" y="565995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366" t="-5060" r="-11982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957136" y="2953881"/>
            <a:ext cx="6708530" cy="6015810"/>
          </a:xfrm>
          <a:custGeom>
            <a:avLst/>
            <a:gdLst/>
            <a:ahLst/>
            <a:cxnLst/>
            <a:rect r="r" b="b" t="t" l="l"/>
            <a:pathLst>
              <a:path h="6015810" w="6708530">
                <a:moveTo>
                  <a:pt x="0" y="0"/>
                </a:moveTo>
                <a:lnTo>
                  <a:pt x="6708530" y="0"/>
                </a:lnTo>
                <a:lnTo>
                  <a:pt x="6708530" y="6015810"/>
                </a:lnTo>
                <a:lnTo>
                  <a:pt x="0" y="601581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28249" t="0" r="-3167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8133644" y="5660729"/>
            <a:ext cx="2691918" cy="609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59"/>
              </a:lnSpc>
              <a:spcBef>
                <a:spcPct val="0"/>
              </a:spcBef>
            </a:pPr>
            <a:r>
              <a:rPr lang="en-US" sz="5010">
                <a:solidFill>
                  <a:srgbClr val="FF3131"/>
                </a:solidFill>
                <a:latin typeface="Rabbits Dummy"/>
                <a:ea typeface="Rabbits Dummy"/>
                <a:cs typeface="Rabbits Dummy"/>
                <a:sym typeface="Rabbits Dummy"/>
              </a:rPr>
              <a:t>ANÁLISIS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59160" y="452750"/>
            <a:ext cx="14272477" cy="1993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2"/>
              </a:lnSpc>
            </a:pPr>
            <a:r>
              <a:rPr lang="en-US" sz="3474">
                <a:solidFill>
                  <a:srgbClr val="000000"/>
                </a:solidFill>
                <a:latin typeface="TT Nooks Script Bold"/>
                <a:ea typeface="TT Nooks Script Bold"/>
                <a:cs typeface="TT Nooks Script Bold"/>
                <a:sym typeface="TT Nooks Script Bold"/>
              </a:rPr>
              <a:t>SI LA RESPUESTA ANTERIOR PREGUNTA FUE NO, EN LAS SIGUIENTE MARQUE N/A, DE LO CONTRARIO ¿RECIBIÓ INFORMACIÓN POR PARTE DEL ENFERMERO O AUXILIAR SOBRE CUIDADOS DE LA VENA CANALIZADA Y EN QUÉ MOMENTO INFORMAR NOVEDADES CON VENOPUNCIÓN? </a:t>
            </a:r>
          </a:p>
          <a:p>
            <a:pPr algn="ctr" marL="0" indent="0" lvl="0">
              <a:lnSpc>
                <a:spcPts val="309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90174">
            <a:off x="-1115449" y="7532933"/>
            <a:ext cx="3807267" cy="4940777"/>
          </a:xfrm>
          <a:custGeom>
            <a:avLst/>
            <a:gdLst/>
            <a:ahLst/>
            <a:cxnLst/>
            <a:rect r="r" b="b" t="t" l="l"/>
            <a:pathLst>
              <a:path h="4940777" w="3807267">
                <a:moveTo>
                  <a:pt x="0" y="0"/>
                </a:moveTo>
                <a:lnTo>
                  <a:pt x="3807268" y="0"/>
                </a:lnTo>
                <a:lnTo>
                  <a:pt x="3807268" y="4940777"/>
                </a:lnTo>
                <a:lnTo>
                  <a:pt x="0" y="4940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48" t="0" r="-6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604145" y="-44911"/>
            <a:ext cx="4983173" cy="2419885"/>
          </a:xfrm>
          <a:custGeom>
            <a:avLst/>
            <a:gdLst/>
            <a:ahLst/>
            <a:cxnLst/>
            <a:rect r="r" b="b" t="t" l="l"/>
            <a:pathLst>
              <a:path h="2419885" w="4983173">
                <a:moveTo>
                  <a:pt x="0" y="0"/>
                </a:moveTo>
                <a:lnTo>
                  <a:pt x="4983173" y="0"/>
                </a:lnTo>
                <a:lnTo>
                  <a:pt x="4983173" y="2419886"/>
                </a:lnTo>
                <a:lnTo>
                  <a:pt x="0" y="241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454" t="0" r="0" b="-1450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285854">
            <a:off x="1382475" y="8086201"/>
            <a:ext cx="2197748" cy="2833900"/>
          </a:xfrm>
          <a:custGeom>
            <a:avLst/>
            <a:gdLst/>
            <a:ahLst/>
            <a:cxnLst/>
            <a:rect r="r" b="b" t="t" l="l"/>
            <a:pathLst>
              <a:path h="2833900" w="2197748">
                <a:moveTo>
                  <a:pt x="0" y="0"/>
                </a:moveTo>
                <a:lnTo>
                  <a:pt x="2197748" y="0"/>
                </a:lnTo>
                <a:lnTo>
                  <a:pt x="2197748" y="2833900"/>
                </a:lnTo>
                <a:lnTo>
                  <a:pt x="0" y="2833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21044" y="7167005"/>
            <a:ext cx="1567698" cy="4672291"/>
          </a:xfrm>
          <a:custGeom>
            <a:avLst/>
            <a:gdLst/>
            <a:ahLst/>
            <a:cxnLst/>
            <a:rect r="r" b="b" t="t" l="l"/>
            <a:pathLst>
              <a:path h="4672291" w="1567698">
                <a:moveTo>
                  <a:pt x="0" y="0"/>
                </a:moveTo>
                <a:lnTo>
                  <a:pt x="1567699" y="0"/>
                </a:lnTo>
                <a:lnTo>
                  <a:pt x="1567699" y="4672292"/>
                </a:lnTo>
                <a:lnTo>
                  <a:pt x="0" y="4672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53602" b="-3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38574" y="-187357"/>
            <a:ext cx="2734973" cy="3552203"/>
          </a:xfrm>
          <a:custGeom>
            <a:avLst/>
            <a:gdLst/>
            <a:ahLst/>
            <a:cxnLst/>
            <a:rect r="r" b="b" t="t" l="l"/>
            <a:pathLst>
              <a:path h="3552203" w="2734973">
                <a:moveTo>
                  <a:pt x="0" y="0"/>
                </a:moveTo>
                <a:lnTo>
                  <a:pt x="2734972" y="0"/>
                </a:lnTo>
                <a:lnTo>
                  <a:pt x="2734972" y="3552203"/>
                </a:lnTo>
                <a:lnTo>
                  <a:pt x="0" y="3552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02686" b="-3193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31636" y="0"/>
            <a:ext cx="3346514" cy="1354284"/>
          </a:xfrm>
          <a:custGeom>
            <a:avLst/>
            <a:gdLst/>
            <a:ahLst/>
            <a:cxnLst/>
            <a:rect r="r" b="b" t="t" l="l"/>
            <a:pathLst>
              <a:path h="1354284" w="3346514">
                <a:moveTo>
                  <a:pt x="0" y="0"/>
                </a:moveTo>
                <a:lnTo>
                  <a:pt x="3346515" y="0"/>
                </a:lnTo>
                <a:lnTo>
                  <a:pt x="3346515" y="1354284"/>
                </a:lnTo>
                <a:lnTo>
                  <a:pt x="0" y="1354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711" r="-221" b="-2151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26836" y="2107119"/>
            <a:ext cx="7116537" cy="4977751"/>
          </a:xfrm>
          <a:custGeom>
            <a:avLst/>
            <a:gdLst/>
            <a:ahLst/>
            <a:cxnLst/>
            <a:rect r="r" b="b" t="t" l="l"/>
            <a:pathLst>
              <a:path h="4977751" w="7116537">
                <a:moveTo>
                  <a:pt x="0" y="0"/>
                </a:moveTo>
                <a:lnTo>
                  <a:pt x="7116537" y="0"/>
                </a:lnTo>
                <a:lnTo>
                  <a:pt x="7116537" y="4977751"/>
                </a:lnTo>
                <a:lnTo>
                  <a:pt x="0" y="497775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5939" t="0" r="-115234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071603" y="3208873"/>
            <a:ext cx="7065084" cy="5148970"/>
          </a:xfrm>
          <a:custGeom>
            <a:avLst/>
            <a:gdLst/>
            <a:ahLst/>
            <a:cxnLst/>
            <a:rect r="r" b="b" t="t" l="l"/>
            <a:pathLst>
              <a:path h="5148970" w="7065084">
                <a:moveTo>
                  <a:pt x="0" y="0"/>
                </a:moveTo>
                <a:lnTo>
                  <a:pt x="7065084" y="0"/>
                </a:lnTo>
                <a:lnTo>
                  <a:pt x="7065084" y="5148970"/>
                </a:lnTo>
                <a:lnTo>
                  <a:pt x="0" y="514897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30447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997853" y="9410700"/>
            <a:ext cx="2691918" cy="609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59"/>
              </a:lnSpc>
              <a:spcBef>
                <a:spcPct val="0"/>
              </a:spcBef>
            </a:pPr>
            <a:r>
              <a:rPr lang="en-US" sz="5010">
                <a:solidFill>
                  <a:srgbClr val="FF3131"/>
                </a:solidFill>
                <a:latin typeface="Rabbits Dummy"/>
                <a:ea typeface="Rabbits Dummy"/>
                <a:cs typeface="Rabbits Dummy"/>
                <a:sym typeface="Rabbits Dummy"/>
              </a:rPr>
              <a:t>ANÁLISIS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59160" y="672728"/>
            <a:ext cx="14272477" cy="816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2"/>
              </a:lnSpc>
            </a:pPr>
            <a:r>
              <a:rPr lang="en-US" sz="3474">
                <a:solidFill>
                  <a:srgbClr val="000000"/>
                </a:solidFill>
                <a:latin typeface="TT Nooks Script Bold"/>
                <a:ea typeface="TT Nooks Script Bold"/>
                <a:cs typeface="TT Nooks Script Bold"/>
                <a:sym typeface="TT Nooks Script Bold"/>
              </a:rPr>
              <a:t>9. ¿RECLAMA LOS MEDICAMENTOS EN LA FARMACIA DE LA INSTITUCIÓN?</a:t>
            </a:r>
          </a:p>
          <a:p>
            <a:pPr algn="ctr" marL="0" indent="0" lvl="0">
              <a:lnSpc>
                <a:spcPts val="309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90174">
            <a:off x="-1115449" y="7532933"/>
            <a:ext cx="3807267" cy="4940777"/>
          </a:xfrm>
          <a:custGeom>
            <a:avLst/>
            <a:gdLst/>
            <a:ahLst/>
            <a:cxnLst/>
            <a:rect r="r" b="b" t="t" l="l"/>
            <a:pathLst>
              <a:path h="4940777" w="3807267">
                <a:moveTo>
                  <a:pt x="0" y="0"/>
                </a:moveTo>
                <a:lnTo>
                  <a:pt x="3807268" y="0"/>
                </a:lnTo>
                <a:lnTo>
                  <a:pt x="3807268" y="4940777"/>
                </a:lnTo>
                <a:lnTo>
                  <a:pt x="0" y="4940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48" t="0" r="-6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604145" y="-44911"/>
            <a:ext cx="4983173" cy="2419885"/>
          </a:xfrm>
          <a:custGeom>
            <a:avLst/>
            <a:gdLst/>
            <a:ahLst/>
            <a:cxnLst/>
            <a:rect r="r" b="b" t="t" l="l"/>
            <a:pathLst>
              <a:path h="2419885" w="4983173">
                <a:moveTo>
                  <a:pt x="0" y="0"/>
                </a:moveTo>
                <a:lnTo>
                  <a:pt x="4983173" y="0"/>
                </a:lnTo>
                <a:lnTo>
                  <a:pt x="4983173" y="2419886"/>
                </a:lnTo>
                <a:lnTo>
                  <a:pt x="0" y="241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454" t="0" r="0" b="-1450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285854">
            <a:off x="1382475" y="8086201"/>
            <a:ext cx="2197748" cy="2833900"/>
          </a:xfrm>
          <a:custGeom>
            <a:avLst/>
            <a:gdLst/>
            <a:ahLst/>
            <a:cxnLst/>
            <a:rect r="r" b="b" t="t" l="l"/>
            <a:pathLst>
              <a:path h="2833900" w="2197748">
                <a:moveTo>
                  <a:pt x="0" y="0"/>
                </a:moveTo>
                <a:lnTo>
                  <a:pt x="2197748" y="0"/>
                </a:lnTo>
                <a:lnTo>
                  <a:pt x="2197748" y="2833900"/>
                </a:lnTo>
                <a:lnTo>
                  <a:pt x="0" y="2833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21044" y="7167005"/>
            <a:ext cx="1567698" cy="4672291"/>
          </a:xfrm>
          <a:custGeom>
            <a:avLst/>
            <a:gdLst/>
            <a:ahLst/>
            <a:cxnLst/>
            <a:rect r="r" b="b" t="t" l="l"/>
            <a:pathLst>
              <a:path h="4672291" w="1567698">
                <a:moveTo>
                  <a:pt x="0" y="0"/>
                </a:moveTo>
                <a:lnTo>
                  <a:pt x="1567699" y="0"/>
                </a:lnTo>
                <a:lnTo>
                  <a:pt x="1567699" y="4672292"/>
                </a:lnTo>
                <a:lnTo>
                  <a:pt x="0" y="4672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53602" b="-3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38574" y="-187357"/>
            <a:ext cx="2734973" cy="3552203"/>
          </a:xfrm>
          <a:custGeom>
            <a:avLst/>
            <a:gdLst/>
            <a:ahLst/>
            <a:cxnLst/>
            <a:rect r="r" b="b" t="t" l="l"/>
            <a:pathLst>
              <a:path h="3552203" w="2734973">
                <a:moveTo>
                  <a:pt x="0" y="0"/>
                </a:moveTo>
                <a:lnTo>
                  <a:pt x="2734972" y="0"/>
                </a:lnTo>
                <a:lnTo>
                  <a:pt x="2734972" y="3552203"/>
                </a:lnTo>
                <a:lnTo>
                  <a:pt x="0" y="3552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02686" b="-3193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31636" y="0"/>
            <a:ext cx="3346514" cy="1354284"/>
          </a:xfrm>
          <a:custGeom>
            <a:avLst/>
            <a:gdLst/>
            <a:ahLst/>
            <a:cxnLst/>
            <a:rect r="r" b="b" t="t" l="l"/>
            <a:pathLst>
              <a:path h="1354284" w="3346514">
                <a:moveTo>
                  <a:pt x="0" y="0"/>
                </a:moveTo>
                <a:lnTo>
                  <a:pt x="3346515" y="0"/>
                </a:lnTo>
                <a:lnTo>
                  <a:pt x="3346515" y="1354284"/>
                </a:lnTo>
                <a:lnTo>
                  <a:pt x="0" y="1354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711" r="-221" b="-2151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15534" y="2768783"/>
            <a:ext cx="6300401" cy="5018805"/>
          </a:xfrm>
          <a:custGeom>
            <a:avLst/>
            <a:gdLst/>
            <a:ahLst/>
            <a:cxnLst/>
            <a:rect r="r" b="b" t="t" l="l"/>
            <a:pathLst>
              <a:path h="5018805" w="6300401">
                <a:moveTo>
                  <a:pt x="0" y="0"/>
                </a:moveTo>
                <a:lnTo>
                  <a:pt x="6300401" y="0"/>
                </a:lnTo>
                <a:lnTo>
                  <a:pt x="6300401" y="5018805"/>
                </a:lnTo>
                <a:lnTo>
                  <a:pt x="0" y="501880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4410" t="0" r="-112347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075682" y="3066894"/>
            <a:ext cx="5791339" cy="5068196"/>
          </a:xfrm>
          <a:custGeom>
            <a:avLst/>
            <a:gdLst/>
            <a:ahLst/>
            <a:cxnLst/>
            <a:rect r="r" b="b" t="t" l="l"/>
            <a:pathLst>
              <a:path h="5068196" w="5791339">
                <a:moveTo>
                  <a:pt x="0" y="0"/>
                </a:moveTo>
                <a:lnTo>
                  <a:pt x="5791338" y="0"/>
                </a:lnTo>
                <a:lnTo>
                  <a:pt x="5791338" y="5068195"/>
                </a:lnTo>
                <a:lnTo>
                  <a:pt x="0" y="506819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31358" t="0" r="-6773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938937" y="5430585"/>
            <a:ext cx="2691918" cy="609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59"/>
              </a:lnSpc>
              <a:spcBef>
                <a:spcPct val="0"/>
              </a:spcBef>
            </a:pPr>
            <a:r>
              <a:rPr lang="en-US" sz="5010">
                <a:solidFill>
                  <a:srgbClr val="FF3131"/>
                </a:solidFill>
                <a:latin typeface="Rabbits Dummy"/>
                <a:ea typeface="Rabbits Dummy"/>
                <a:cs typeface="Rabbits Dummy"/>
                <a:sym typeface="Rabbits Dummy"/>
              </a:rPr>
              <a:t>ANÁLISIS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71976" y="409781"/>
            <a:ext cx="14272477" cy="1993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2"/>
              </a:lnSpc>
            </a:pPr>
            <a:r>
              <a:rPr lang="en-US" sz="3474">
                <a:solidFill>
                  <a:srgbClr val="000000"/>
                </a:solidFill>
                <a:latin typeface="TT Nooks Script Bold"/>
                <a:ea typeface="TT Nooks Script Bold"/>
                <a:cs typeface="TT Nooks Script Bold"/>
                <a:sym typeface="TT Nooks Script Bold"/>
              </a:rPr>
              <a:t>  SI LA RESPUESTA ANTERIOR PREGUNTA FUE NO, EN LAS SIGUIENTES MARQUE N/A, DE LO CONTRARIO ¿DURANTE LA ENTREGA DE SUS MEDICAMENTOS EL AUXILIAR DE FARMACIA LE CONFIRMA NOMBRE Y CANTIDAD DEL MEDICAMENTO ENTREGADO?</a:t>
            </a:r>
          </a:p>
          <a:p>
            <a:pPr algn="ctr" marL="0" indent="0" lvl="0">
              <a:lnSpc>
                <a:spcPts val="309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90174">
            <a:off x="-1115449" y="7532933"/>
            <a:ext cx="3807267" cy="4940777"/>
          </a:xfrm>
          <a:custGeom>
            <a:avLst/>
            <a:gdLst/>
            <a:ahLst/>
            <a:cxnLst/>
            <a:rect r="r" b="b" t="t" l="l"/>
            <a:pathLst>
              <a:path h="4940777" w="3807267">
                <a:moveTo>
                  <a:pt x="0" y="0"/>
                </a:moveTo>
                <a:lnTo>
                  <a:pt x="3807268" y="0"/>
                </a:lnTo>
                <a:lnTo>
                  <a:pt x="3807268" y="4940777"/>
                </a:lnTo>
                <a:lnTo>
                  <a:pt x="0" y="4940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48" t="0" r="-6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604145" y="-44911"/>
            <a:ext cx="4983173" cy="2419885"/>
          </a:xfrm>
          <a:custGeom>
            <a:avLst/>
            <a:gdLst/>
            <a:ahLst/>
            <a:cxnLst/>
            <a:rect r="r" b="b" t="t" l="l"/>
            <a:pathLst>
              <a:path h="2419885" w="4983173">
                <a:moveTo>
                  <a:pt x="0" y="0"/>
                </a:moveTo>
                <a:lnTo>
                  <a:pt x="4983173" y="0"/>
                </a:lnTo>
                <a:lnTo>
                  <a:pt x="4983173" y="2419886"/>
                </a:lnTo>
                <a:lnTo>
                  <a:pt x="0" y="241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454" t="0" r="0" b="-1450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285854">
            <a:off x="1382475" y="8086201"/>
            <a:ext cx="2197748" cy="2833900"/>
          </a:xfrm>
          <a:custGeom>
            <a:avLst/>
            <a:gdLst/>
            <a:ahLst/>
            <a:cxnLst/>
            <a:rect r="r" b="b" t="t" l="l"/>
            <a:pathLst>
              <a:path h="2833900" w="2197748">
                <a:moveTo>
                  <a:pt x="0" y="0"/>
                </a:moveTo>
                <a:lnTo>
                  <a:pt x="2197748" y="0"/>
                </a:lnTo>
                <a:lnTo>
                  <a:pt x="2197748" y="2833900"/>
                </a:lnTo>
                <a:lnTo>
                  <a:pt x="0" y="2833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21044" y="7167005"/>
            <a:ext cx="1567698" cy="4672291"/>
          </a:xfrm>
          <a:custGeom>
            <a:avLst/>
            <a:gdLst/>
            <a:ahLst/>
            <a:cxnLst/>
            <a:rect r="r" b="b" t="t" l="l"/>
            <a:pathLst>
              <a:path h="4672291" w="1567698">
                <a:moveTo>
                  <a:pt x="0" y="0"/>
                </a:moveTo>
                <a:lnTo>
                  <a:pt x="1567699" y="0"/>
                </a:lnTo>
                <a:lnTo>
                  <a:pt x="1567699" y="4672292"/>
                </a:lnTo>
                <a:lnTo>
                  <a:pt x="0" y="4672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53602" b="-3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38574" y="-187357"/>
            <a:ext cx="2734973" cy="3552203"/>
          </a:xfrm>
          <a:custGeom>
            <a:avLst/>
            <a:gdLst/>
            <a:ahLst/>
            <a:cxnLst/>
            <a:rect r="r" b="b" t="t" l="l"/>
            <a:pathLst>
              <a:path h="3552203" w="2734973">
                <a:moveTo>
                  <a:pt x="0" y="0"/>
                </a:moveTo>
                <a:lnTo>
                  <a:pt x="2734972" y="0"/>
                </a:lnTo>
                <a:lnTo>
                  <a:pt x="2734972" y="3552203"/>
                </a:lnTo>
                <a:lnTo>
                  <a:pt x="0" y="3552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02686" b="-3193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31636" y="0"/>
            <a:ext cx="3346514" cy="1354284"/>
          </a:xfrm>
          <a:custGeom>
            <a:avLst/>
            <a:gdLst/>
            <a:ahLst/>
            <a:cxnLst/>
            <a:rect r="r" b="b" t="t" l="l"/>
            <a:pathLst>
              <a:path h="1354284" w="3346514">
                <a:moveTo>
                  <a:pt x="0" y="0"/>
                </a:moveTo>
                <a:lnTo>
                  <a:pt x="3346515" y="0"/>
                </a:lnTo>
                <a:lnTo>
                  <a:pt x="3346515" y="1354284"/>
                </a:lnTo>
                <a:lnTo>
                  <a:pt x="0" y="1354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711" r="-221" b="-2151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27155" y="2005674"/>
            <a:ext cx="6908435" cy="4996514"/>
          </a:xfrm>
          <a:custGeom>
            <a:avLst/>
            <a:gdLst/>
            <a:ahLst/>
            <a:cxnLst/>
            <a:rect r="r" b="b" t="t" l="l"/>
            <a:pathLst>
              <a:path h="4996514" w="6908435">
                <a:moveTo>
                  <a:pt x="0" y="0"/>
                </a:moveTo>
                <a:lnTo>
                  <a:pt x="6908435" y="0"/>
                </a:lnTo>
                <a:lnTo>
                  <a:pt x="6908435" y="4996515"/>
                </a:lnTo>
                <a:lnTo>
                  <a:pt x="0" y="499651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5441" t="0" r="-115397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436524" y="3440058"/>
            <a:ext cx="6030854" cy="5158025"/>
          </a:xfrm>
          <a:custGeom>
            <a:avLst/>
            <a:gdLst/>
            <a:ahLst/>
            <a:cxnLst/>
            <a:rect r="r" b="b" t="t" l="l"/>
            <a:pathLst>
              <a:path h="5158025" w="6030854">
                <a:moveTo>
                  <a:pt x="0" y="0"/>
                </a:moveTo>
                <a:lnTo>
                  <a:pt x="6030854" y="0"/>
                </a:lnTo>
                <a:lnTo>
                  <a:pt x="6030854" y="5158026"/>
                </a:lnTo>
                <a:lnTo>
                  <a:pt x="0" y="515802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40955" t="0" r="-20196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8247223" y="5409479"/>
            <a:ext cx="2691918" cy="609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59"/>
              </a:lnSpc>
              <a:spcBef>
                <a:spcPct val="0"/>
              </a:spcBef>
            </a:pPr>
            <a:r>
              <a:rPr lang="en-US" sz="5010">
                <a:solidFill>
                  <a:srgbClr val="FF3131"/>
                </a:solidFill>
                <a:latin typeface="Rabbits Dummy"/>
                <a:ea typeface="Rabbits Dummy"/>
                <a:cs typeface="Rabbits Dummy"/>
                <a:sym typeface="Rabbits Dummy"/>
              </a:rPr>
              <a:t>ANÁLISIS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59160" y="476551"/>
            <a:ext cx="14272477" cy="1209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2"/>
              </a:lnSpc>
            </a:pPr>
            <a:r>
              <a:rPr lang="en-US" sz="3474">
                <a:solidFill>
                  <a:srgbClr val="000000"/>
                </a:solidFill>
                <a:latin typeface="TT Nooks Script Bold"/>
                <a:ea typeface="TT Nooks Script Bold"/>
                <a:cs typeface="TT Nooks Script Bold"/>
                <a:sym typeface="TT Nooks Script Bold"/>
              </a:rPr>
              <a:t>10.¿DURANTE LA ENTREGA DE SUS MEDICAMENTOS EL AUXILIAR DE FARMACIA LE INFORMA RECOMENDACIONES PARA EL ALMACENAMIENTO EN CASA?</a:t>
            </a:r>
          </a:p>
          <a:p>
            <a:pPr algn="ctr" marL="0" indent="0" lvl="0">
              <a:lnSpc>
                <a:spcPts val="309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90174">
            <a:off x="-1115449" y="7532933"/>
            <a:ext cx="3807267" cy="4940777"/>
          </a:xfrm>
          <a:custGeom>
            <a:avLst/>
            <a:gdLst/>
            <a:ahLst/>
            <a:cxnLst/>
            <a:rect r="r" b="b" t="t" l="l"/>
            <a:pathLst>
              <a:path h="4940777" w="3807267">
                <a:moveTo>
                  <a:pt x="0" y="0"/>
                </a:moveTo>
                <a:lnTo>
                  <a:pt x="3807268" y="0"/>
                </a:lnTo>
                <a:lnTo>
                  <a:pt x="3807268" y="4940777"/>
                </a:lnTo>
                <a:lnTo>
                  <a:pt x="0" y="4940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48" t="0" r="-6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604145" y="-44911"/>
            <a:ext cx="4983173" cy="2419885"/>
          </a:xfrm>
          <a:custGeom>
            <a:avLst/>
            <a:gdLst/>
            <a:ahLst/>
            <a:cxnLst/>
            <a:rect r="r" b="b" t="t" l="l"/>
            <a:pathLst>
              <a:path h="2419885" w="4983173">
                <a:moveTo>
                  <a:pt x="0" y="0"/>
                </a:moveTo>
                <a:lnTo>
                  <a:pt x="4983173" y="0"/>
                </a:lnTo>
                <a:lnTo>
                  <a:pt x="4983173" y="2419886"/>
                </a:lnTo>
                <a:lnTo>
                  <a:pt x="0" y="241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454" t="0" r="0" b="-1450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285854">
            <a:off x="1382475" y="8086201"/>
            <a:ext cx="2197748" cy="2833900"/>
          </a:xfrm>
          <a:custGeom>
            <a:avLst/>
            <a:gdLst/>
            <a:ahLst/>
            <a:cxnLst/>
            <a:rect r="r" b="b" t="t" l="l"/>
            <a:pathLst>
              <a:path h="2833900" w="2197748">
                <a:moveTo>
                  <a:pt x="0" y="0"/>
                </a:moveTo>
                <a:lnTo>
                  <a:pt x="2197748" y="0"/>
                </a:lnTo>
                <a:lnTo>
                  <a:pt x="2197748" y="2833900"/>
                </a:lnTo>
                <a:lnTo>
                  <a:pt x="0" y="2833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21044" y="7167005"/>
            <a:ext cx="1567698" cy="4672291"/>
          </a:xfrm>
          <a:custGeom>
            <a:avLst/>
            <a:gdLst/>
            <a:ahLst/>
            <a:cxnLst/>
            <a:rect r="r" b="b" t="t" l="l"/>
            <a:pathLst>
              <a:path h="4672291" w="1567698">
                <a:moveTo>
                  <a:pt x="0" y="0"/>
                </a:moveTo>
                <a:lnTo>
                  <a:pt x="1567699" y="0"/>
                </a:lnTo>
                <a:lnTo>
                  <a:pt x="1567699" y="4672292"/>
                </a:lnTo>
                <a:lnTo>
                  <a:pt x="0" y="4672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53602" b="-3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38574" y="-187357"/>
            <a:ext cx="2734973" cy="3552203"/>
          </a:xfrm>
          <a:custGeom>
            <a:avLst/>
            <a:gdLst/>
            <a:ahLst/>
            <a:cxnLst/>
            <a:rect r="r" b="b" t="t" l="l"/>
            <a:pathLst>
              <a:path h="3552203" w="2734973">
                <a:moveTo>
                  <a:pt x="0" y="0"/>
                </a:moveTo>
                <a:lnTo>
                  <a:pt x="2734972" y="0"/>
                </a:lnTo>
                <a:lnTo>
                  <a:pt x="2734972" y="3552203"/>
                </a:lnTo>
                <a:lnTo>
                  <a:pt x="0" y="3552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02686" b="-3193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31636" y="0"/>
            <a:ext cx="3346514" cy="1354284"/>
          </a:xfrm>
          <a:custGeom>
            <a:avLst/>
            <a:gdLst/>
            <a:ahLst/>
            <a:cxnLst/>
            <a:rect r="r" b="b" t="t" l="l"/>
            <a:pathLst>
              <a:path h="1354284" w="3346514">
                <a:moveTo>
                  <a:pt x="0" y="0"/>
                </a:moveTo>
                <a:lnTo>
                  <a:pt x="3346515" y="0"/>
                </a:lnTo>
                <a:lnTo>
                  <a:pt x="3346515" y="1354284"/>
                </a:lnTo>
                <a:lnTo>
                  <a:pt x="0" y="1354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711" r="-221" b="-2151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15534" y="2374975"/>
            <a:ext cx="6735402" cy="5446570"/>
          </a:xfrm>
          <a:custGeom>
            <a:avLst/>
            <a:gdLst/>
            <a:ahLst/>
            <a:cxnLst/>
            <a:rect r="r" b="b" t="t" l="l"/>
            <a:pathLst>
              <a:path h="5446570" w="6735402">
                <a:moveTo>
                  <a:pt x="0" y="0"/>
                </a:moveTo>
                <a:lnTo>
                  <a:pt x="6735402" y="0"/>
                </a:lnTo>
                <a:lnTo>
                  <a:pt x="6735402" y="5446569"/>
                </a:lnTo>
                <a:lnTo>
                  <a:pt x="0" y="544656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4125" t="0" r="-115914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626873" y="2479178"/>
            <a:ext cx="6380481" cy="5446570"/>
          </a:xfrm>
          <a:custGeom>
            <a:avLst/>
            <a:gdLst/>
            <a:ahLst/>
            <a:cxnLst/>
            <a:rect r="r" b="b" t="t" l="l"/>
            <a:pathLst>
              <a:path h="5446570" w="6380481">
                <a:moveTo>
                  <a:pt x="0" y="0"/>
                </a:moveTo>
                <a:lnTo>
                  <a:pt x="6380481" y="0"/>
                </a:lnTo>
                <a:lnTo>
                  <a:pt x="6380481" y="5446569"/>
                </a:lnTo>
                <a:lnTo>
                  <a:pt x="0" y="544656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25025" t="0" r="-7254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8090102" y="4869663"/>
            <a:ext cx="2691918" cy="609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59"/>
              </a:lnSpc>
              <a:spcBef>
                <a:spcPct val="0"/>
              </a:spcBef>
            </a:pPr>
            <a:r>
              <a:rPr lang="en-US" sz="5010">
                <a:solidFill>
                  <a:srgbClr val="FF3131"/>
                </a:solidFill>
                <a:latin typeface="Rabbits Dummy"/>
                <a:ea typeface="Rabbits Dummy"/>
                <a:cs typeface="Rabbits Dummy"/>
                <a:sym typeface="Rabbits Dummy"/>
              </a:rPr>
              <a:t>ANÁLISIS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59160" y="476551"/>
            <a:ext cx="14272477" cy="1209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2"/>
              </a:lnSpc>
            </a:pPr>
            <a:r>
              <a:rPr lang="en-US" sz="3474">
                <a:solidFill>
                  <a:srgbClr val="000000"/>
                </a:solidFill>
                <a:latin typeface="TT Nooks Script Bold"/>
                <a:ea typeface="TT Nooks Script Bold"/>
                <a:cs typeface="TT Nooks Script Bold"/>
                <a:sym typeface="TT Nooks Script Bold"/>
              </a:rPr>
              <a:t>11.¿LE EXPLICARON LA IMPORTANCIA DE VERIFICAR LA FECHA DE VENCIMIENTO DE SUS MEDICAMENTOS?</a:t>
            </a:r>
          </a:p>
          <a:p>
            <a:pPr algn="ctr" marL="0" indent="0" lvl="0">
              <a:lnSpc>
                <a:spcPts val="309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90174">
            <a:off x="-1115449" y="7532933"/>
            <a:ext cx="3807267" cy="4940777"/>
          </a:xfrm>
          <a:custGeom>
            <a:avLst/>
            <a:gdLst/>
            <a:ahLst/>
            <a:cxnLst/>
            <a:rect r="r" b="b" t="t" l="l"/>
            <a:pathLst>
              <a:path h="4940777" w="3807267">
                <a:moveTo>
                  <a:pt x="0" y="0"/>
                </a:moveTo>
                <a:lnTo>
                  <a:pt x="3807268" y="0"/>
                </a:lnTo>
                <a:lnTo>
                  <a:pt x="3807268" y="4940777"/>
                </a:lnTo>
                <a:lnTo>
                  <a:pt x="0" y="4940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48" t="0" r="-6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604145" y="-44911"/>
            <a:ext cx="4983173" cy="2419885"/>
          </a:xfrm>
          <a:custGeom>
            <a:avLst/>
            <a:gdLst/>
            <a:ahLst/>
            <a:cxnLst/>
            <a:rect r="r" b="b" t="t" l="l"/>
            <a:pathLst>
              <a:path h="2419885" w="4983173">
                <a:moveTo>
                  <a:pt x="0" y="0"/>
                </a:moveTo>
                <a:lnTo>
                  <a:pt x="4983173" y="0"/>
                </a:lnTo>
                <a:lnTo>
                  <a:pt x="4983173" y="2419886"/>
                </a:lnTo>
                <a:lnTo>
                  <a:pt x="0" y="241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454" t="0" r="0" b="-1450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285854">
            <a:off x="1382475" y="8086201"/>
            <a:ext cx="2197748" cy="2833900"/>
          </a:xfrm>
          <a:custGeom>
            <a:avLst/>
            <a:gdLst/>
            <a:ahLst/>
            <a:cxnLst/>
            <a:rect r="r" b="b" t="t" l="l"/>
            <a:pathLst>
              <a:path h="2833900" w="2197748">
                <a:moveTo>
                  <a:pt x="0" y="0"/>
                </a:moveTo>
                <a:lnTo>
                  <a:pt x="2197748" y="0"/>
                </a:lnTo>
                <a:lnTo>
                  <a:pt x="2197748" y="2833900"/>
                </a:lnTo>
                <a:lnTo>
                  <a:pt x="0" y="2833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21044" y="7167005"/>
            <a:ext cx="1567698" cy="4672291"/>
          </a:xfrm>
          <a:custGeom>
            <a:avLst/>
            <a:gdLst/>
            <a:ahLst/>
            <a:cxnLst/>
            <a:rect r="r" b="b" t="t" l="l"/>
            <a:pathLst>
              <a:path h="4672291" w="1567698">
                <a:moveTo>
                  <a:pt x="0" y="0"/>
                </a:moveTo>
                <a:lnTo>
                  <a:pt x="1567699" y="0"/>
                </a:lnTo>
                <a:lnTo>
                  <a:pt x="1567699" y="4672292"/>
                </a:lnTo>
                <a:lnTo>
                  <a:pt x="0" y="4672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53602" b="-3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38574" y="-187357"/>
            <a:ext cx="2734973" cy="3552203"/>
          </a:xfrm>
          <a:custGeom>
            <a:avLst/>
            <a:gdLst/>
            <a:ahLst/>
            <a:cxnLst/>
            <a:rect r="r" b="b" t="t" l="l"/>
            <a:pathLst>
              <a:path h="3552203" w="2734973">
                <a:moveTo>
                  <a:pt x="0" y="0"/>
                </a:moveTo>
                <a:lnTo>
                  <a:pt x="2734972" y="0"/>
                </a:lnTo>
                <a:lnTo>
                  <a:pt x="2734972" y="3552203"/>
                </a:lnTo>
                <a:lnTo>
                  <a:pt x="0" y="3552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02686" b="-3193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31636" y="0"/>
            <a:ext cx="3346514" cy="1354284"/>
          </a:xfrm>
          <a:custGeom>
            <a:avLst/>
            <a:gdLst/>
            <a:ahLst/>
            <a:cxnLst/>
            <a:rect r="r" b="b" t="t" l="l"/>
            <a:pathLst>
              <a:path h="1354284" w="3346514">
                <a:moveTo>
                  <a:pt x="0" y="0"/>
                </a:moveTo>
                <a:lnTo>
                  <a:pt x="3346515" y="0"/>
                </a:lnTo>
                <a:lnTo>
                  <a:pt x="3346515" y="1354284"/>
                </a:lnTo>
                <a:lnTo>
                  <a:pt x="0" y="1354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711" r="-221" b="-2151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939404" y="2290691"/>
            <a:ext cx="12720802" cy="5823543"/>
          </a:xfrm>
          <a:custGeom>
            <a:avLst/>
            <a:gdLst/>
            <a:ahLst/>
            <a:cxnLst/>
            <a:rect r="r" b="b" t="t" l="l"/>
            <a:pathLst>
              <a:path h="5823543" w="12720802">
                <a:moveTo>
                  <a:pt x="0" y="0"/>
                </a:moveTo>
                <a:lnTo>
                  <a:pt x="12720802" y="0"/>
                </a:lnTo>
                <a:lnTo>
                  <a:pt x="12720802" y="5823543"/>
                </a:lnTo>
                <a:lnTo>
                  <a:pt x="0" y="582354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59160" y="476551"/>
            <a:ext cx="14272477" cy="1209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2"/>
              </a:lnSpc>
            </a:pPr>
            <a:r>
              <a:rPr lang="en-US" sz="3474">
                <a:solidFill>
                  <a:srgbClr val="000000"/>
                </a:solidFill>
                <a:latin typeface="TT Nooks Script Bold"/>
                <a:ea typeface="TT Nooks Script Bold"/>
                <a:cs typeface="TT Nooks Script Bold"/>
                <a:sym typeface="TT Nooks Script Bold"/>
              </a:rPr>
              <a:t>MEDIOS DE COMUNICACIÓN POR LOS CUALES EL PACIENTE CONOCE LA INFORMACIÓN REFERIDA EN LA ENCUESTA</a:t>
            </a:r>
          </a:p>
          <a:p>
            <a:pPr algn="ctr" marL="0" indent="0" lvl="0">
              <a:lnSpc>
                <a:spcPts val="309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90174">
            <a:off x="-1115449" y="7532933"/>
            <a:ext cx="3807267" cy="4940777"/>
          </a:xfrm>
          <a:custGeom>
            <a:avLst/>
            <a:gdLst/>
            <a:ahLst/>
            <a:cxnLst/>
            <a:rect r="r" b="b" t="t" l="l"/>
            <a:pathLst>
              <a:path h="4940777" w="3807267">
                <a:moveTo>
                  <a:pt x="0" y="0"/>
                </a:moveTo>
                <a:lnTo>
                  <a:pt x="3807268" y="0"/>
                </a:lnTo>
                <a:lnTo>
                  <a:pt x="3807268" y="4940777"/>
                </a:lnTo>
                <a:lnTo>
                  <a:pt x="0" y="4940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48" t="0" r="-6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604145" y="-44911"/>
            <a:ext cx="4983173" cy="2419885"/>
          </a:xfrm>
          <a:custGeom>
            <a:avLst/>
            <a:gdLst/>
            <a:ahLst/>
            <a:cxnLst/>
            <a:rect r="r" b="b" t="t" l="l"/>
            <a:pathLst>
              <a:path h="2419885" w="4983173">
                <a:moveTo>
                  <a:pt x="0" y="0"/>
                </a:moveTo>
                <a:lnTo>
                  <a:pt x="4983173" y="0"/>
                </a:lnTo>
                <a:lnTo>
                  <a:pt x="4983173" y="2419886"/>
                </a:lnTo>
                <a:lnTo>
                  <a:pt x="0" y="241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454" t="0" r="0" b="-1450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285854">
            <a:off x="1382475" y="8086201"/>
            <a:ext cx="2197748" cy="2833900"/>
          </a:xfrm>
          <a:custGeom>
            <a:avLst/>
            <a:gdLst/>
            <a:ahLst/>
            <a:cxnLst/>
            <a:rect r="r" b="b" t="t" l="l"/>
            <a:pathLst>
              <a:path h="2833900" w="2197748">
                <a:moveTo>
                  <a:pt x="0" y="0"/>
                </a:moveTo>
                <a:lnTo>
                  <a:pt x="2197748" y="0"/>
                </a:lnTo>
                <a:lnTo>
                  <a:pt x="2197748" y="2833900"/>
                </a:lnTo>
                <a:lnTo>
                  <a:pt x="0" y="2833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21044" y="7167005"/>
            <a:ext cx="1567698" cy="4672291"/>
          </a:xfrm>
          <a:custGeom>
            <a:avLst/>
            <a:gdLst/>
            <a:ahLst/>
            <a:cxnLst/>
            <a:rect r="r" b="b" t="t" l="l"/>
            <a:pathLst>
              <a:path h="4672291" w="1567698">
                <a:moveTo>
                  <a:pt x="0" y="0"/>
                </a:moveTo>
                <a:lnTo>
                  <a:pt x="1567699" y="0"/>
                </a:lnTo>
                <a:lnTo>
                  <a:pt x="1567699" y="4672292"/>
                </a:lnTo>
                <a:lnTo>
                  <a:pt x="0" y="4672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53602" b="-3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38574" y="-187357"/>
            <a:ext cx="2734973" cy="3552203"/>
          </a:xfrm>
          <a:custGeom>
            <a:avLst/>
            <a:gdLst/>
            <a:ahLst/>
            <a:cxnLst/>
            <a:rect r="r" b="b" t="t" l="l"/>
            <a:pathLst>
              <a:path h="3552203" w="2734973">
                <a:moveTo>
                  <a:pt x="0" y="0"/>
                </a:moveTo>
                <a:lnTo>
                  <a:pt x="2734972" y="0"/>
                </a:lnTo>
                <a:lnTo>
                  <a:pt x="2734972" y="3552203"/>
                </a:lnTo>
                <a:lnTo>
                  <a:pt x="0" y="3552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02686" b="-3193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31636" y="0"/>
            <a:ext cx="3346514" cy="1354284"/>
          </a:xfrm>
          <a:custGeom>
            <a:avLst/>
            <a:gdLst/>
            <a:ahLst/>
            <a:cxnLst/>
            <a:rect r="r" b="b" t="t" l="l"/>
            <a:pathLst>
              <a:path h="1354284" w="3346514">
                <a:moveTo>
                  <a:pt x="0" y="0"/>
                </a:moveTo>
                <a:lnTo>
                  <a:pt x="3346515" y="0"/>
                </a:lnTo>
                <a:lnTo>
                  <a:pt x="3346515" y="1354284"/>
                </a:lnTo>
                <a:lnTo>
                  <a:pt x="0" y="1354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711" r="-221" b="-21512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00724" y="386838"/>
            <a:ext cx="14272477" cy="641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05"/>
              </a:lnSpc>
              <a:spcBef>
                <a:spcPct val="0"/>
              </a:spcBef>
            </a:pPr>
            <a:r>
              <a:rPr lang="en-US" sz="5174">
                <a:solidFill>
                  <a:srgbClr val="000000"/>
                </a:solidFill>
                <a:latin typeface="TT Nooks Script Bold"/>
                <a:ea typeface="TT Nooks Script Bold"/>
                <a:cs typeface="TT Nooks Script Bold"/>
                <a:sym typeface="TT Nooks Script Bold"/>
              </a:rPr>
              <a:t>CONCLUSIONES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68451" y="2100659"/>
            <a:ext cx="16952011" cy="6411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86"/>
              </a:lnSpc>
            </a:pPr>
            <a:r>
              <a:rPr lang="en-US" sz="2229">
                <a:solidFill>
                  <a:srgbClr val="394250"/>
                </a:solidFill>
                <a:latin typeface="Sanchez"/>
                <a:ea typeface="Sanchez"/>
                <a:cs typeface="Sanchez"/>
                <a:sym typeface="Sanchez"/>
              </a:rPr>
              <a:t>En el tercer trimestre de 2024, se registraron cambios significativos en varios aspectos evaluados. Los derechos y deberes de los pacientes aumentaron del 93% al 97%. Sin embargo, el conocimiento sobre dónde acudir en caso de urgencia médica disminuyó notablemente, pasando de 5 pacientes que desconocían el lugar correcto a 35 en esta situación.</a:t>
            </a:r>
          </a:p>
          <a:p>
            <a:pPr algn="just">
              <a:lnSpc>
                <a:spcPts val="2786"/>
              </a:lnSpc>
            </a:pPr>
          </a:p>
          <a:p>
            <a:pPr algn="just">
              <a:lnSpc>
                <a:spcPts val="2786"/>
              </a:lnSpc>
            </a:pPr>
            <a:r>
              <a:rPr lang="en-US" sz="2229">
                <a:solidFill>
                  <a:srgbClr val="394250"/>
                </a:solidFill>
                <a:latin typeface="Sanchez"/>
                <a:ea typeface="Sanchez"/>
                <a:cs typeface="Sanchez"/>
                <a:sym typeface="Sanchez"/>
              </a:rPr>
              <a:t>En cuanto a la identificación correcta de los pacientes en los servicios de salas de tratamiento, se observó una ligera disminución, del 95% al 94%. Por otro lado, el servicio de entrega de medicamentos experimentó un incremento, pasando del 96% al 98%. La prevención de caídas también mejoró, aumentando del 94% al 97%, mientras que la información sobre el lavado de manos cayó del 95% al 94%. En contraste, la información sobre el cuidado de la vena canalizada aumentó del 90% al 92%.</a:t>
            </a:r>
          </a:p>
          <a:p>
            <a:pPr algn="just">
              <a:lnSpc>
                <a:spcPts val="2786"/>
              </a:lnSpc>
            </a:pPr>
          </a:p>
          <a:p>
            <a:pPr algn="just">
              <a:lnSpc>
                <a:spcPts val="2786"/>
              </a:lnSpc>
            </a:pPr>
            <a:r>
              <a:rPr lang="en-US" sz="2229">
                <a:solidFill>
                  <a:srgbClr val="394250"/>
                </a:solidFill>
                <a:latin typeface="Sanchez"/>
                <a:ea typeface="Sanchez"/>
                <a:cs typeface="Sanchez"/>
                <a:sym typeface="Sanchez"/>
              </a:rPr>
              <a:t>Respecto a la entrega de medicamentos, la información sobre el nombre y la cantidad de medicamentos, así como las recomendaciones para su almacenamiento en casa, se mantuvo en un 100%. Además, la información sobre la importancia de verificar la fecha de vencimiento pasó del 89% al 100% en este trimestre.</a:t>
            </a:r>
          </a:p>
          <a:p>
            <a:pPr algn="just">
              <a:lnSpc>
                <a:spcPts val="2786"/>
              </a:lnSpc>
            </a:pPr>
          </a:p>
          <a:p>
            <a:pPr algn="just" marL="481367" indent="-240683" lvl="1">
              <a:lnSpc>
                <a:spcPts val="2786"/>
              </a:lnSpc>
              <a:buFont typeface="Arial"/>
              <a:buChar char="•"/>
            </a:pPr>
            <a:r>
              <a:rPr lang="en-US" sz="2229">
                <a:solidFill>
                  <a:srgbClr val="394250"/>
                </a:solidFill>
                <a:latin typeface="Sanchez"/>
                <a:ea typeface="Sanchez"/>
                <a:cs typeface="Sanchez"/>
                <a:sym typeface="Sanchez"/>
              </a:rPr>
              <a:t>Estos cambios reflejan una mejora general en varios aspectos clave evaluados durante el trimestre, aunque también se identificaron oportunidades de mejora y sostenimiento en los diferentes servicios.</a:t>
            </a:r>
          </a:p>
          <a:p>
            <a:pPr algn="just">
              <a:lnSpc>
                <a:spcPts val="2786"/>
              </a:lnSpc>
            </a:pPr>
          </a:p>
          <a:p>
            <a:pPr algn="just" marL="0" indent="0" lvl="0">
              <a:lnSpc>
                <a:spcPts val="3308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90174">
            <a:off x="-1115449" y="7532933"/>
            <a:ext cx="3807267" cy="4940777"/>
          </a:xfrm>
          <a:custGeom>
            <a:avLst/>
            <a:gdLst/>
            <a:ahLst/>
            <a:cxnLst/>
            <a:rect r="r" b="b" t="t" l="l"/>
            <a:pathLst>
              <a:path h="4940777" w="3807267">
                <a:moveTo>
                  <a:pt x="0" y="0"/>
                </a:moveTo>
                <a:lnTo>
                  <a:pt x="3807268" y="0"/>
                </a:lnTo>
                <a:lnTo>
                  <a:pt x="3807268" y="4940777"/>
                </a:lnTo>
                <a:lnTo>
                  <a:pt x="0" y="4940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48" t="0" r="-6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604145" y="-44911"/>
            <a:ext cx="4983173" cy="2419885"/>
          </a:xfrm>
          <a:custGeom>
            <a:avLst/>
            <a:gdLst/>
            <a:ahLst/>
            <a:cxnLst/>
            <a:rect r="r" b="b" t="t" l="l"/>
            <a:pathLst>
              <a:path h="2419885" w="4983173">
                <a:moveTo>
                  <a:pt x="0" y="0"/>
                </a:moveTo>
                <a:lnTo>
                  <a:pt x="4983173" y="0"/>
                </a:lnTo>
                <a:lnTo>
                  <a:pt x="4983173" y="2419886"/>
                </a:lnTo>
                <a:lnTo>
                  <a:pt x="0" y="241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454" t="0" r="0" b="-1450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285854">
            <a:off x="1382475" y="8086201"/>
            <a:ext cx="2197748" cy="2833900"/>
          </a:xfrm>
          <a:custGeom>
            <a:avLst/>
            <a:gdLst/>
            <a:ahLst/>
            <a:cxnLst/>
            <a:rect r="r" b="b" t="t" l="l"/>
            <a:pathLst>
              <a:path h="2833900" w="2197748">
                <a:moveTo>
                  <a:pt x="0" y="0"/>
                </a:moveTo>
                <a:lnTo>
                  <a:pt x="2197748" y="0"/>
                </a:lnTo>
                <a:lnTo>
                  <a:pt x="2197748" y="2833900"/>
                </a:lnTo>
                <a:lnTo>
                  <a:pt x="0" y="2833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21044" y="7167005"/>
            <a:ext cx="1567698" cy="4672291"/>
          </a:xfrm>
          <a:custGeom>
            <a:avLst/>
            <a:gdLst/>
            <a:ahLst/>
            <a:cxnLst/>
            <a:rect r="r" b="b" t="t" l="l"/>
            <a:pathLst>
              <a:path h="4672291" w="1567698">
                <a:moveTo>
                  <a:pt x="0" y="0"/>
                </a:moveTo>
                <a:lnTo>
                  <a:pt x="1567699" y="0"/>
                </a:lnTo>
                <a:lnTo>
                  <a:pt x="1567699" y="4672292"/>
                </a:lnTo>
                <a:lnTo>
                  <a:pt x="0" y="4672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53602" b="-3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38574" y="-187357"/>
            <a:ext cx="2734973" cy="3552203"/>
          </a:xfrm>
          <a:custGeom>
            <a:avLst/>
            <a:gdLst/>
            <a:ahLst/>
            <a:cxnLst/>
            <a:rect r="r" b="b" t="t" l="l"/>
            <a:pathLst>
              <a:path h="3552203" w="2734973">
                <a:moveTo>
                  <a:pt x="0" y="0"/>
                </a:moveTo>
                <a:lnTo>
                  <a:pt x="2734972" y="0"/>
                </a:lnTo>
                <a:lnTo>
                  <a:pt x="2734972" y="3552203"/>
                </a:lnTo>
                <a:lnTo>
                  <a:pt x="0" y="3552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02686" b="-3193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31636" y="0"/>
            <a:ext cx="3346514" cy="1354284"/>
          </a:xfrm>
          <a:custGeom>
            <a:avLst/>
            <a:gdLst/>
            <a:ahLst/>
            <a:cxnLst/>
            <a:rect r="r" b="b" t="t" l="l"/>
            <a:pathLst>
              <a:path h="1354284" w="3346514">
                <a:moveTo>
                  <a:pt x="0" y="0"/>
                </a:moveTo>
                <a:lnTo>
                  <a:pt x="3346515" y="0"/>
                </a:lnTo>
                <a:lnTo>
                  <a:pt x="3346515" y="1354284"/>
                </a:lnTo>
                <a:lnTo>
                  <a:pt x="0" y="1354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711" r="-221" b="-21512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007762" y="712422"/>
            <a:ext cx="14272477" cy="641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05"/>
              </a:lnSpc>
              <a:spcBef>
                <a:spcPct val="0"/>
              </a:spcBef>
            </a:pPr>
            <a:r>
              <a:rPr lang="en-US" sz="5174">
                <a:solidFill>
                  <a:srgbClr val="000000"/>
                </a:solidFill>
                <a:latin typeface="TT Nooks Script Bold"/>
                <a:ea typeface="TT Nooks Script Bold"/>
                <a:cs typeface="TT Nooks Script Bold"/>
                <a:sym typeface="TT Nooks Script Bold"/>
              </a:rPr>
              <a:t>RECOMENDACIONES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88185" y="2087468"/>
            <a:ext cx="16904448" cy="287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92242" indent="-246121" lvl="1">
              <a:lnSpc>
                <a:spcPts val="2849"/>
              </a:lnSpc>
              <a:buFont typeface="Arial"/>
              <a:buChar char="•"/>
            </a:pPr>
            <a:r>
              <a:rPr lang="en-US" sz="2279">
                <a:solidFill>
                  <a:srgbClr val="394250"/>
                </a:solidFill>
                <a:latin typeface="Sanchez"/>
                <a:ea typeface="Sanchez"/>
                <a:cs typeface="Sanchez"/>
                <a:sym typeface="Sanchez"/>
              </a:rPr>
              <a:t>Continuar fortaleciendo e implementando diversas estrategias para asegurar que la información proveniente de todas las áreas llegue de manera efectiva a los usuarios. </a:t>
            </a:r>
          </a:p>
          <a:p>
            <a:pPr algn="just">
              <a:lnSpc>
                <a:spcPts val="2849"/>
              </a:lnSpc>
            </a:pPr>
          </a:p>
          <a:p>
            <a:pPr algn="just" marL="492242" indent="-246121" lvl="1">
              <a:lnSpc>
                <a:spcPts val="2849"/>
              </a:lnSpc>
              <a:buFont typeface="Arial"/>
              <a:buChar char="•"/>
            </a:pPr>
            <a:r>
              <a:rPr lang="en-US" sz="2279">
                <a:solidFill>
                  <a:srgbClr val="394250"/>
                </a:solidFill>
                <a:latin typeface="Sanchez"/>
                <a:ea typeface="Sanchez"/>
                <a:cs typeface="Sanchez"/>
                <a:sym typeface="Sanchez"/>
              </a:rPr>
              <a:t>Mantener la divulgación de información por todos los medios de comunicación disponibles en la unidad, especialmente en los recordatorios de cita asignada, WhatsApp y pagina web.</a:t>
            </a:r>
          </a:p>
          <a:p>
            <a:pPr algn="just">
              <a:lnSpc>
                <a:spcPts val="2849"/>
              </a:lnSpc>
            </a:pPr>
          </a:p>
          <a:p>
            <a:pPr algn="just">
              <a:lnSpc>
                <a:spcPts val="2849"/>
              </a:lnSpc>
            </a:pPr>
          </a:p>
          <a:p>
            <a:pPr algn="just" marL="0" indent="0" lvl="0">
              <a:lnSpc>
                <a:spcPts val="336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1510700" y="5904462"/>
            <a:ext cx="5276889" cy="3488187"/>
          </a:xfrm>
          <a:custGeom>
            <a:avLst/>
            <a:gdLst/>
            <a:ahLst/>
            <a:cxnLst/>
            <a:rect r="r" b="b" t="t" l="l"/>
            <a:pathLst>
              <a:path h="3488187" w="5276889">
                <a:moveTo>
                  <a:pt x="0" y="0"/>
                </a:moveTo>
                <a:lnTo>
                  <a:pt x="5276889" y="0"/>
                </a:lnTo>
                <a:lnTo>
                  <a:pt x="5276889" y="3488187"/>
                </a:lnTo>
                <a:lnTo>
                  <a:pt x="0" y="34881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32637" b="-7000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08713" y="7775966"/>
            <a:ext cx="4362478" cy="2655034"/>
          </a:xfrm>
          <a:custGeom>
            <a:avLst/>
            <a:gdLst/>
            <a:ahLst/>
            <a:cxnLst/>
            <a:rect r="r" b="b" t="t" l="l"/>
            <a:pathLst>
              <a:path h="2655034" w="4362478">
                <a:moveTo>
                  <a:pt x="0" y="0"/>
                </a:moveTo>
                <a:lnTo>
                  <a:pt x="4362478" y="0"/>
                </a:lnTo>
                <a:lnTo>
                  <a:pt x="4362478" y="2655034"/>
                </a:lnTo>
                <a:lnTo>
                  <a:pt x="0" y="2655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7070" t="0" r="0" b="-76521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400000">
            <a:off x="13085180" y="2165454"/>
            <a:ext cx="6999109" cy="3406532"/>
          </a:xfrm>
          <a:custGeom>
            <a:avLst/>
            <a:gdLst/>
            <a:ahLst/>
            <a:cxnLst/>
            <a:rect r="r" b="b" t="t" l="l"/>
            <a:pathLst>
              <a:path h="3406532" w="6999109">
                <a:moveTo>
                  <a:pt x="0" y="0"/>
                </a:moveTo>
                <a:lnTo>
                  <a:pt x="6999109" y="0"/>
                </a:lnTo>
                <a:lnTo>
                  <a:pt x="6999109" y="3406532"/>
                </a:lnTo>
                <a:lnTo>
                  <a:pt x="0" y="3406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97" r="0" b="-71684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792722">
            <a:off x="11375337" y="-1733733"/>
            <a:ext cx="7015067" cy="6477290"/>
          </a:xfrm>
          <a:custGeom>
            <a:avLst/>
            <a:gdLst/>
            <a:ahLst/>
            <a:cxnLst/>
            <a:rect r="r" b="b" t="t" l="l"/>
            <a:pathLst>
              <a:path h="6477290" w="7015067">
                <a:moveTo>
                  <a:pt x="0" y="0"/>
                </a:moveTo>
                <a:lnTo>
                  <a:pt x="7015067" y="0"/>
                </a:lnTo>
                <a:lnTo>
                  <a:pt x="7015067" y="6477290"/>
                </a:lnTo>
                <a:lnTo>
                  <a:pt x="0" y="64772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782" r="-11158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54687" y="774989"/>
            <a:ext cx="4746523" cy="1222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99"/>
              </a:lnSpc>
              <a:spcBef>
                <a:spcPct val="0"/>
              </a:spcBef>
            </a:pPr>
            <a:r>
              <a:rPr lang="en-US" b="true" sz="9999">
                <a:solidFill>
                  <a:srgbClr val="000000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PITALITO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54687" y="4040170"/>
            <a:ext cx="6361620" cy="741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340"/>
              </a:lnSpc>
              <a:spcBef>
                <a:spcPct val="0"/>
              </a:spcBef>
            </a:pPr>
            <a:r>
              <a:rPr lang="en-US" b="true" sz="6000">
                <a:solidFill>
                  <a:srgbClr val="FF3131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II TRIMESTRE 2024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022896" y="3938298"/>
            <a:ext cx="6236404" cy="741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340"/>
              </a:lnSpc>
              <a:spcBef>
                <a:spcPct val="0"/>
              </a:spcBef>
            </a:pPr>
            <a:r>
              <a:rPr lang="en-US" b="true" sz="6000">
                <a:solidFill>
                  <a:srgbClr val="02B614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III TRIMESTRE 2024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899632" y="5336568"/>
            <a:ext cx="3832904" cy="162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35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115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185998" y="5438440"/>
            <a:ext cx="3832904" cy="162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35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121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182241" y="4933615"/>
            <a:ext cx="3832904" cy="3276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700"/>
              </a:lnSpc>
              <a:spcBef>
                <a:spcPct val="0"/>
              </a:spcBef>
            </a:pPr>
            <a:r>
              <a:rPr lang="en-US" sz="3000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&gt;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484758" y="9263163"/>
            <a:ext cx="12745552" cy="823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5"/>
              </a:lnSpc>
              <a:spcBef>
                <a:spcPct val="0"/>
              </a:spcBef>
            </a:pPr>
            <a:r>
              <a:rPr lang="en-US" sz="3500">
                <a:solidFill>
                  <a:srgbClr val="394250"/>
                </a:solidFill>
                <a:latin typeface="Clear Sans"/>
                <a:ea typeface="Clear Sans"/>
                <a:cs typeface="Clear Sans"/>
                <a:sym typeface="Clear Sans"/>
              </a:rPr>
              <a:t> EN EL III TRIMESTRE SE REALIZARON 6 ENCUESTAS MENOS QUE EL TRIMESTRE ANTERIOR. 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3304132" y="0"/>
            <a:ext cx="4818710" cy="1950060"/>
          </a:xfrm>
          <a:custGeom>
            <a:avLst/>
            <a:gdLst/>
            <a:ahLst/>
            <a:cxnLst/>
            <a:rect r="r" b="b" t="t" l="l"/>
            <a:pathLst>
              <a:path h="1950060" w="4818710">
                <a:moveTo>
                  <a:pt x="0" y="0"/>
                </a:moveTo>
                <a:lnTo>
                  <a:pt x="4818709" y="0"/>
                </a:lnTo>
                <a:lnTo>
                  <a:pt x="4818709" y="1950060"/>
                </a:lnTo>
                <a:lnTo>
                  <a:pt x="0" y="19500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4711" r="-221" b="-21512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1510700" y="5904462"/>
            <a:ext cx="5276889" cy="3488187"/>
          </a:xfrm>
          <a:custGeom>
            <a:avLst/>
            <a:gdLst/>
            <a:ahLst/>
            <a:cxnLst/>
            <a:rect r="r" b="b" t="t" l="l"/>
            <a:pathLst>
              <a:path h="3488187" w="5276889">
                <a:moveTo>
                  <a:pt x="0" y="0"/>
                </a:moveTo>
                <a:lnTo>
                  <a:pt x="5276889" y="0"/>
                </a:lnTo>
                <a:lnTo>
                  <a:pt x="5276889" y="3488187"/>
                </a:lnTo>
                <a:lnTo>
                  <a:pt x="0" y="34881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32637" b="-7000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08713" y="7775966"/>
            <a:ext cx="4362478" cy="2655034"/>
          </a:xfrm>
          <a:custGeom>
            <a:avLst/>
            <a:gdLst/>
            <a:ahLst/>
            <a:cxnLst/>
            <a:rect r="r" b="b" t="t" l="l"/>
            <a:pathLst>
              <a:path h="2655034" w="4362478">
                <a:moveTo>
                  <a:pt x="0" y="0"/>
                </a:moveTo>
                <a:lnTo>
                  <a:pt x="4362478" y="0"/>
                </a:lnTo>
                <a:lnTo>
                  <a:pt x="4362478" y="2655034"/>
                </a:lnTo>
                <a:lnTo>
                  <a:pt x="0" y="2655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7070" t="0" r="0" b="-76521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400000">
            <a:off x="13085180" y="2165454"/>
            <a:ext cx="6999109" cy="3406532"/>
          </a:xfrm>
          <a:custGeom>
            <a:avLst/>
            <a:gdLst/>
            <a:ahLst/>
            <a:cxnLst/>
            <a:rect r="r" b="b" t="t" l="l"/>
            <a:pathLst>
              <a:path h="3406532" w="6999109">
                <a:moveTo>
                  <a:pt x="0" y="0"/>
                </a:moveTo>
                <a:lnTo>
                  <a:pt x="6999109" y="0"/>
                </a:lnTo>
                <a:lnTo>
                  <a:pt x="6999109" y="3406532"/>
                </a:lnTo>
                <a:lnTo>
                  <a:pt x="0" y="3406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97" r="0" b="-71684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792722">
            <a:off x="11375337" y="-1733733"/>
            <a:ext cx="7015067" cy="6477290"/>
          </a:xfrm>
          <a:custGeom>
            <a:avLst/>
            <a:gdLst/>
            <a:ahLst/>
            <a:cxnLst/>
            <a:rect r="r" b="b" t="t" l="l"/>
            <a:pathLst>
              <a:path h="6477290" w="7015067">
                <a:moveTo>
                  <a:pt x="0" y="0"/>
                </a:moveTo>
                <a:lnTo>
                  <a:pt x="7015067" y="0"/>
                </a:lnTo>
                <a:lnTo>
                  <a:pt x="7015067" y="6477290"/>
                </a:lnTo>
                <a:lnTo>
                  <a:pt x="0" y="64772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782" r="-11158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54687" y="774989"/>
            <a:ext cx="4746523" cy="1222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99"/>
              </a:lnSpc>
              <a:spcBef>
                <a:spcPct val="0"/>
              </a:spcBef>
            </a:pPr>
            <a:r>
              <a:rPr lang="en-US" b="true" sz="9999">
                <a:solidFill>
                  <a:srgbClr val="000000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NEIVA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54687" y="4040170"/>
            <a:ext cx="6361620" cy="741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340"/>
              </a:lnSpc>
              <a:spcBef>
                <a:spcPct val="0"/>
              </a:spcBef>
            </a:pPr>
            <a:r>
              <a:rPr lang="en-US" b="true" sz="6000">
                <a:solidFill>
                  <a:srgbClr val="FF3131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II TRIMESTRE 2024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022896" y="3938298"/>
            <a:ext cx="6370625" cy="741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340"/>
              </a:lnSpc>
              <a:spcBef>
                <a:spcPct val="0"/>
              </a:spcBef>
            </a:pPr>
            <a:r>
              <a:rPr lang="en-US" b="true" sz="6000">
                <a:solidFill>
                  <a:srgbClr val="02B614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III TRIMESTRE 2024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181081" y="5336568"/>
            <a:ext cx="3832904" cy="162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35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373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182241" y="4933615"/>
            <a:ext cx="3832904" cy="3276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700"/>
              </a:lnSpc>
              <a:spcBef>
                <a:spcPct val="0"/>
              </a:spcBef>
            </a:pPr>
            <a:r>
              <a:rPr lang="en-US" sz="3000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&gt;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484758" y="9263163"/>
            <a:ext cx="12745552" cy="823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5"/>
              </a:lnSpc>
              <a:spcBef>
                <a:spcPct val="0"/>
              </a:spcBef>
            </a:pPr>
            <a:r>
              <a:rPr lang="en-US" sz="3500">
                <a:solidFill>
                  <a:srgbClr val="394250"/>
                </a:solidFill>
                <a:latin typeface="Clear Sans"/>
                <a:ea typeface="Clear Sans"/>
                <a:cs typeface="Clear Sans"/>
                <a:sym typeface="Clear Sans"/>
              </a:rPr>
              <a:t> EN EL III TRIMESTRE SE REALIZARON 19 ENCUESTAS MÁS QUE EL TRIMESTRE ANTERIOR. 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3304132" y="0"/>
            <a:ext cx="4818710" cy="1950060"/>
          </a:xfrm>
          <a:custGeom>
            <a:avLst/>
            <a:gdLst/>
            <a:ahLst/>
            <a:cxnLst/>
            <a:rect r="r" b="b" t="t" l="l"/>
            <a:pathLst>
              <a:path h="1950060" w="4818710">
                <a:moveTo>
                  <a:pt x="0" y="0"/>
                </a:moveTo>
                <a:lnTo>
                  <a:pt x="4818709" y="0"/>
                </a:lnTo>
                <a:lnTo>
                  <a:pt x="4818709" y="1950060"/>
                </a:lnTo>
                <a:lnTo>
                  <a:pt x="0" y="19500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4711" r="-221" b="-21512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871838" y="5546844"/>
            <a:ext cx="3832904" cy="162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35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354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90174">
            <a:off x="-1115449" y="7532933"/>
            <a:ext cx="3807267" cy="4940777"/>
          </a:xfrm>
          <a:custGeom>
            <a:avLst/>
            <a:gdLst/>
            <a:ahLst/>
            <a:cxnLst/>
            <a:rect r="r" b="b" t="t" l="l"/>
            <a:pathLst>
              <a:path h="4940777" w="3807267">
                <a:moveTo>
                  <a:pt x="0" y="0"/>
                </a:moveTo>
                <a:lnTo>
                  <a:pt x="3807268" y="0"/>
                </a:lnTo>
                <a:lnTo>
                  <a:pt x="3807268" y="4940777"/>
                </a:lnTo>
                <a:lnTo>
                  <a:pt x="0" y="4940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48" t="0" r="-6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604145" y="-44911"/>
            <a:ext cx="4983173" cy="2419885"/>
          </a:xfrm>
          <a:custGeom>
            <a:avLst/>
            <a:gdLst/>
            <a:ahLst/>
            <a:cxnLst/>
            <a:rect r="r" b="b" t="t" l="l"/>
            <a:pathLst>
              <a:path h="2419885" w="4983173">
                <a:moveTo>
                  <a:pt x="0" y="0"/>
                </a:moveTo>
                <a:lnTo>
                  <a:pt x="4983173" y="0"/>
                </a:lnTo>
                <a:lnTo>
                  <a:pt x="4983173" y="2419886"/>
                </a:lnTo>
                <a:lnTo>
                  <a:pt x="0" y="241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454" t="0" r="0" b="-1450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285854">
            <a:off x="1382475" y="8086201"/>
            <a:ext cx="2197748" cy="2833900"/>
          </a:xfrm>
          <a:custGeom>
            <a:avLst/>
            <a:gdLst/>
            <a:ahLst/>
            <a:cxnLst/>
            <a:rect r="r" b="b" t="t" l="l"/>
            <a:pathLst>
              <a:path h="2833900" w="2197748">
                <a:moveTo>
                  <a:pt x="0" y="0"/>
                </a:moveTo>
                <a:lnTo>
                  <a:pt x="2197748" y="0"/>
                </a:lnTo>
                <a:lnTo>
                  <a:pt x="2197748" y="2833900"/>
                </a:lnTo>
                <a:lnTo>
                  <a:pt x="0" y="2833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21044" y="7167005"/>
            <a:ext cx="1567698" cy="4672291"/>
          </a:xfrm>
          <a:custGeom>
            <a:avLst/>
            <a:gdLst/>
            <a:ahLst/>
            <a:cxnLst/>
            <a:rect r="r" b="b" t="t" l="l"/>
            <a:pathLst>
              <a:path h="4672291" w="1567698">
                <a:moveTo>
                  <a:pt x="0" y="0"/>
                </a:moveTo>
                <a:lnTo>
                  <a:pt x="1567699" y="0"/>
                </a:lnTo>
                <a:lnTo>
                  <a:pt x="1567699" y="4672292"/>
                </a:lnTo>
                <a:lnTo>
                  <a:pt x="0" y="4672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53602" b="-3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38574" y="-187357"/>
            <a:ext cx="2734973" cy="3552203"/>
          </a:xfrm>
          <a:custGeom>
            <a:avLst/>
            <a:gdLst/>
            <a:ahLst/>
            <a:cxnLst/>
            <a:rect r="r" b="b" t="t" l="l"/>
            <a:pathLst>
              <a:path h="3552203" w="2734973">
                <a:moveTo>
                  <a:pt x="0" y="0"/>
                </a:moveTo>
                <a:lnTo>
                  <a:pt x="2734972" y="0"/>
                </a:lnTo>
                <a:lnTo>
                  <a:pt x="2734972" y="3552203"/>
                </a:lnTo>
                <a:lnTo>
                  <a:pt x="0" y="3552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02686" b="-3193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31636" y="8826009"/>
            <a:ext cx="3346514" cy="1354284"/>
          </a:xfrm>
          <a:custGeom>
            <a:avLst/>
            <a:gdLst/>
            <a:ahLst/>
            <a:cxnLst/>
            <a:rect r="r" b="b" t="t" l="l"/>
            <a:pathLst>
              <a:path h="1354284" w="3346514">
                <a:moveTo>
                  <a:pt x="0" y="0"/>
                </a:moveTo>
                <a:lnTo>
                  <a:pt x="3346515" y="0"/>
                </a:lnTo>
                <a:lnTo>
                  <a:pt x="3346515" y="1354284"/>
                </a:lnTo>
                <a:lnTo>
                  <a:pt x="0" y="1354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711" r="-221" b="-2151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88185" y="2756497"/>
            <a:ext cx="6309859" cy="5962805"/>
          </a:xfrm>
          <a:custGeom>
            <a:avLst/>
            <a:gdLst/>
            <a:ahLst/>
            <a:cxnLst/>
            <a:rect r="r" b="b" t="t" l="l"/>
            <a:pathLst>
              <a:path h="5962805" w="6309859">
                <a:moveTo>
                  <a:pt x="0" y="0"/>
                </a:moveTo>
                <a:lnTo>
                  <a:pt x="6309859" y="0"/>
                </a:lnTo>
                <a:lnTo>
                  <a:pt x="6309859" y="5962805"/>
                </a:lnTo>
                <a:lnTo>
                  <a:pt x="0" y="596280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-123668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809736" y="2446531"/>
            <a:ext cx="6378593" cy="6089301"/>
          </a:xfrm>
          <a:custGeom>
            <a:avLst/>
            <a:gdLst/>
            <a:ahLst/>
            <a:cxnLst/>
            <a:rect r="r" b="b" t="t" l="l"/>
            <a:pathLst>
              <a:path h="6089301" w="6378593">
                <a:moveTo>
                  <a:pt x="0" y="0"/>
                </a:moveTo>
                <a:lnTo>
                  <a:pt x="6378593" y="0"/>
                </a:lnTo>
                <a:lnTo>
                  <a:pt x="6378593" y="6089302"/>
                </a:lnTo>
                <a:lnTo>
                  <a:pt x="0" y="608930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28607" t="-1175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596398" y="831962"/>
            <a:ext cx="11007747" cy="866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3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latin typeface="TT Nooks Script Bold"/>
                <a:ea typeface="TT Nooks Script Bold"/>
                <a:cs typeface="TT Nooks Script Bold"/>
                <a:sym typeface="TT Nooks Script Bold"/>
              </a:rPr>
              <a:t>ENCUESTA CONTESTADA POR: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388037" y="5119356"/>
            <a:ext cx="2932443" cy="891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497"/>
              </a:lnSpc>
              <a:spcBef>
                <a:spcPct val="0"/>
              </a:spcBef>
            </a:pPr>
            <a:r>
              <a:rPr lang="en-US" sz="7300">
                <a:solidFill>
                  <a:srgbClr val="FF3131"/>
                </a:solidFill>
                <a:latin typeface="Rabbits Dummy"/>
                <a:ea typeface="Rabbits Dummy"/>
                <a:cs typeface="Rabbits Dummy"/>
                <a:sym typeface="Rabbits Dummy"/>
              </a:rPr>
              <a:t>ANÁLISIS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90174">
            <a:off x="-1115449" y="7532933"/>
            <a:ext cx="3807267" cy="4940777"/>
          </a:xfrm>
          <a:custGeom>
            <a:avLst/>
            <a:gdLst/>
            <a:ahLst/>
            <a:cxnLst/>
            <a:rect r="r" b="b" t="t" l="l"/>
            <a:pathLst>
              <a:path h="4940777" w="3807267">
                <a:moveTo>
                  <a:pt x="0" y="0"/>
                </a:moveTo>
                <a:lnTo>
                  <a:pt x="3807268" y="0"/>
                </a:lnTo>
                <a:lnTo>
                  <a:pt x="3807268" y="4940777"/>
                </a:lnTo>
                <a:lnTo>
                  <a:pt x="0" y="4940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48" t="0" r="-6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604145" y="-44911"/>
            <a:ext cx="4983173" cy="2419885"/>
          </a:xfrm>
          <a:custGeom>
            <a:avLst/>
            <a:gdLst/>
            <a:ahLst/>
            <a:cxnLst/>
            <a:rect r="r" b="b" t="t" l="l"/>
            <a:pathLst>
              <a:path h="2419885" w="4983173">
                <a:moveTo>
                  <a:pt x="0" y="0"/>
                </a:moveTo>
                <a:lnTo>
                  <a:pt x="4983173" y="0"/>
                </a:lnTo>
                <a:lnTo>
                  <a:pt x="4983173" y="2419886"/>
                </a:lnTo>
                <a:lnTo>
                  <a:pt x="0" y="241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454" t="0" r="0" b="-1450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285854">
            <a:off x="1382475" y="8086201"/>
            <a:ext cx="2197748" cy="2833900"/>
          </a:xfrm>
          <a:custGeom>
            <a:avLst/>
            <a:gdLst/>
            <a:ahLst/>
            <a:cxnLst/>
            <a:rect r="r" b="b" t="t" l="l"/>
            <a:pathLst>
              <a:path h="2833900" w="2197748">
                <a:moveTo>
                  <a:pt x="0" y="0"/>
                </a:moveTo>
                <a:lnTo>
                  <a:pt x="2197748" y="0"/>
                </a:lnTo>
                <a:lnTo>
                  <a:pt x="2197748" y="2833900"/>
                </a:lnTo>
                <a:lnTo>
                  <a:pt x="0" y="2833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21044" y="7167005"/>
            <a:ext cx="1567698" cy="4672291"/>
          </a:xfrm>
          <a:custGeom>
            <a:avLst/>
            <a:gdLst/>
            <a:ahLst/>
            <a:cxnLst/>
            <a:rect r="r" b="b" t="t" l="l"/>
            <a:pathLst>
              <a:path h="4672291" w="1567698">
                <a:moveTo>
                  <a:pt x="0" y="0"/>
                </a:moveTo>
                <a:lnTo>
                  <a:pt x="1567699" y="0"/>
                </a:lnTo>
                <a:lnTo>
                  <a:pt x="1567699" y="4672292"/>
                </a:lnTo>
                <a:lnTo>
                  <a:pt x="0" y="4672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53602" b="-3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38574" y="-187357"/>
            <a:ext cx="2734973" cy="3552203"/>
          </a:xfrm>
          <a:custGeom>
            <a:avLst/>
            <a:gdLst/>
            <a:ahLst/>
            <a:cxnLst/>
            <a:rect r="r" b="b" t="t" l="l"/>
            <a:pathLst>
              <a:path h="3552203" w="2734973">
                <a:moveTo>
                  <a:pt x="0" y="0"/>
                </a:moveTo>
                <a:lnTo>
                  <a:pt x="2734972" y="0"/>
                </a:lnTo>
                <a:lnTo>
                  <a:pt x="2734972" y="3552203"/>
                </a:lnTo>
                <a:lnTo>
                  <a:pt x="0" y="3552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02686" b="-3193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31636" y="0"/>
            <a:ext cx="3346514" cy="1354284"/>
          </a:xfrm>
          <a:custGeom>
            <a:avLst/>
            <a:gdLst/>
            <a:ahLst/>
            <a:cxnLst/>
            <a:rect r="r" b="b" t="t" l="l"/>
            <a:pathLst>
              <a:path h="1354284" w="3346514">
                <a:moveTo>
                  <a:pt x="0" y="0"/>
                </a:moveTo>
                <a:lnTo>
                  <a:pt x="3346515" y="0"/>
                </a:lnTo>
                <a:lnTo>
                  <a:pt x="3346515" y="1354284"/>
                </a:lnTo>
                <a:lnTo>
                  <a:pt x="0" y="1354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711" r="-221" b="-2151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06770" y="2726403"/>
            <a:ext cx="6870105" cy="5440865"/>
          </a:xfrm>
          <a:custGeom>
            <a:avLst/>
            <a:gdLst/>
            <a:ahLst/>
            <a:cxnLst/>
            <a:rect r="r" b="b" t="t" l="l"/>
            <a:pathLst>
              <a:path h="5440865" w="6870105">
                <a:moveTo>
                  <a:pt x="0" y="0"/>
                </a:moveTo>
                <a:lnTo>
                  <a:pt x="6870105" y="0"/>
                </a:lnTo>
                <a:lnTo>
                  <a:pt x="6870105" y="5440865"/>
                </a:lnTo>
                <a:lnTo>
                  <a:pt x="0" y="544086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3092" t="0" r="-11023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634416" y="2726403"/>
            <a:ext cx="6271884" cy="5258720"/>
          </a:xfrm>
          <a:custGeom>
            <a:avLst/>
            <a:gdLst/>
            <a:ahLst/>
            <a:cxnLst/>
            <a:rect r="r" b="b" t="t" l="l"/>
            <a:pathLst>
              <a:path h="5258720" w="6271884">
                <a:moveTo>
                  <a:pt x="0" y="0"/>
                </a:moveTo>
                <a:lnTo>
                  <a:pt x="6271884" y="0"/>
                </a:lnTo>
                <a:lnTo>
                  <a:pt x="6271884" y="5258720"/>
                </a:lnTo>
                <a:lnTo>
                  <a:pt x="0" y="525872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21938" t="0" r="-3909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800000">
            <a:off x="15411798" y="3520723"/>
            <a:ext cx="381935" cy="1193548"/>
          </a:xfrm>
          <a:custGeom>
            <a:avLst/>
            <a:gdLst/>
            <a:ahLst/>
            <a:cxnLst/>
            <a:rect r="r" b="b" t="t" l="l"/>
            <a:pathLst>
              <a:path h="1193548" w="381935">
                <a:moveTo>
                  <a:pt x="0" y="0"/>
                </a:moveTo>
                <a:lnTo>
                  <a:pt x="381935" y="0"/>
                </a:lnTo>
                <a:lnTo>
                  <a:pt x="381935" y="1193548"/>
                </a:lnTo>
                <a:lnTo>
                  <a:pt x="0" y="11935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12463" y="347837"/>
            <a:ext cx="13619173" cy="20271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1"/>
              </a:lnSpc>
            </a:pPr>
            <a:r>
              <a:rPr lang="en-US" sz="3529">
                <a:solidFill>
                  <a:srgbClr val="000000"/>
                </a:solidFill>
                <a:latin typeface="TT Nooks Script Bold"/>
                <a:ea typeface="TT Nooks Script Bold"/>
                <a:cs typeface="TT Nooks Script Bold"/>
                <a:sym typeface="TT Nooks Script Bold"/>
              </a:rPr>
              <a:t>1.¿HA RECIBIDO INFORMACIÓN SOBRE SUS DERECHOS Y DEBERES COMO PACIENTE, A TRAVÉS DEL PERSONAL QUE LO ATIENDE, CARTELERAS INFORMATIVAS, LLAMADAS TELEFÓNICAS, U OTROS MEDIOS INFORMATIVOS?</a:t>
            </a:r>
          </a:p>
          <a:p>
            <a:pPr algn="ctr" marL="0" indent="0" lvl="0">
              <a:lnSpc>
                <a:spcPts val="3141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8066752" y="4885721"/>
            <a:ext cx="2154496" cy="6870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23"/>
              </a:lnSpc>
              <a:spcBef>
                <a:spcPct val="0"/>
              </a:spcBef>
            </a:pPr>
            <a:r>
              <a:rPr lang="en-US" sz="5644">
                <a:solidFill>
                  <a:srgbClr val="FF3131"/>
                </a:solidFill>
                <a:latin typeface="Rabbits Dummy"/>
                <a:ea typeface="Rabbits Dummy"/>
                <a:cs typeface="Rabbits Dummy"/>
                <a:sym typeface="Rabbits Dummy"/>
              </a:rPr>
              <a:t>ANÁLISIS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411798" y="4885721"/>
            <a:ext cx="2154496" cy="6870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23"/>
              </a:lnSpc>
              <a:spcBef>
                <a:spcPct val="0"/>
              </a:spcBef>
            </a:pPr>
            <a:r>
              <a:rPr lang="en-US" sz="5644">
                <a:solidFill>
                  <a:srgbClr val="FF3131"/>
                </a:solidFill>
                <a:latin typeface="Rabbits Dummy"/>
                <a:ea typeface="Rabbits Dummy"/>
                <a:cs typeface="Rabbits Dummy"/>
                <a:sym typeface="Rabbits Dummy"/>
              </a:rPr>
              <a:t>1%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90174">
            <a:off x="-1115449" y="7532933"/>
            <a:ext cx="3807267" cy="4940777"/>
          </a:xfrm>
          <a:custGeom>
            <a:avLst/>
            <a:gdLst/>
            <a:ahLst/>
            <a:cxnLst/>
            <a:rect r="r" b="b" t="t" l="l"/>
            <a:pathLst>
              <a:path h="4940777" w="3807267">
                <a:moveTo>
                  <a:pt x="0" y="0"/>
                </a:moveTo>
                <a:lnTo>
                  <a:pt x="3807268" y="0"/>
                </a:lnTo>
                <a:lnTo>
                  <a:pt x="3807268" y="4940777"/>
                </a:lnTo>
                <a:lnTo>
                  <a:pt x="0" y="4940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48" t="0" r="-6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604145" y="-44911"/>
            <a:ext cx="4983173" cy="2419885"/>
          </a:xfrm>
          <a:custGeom>
            <a:avLst/>
            <a:gdLst/>
            <a:ahLst/>
            <a:cxnLst/>
            <a:rect r="r" b="b" t="t" l="l"/>
            <a:pathLst>
              <a:path h="2419885" w="4983173">
                <a:moveTo>
                  <a:pt x="0" y="0"/>
                </a:moveTo>
                <a:lnTo>
                  <a:pt x="4983173" y="0"/>
                </a:lnTo>
                <a:lnTo>
                  <a:pt x="4983173" y="2419886"/>
                </a:lnTo>
                <a:lnTo>
                  <a:pt x="0" y="241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454" t="0" r="0" b="-1450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285854">
            <a:off x="1382475" y="8086201"/>
            <a:ext cx="2197748" cy="2833900"/>
          </a:xfrm>
          <a:custGeom>
            <a:avLst/>
            <a:gdLst/>
            <a:ahLst/>
            <a:cxnLst/>
            <a:rect r="r" b="b" t="t" l="l"/>
            <a:pathLst>
              <a:path h="2833900" w="2197748">
                <a:moveTo>
                  <a:pt x="0" y="0"/>
                </a:moveTo>
                <a:lnTo>
                  <a:pt x="2197748" y="0"/>
                </a:lnTo>
                <a:lnTo>
                  <a:pt x="2197748" y="2833900"/>
                </a:lnTo>
                <a:lnTo>
                  <a:pt x="0" y="2833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21044" y="7167005"/>
            <a:ext cx="1567698" cy="4672291"/>
          </a:xfrm>
          <a:custGeom>
            <a:avLst/>
            <a:gdLst/>
            <a:ahLst/>
            <a:cxnLst/>
            <a:rect r="r" b="b" t="t" l="l"/>
            <a:pathLst>
              <a:path h="4672291" w="1567698">
                <a:moveTo>
                  <a:pt x="0" y="0"/>
                </a:moveTo>
                <a:lnTo>
                  <a:pt x="1567699" y="0"/>
                </a:lnTo>
                <a:lnTo>
                  <a:pt x="1567699" y="4672292"/>
                </a:lnTo>
                <a:lnTo>
                  <a:pt x="0" y="4672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53602" b="-3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38574" y="-187357"/>
            <a:ext cx="2734973" cy="3552203"/>
          </a:xfrm>
          <a:custGeom>
            <a:avLst/>
            <a:gdLst/>
            <a:ahLst/>
            <a:cxnLst/>
            <a:rect r="r" b="b" t="t" l="l"/>
            <a:pathLst>
              <a:path h="3552203" w="2734973">
                <a:moveTo>
                  <a:pt x="0" y="0"/>
                </a:moveTo>
                <a:lnTo>
                  <a:pt x="2734972" y="0"/>
                </a:lnTo>
                <a:lnTo>
                  <a:pt x="2734972" y="3552203"/>
                </a:lnTo>
                <a:lnTo>
                  <a:pt x="0" y="3552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02686" b="-3193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31636" y="0"/>
            <a:ext cx="3346514" cy="1354284"/>
          </a:xfrm>
          <a:custGeom>
            <a:avLst/>
            <a:gdLst/>
            <a:ahLst/>
            <a:cxnLst/>
            <a:rect r="r" b="b" t="t" l="l"/>
            <a:pathLst>
              <a:path h="1354284" w="3346514">
                <a:moveTo>
                  <a:pt x="0" y="0"/>
                </a:moveTo>
                <a:lnTo>
                  <a:pt x="3346515" y="0"/>
                </a:lnTo>
                <a:lnTo>
                  <a:pt x="3346515" y="1354284"/>
                </a:lnTo>
                <a:lnTo>
                  <a:pt x="0" y="1354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711" r="-221" b="-2151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88185" y="2446531"/>
            <a:ext cx="7639975" cy="4928625"/>
          </a:xfrm>
          <a:custGeom>
            <a:avLst/>
            <a:gdLst/>
            <a:ahLst/>
            <a:cxnLst/>
            <a:rect r="r" b="b" t="t" l="l"/>
            <a:pathLst>
              <a:path h="4928625" w="7639975">
                <a:moveTo>
                  <a:pt x="0" y="0"/>
                </a:moveTo>
                <a:lnTo>
                  <a:pt x="7639975" y="0"/>
                </a:lnTo>
                <a:lnTo>
                  <a:pt x="7639975" y="4928626"/>
                </a:lnTo>
                <a:lnTo>
                  <a:pt x="0" y="492862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139" t="0" r="-100248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121919" y="3062486"/>
            <a:ext cx="8523563" cy="5412621"/>
          </a:xfrm>
          <a:custGeom>
            <a:avLst/>
            <a:gdLst/>
            <a:ahLst/>
            <a:cxnLst/>
            <a:rect r="r" b="b" t="t" l="l"/>
            <a:pathLst>
              <a:path h="5412621" w="8523563">
                <a:moveTo>
                  <a:pt x="0" y="0"/>
                </a:moveTo>
                <a:lnTo>
                  <a:pt x="8523563" y="0"/>
                </a:lnTo>
                <a:lnTo>
                  <a:pt x="8523563" y="5412621"/>
                </a:lnTo>
                <a:lnTo>
                  <a:pt x="0" y="541262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99221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258364" y="5272837"/>
            <a:ext cx="1705285" cy="1794033"/>
          </a:xfrm>
          <a:custGeom>
            <a:avLst/>
            <a:gdLst/>
            <a:ahLst/>
            <a:cxnLst/>
            <a:rect r="r" b="b" t="t" l="l"/>
            <a:pathLst>
              <a:path h="1794033" w="1705285">
                <a:moveTo>
                  <a:pt x="0" y="0"/>
                </a:moveTo>
                <a:lnTo>
                  <a:pt x="1705284" y="0"/>
                </a:lnTo>
                <a:lnTo>
                  <a:pt x="1705284" y="1794034"/>
                </a:lnTo>
                <a:lnTo>
                  <a:pt x="0" y="17940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88185" y="504302"/>
            <a:ext cx="12359723" cy="1942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52"/>
              </a:lnSpc>
            </a:pPr>
            <a:r>
              <a:rPr lang="en-US" sz="5564">
                <a:solidFill>
                  <a:srgbClr val="000000"/>
                </a:solidFill>
                <a:latin typeface="TT Nooks Script Bold"/>
                <a:ea typeface="TT Nooks Script Bold"/>
                <a:cs typeface="TT Nooks Script Bold"/>
                <a:sym typeface="TT Nooks Script Bold"/>
              </a:rPr>
              <a:t>2.¿SABE A QUÉ LUGAR DEBE DIRIGIRSE EN CASO DE URGENCIA MÉDICA?</a:t>
            </a:r>
          </a:p>
          <a:p>
            <a:pPr algn="ctr" marL="0" indent="0" lvl="0">
              <a:lnSpc>
                <a:spcPts val="4952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7998739" y="9243461"/>
            <a:ext cx="2246360" cy="671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23"/>
              </a:lnSpc>
              <a:spcBef>
                <a:spcPct val="0"/>
              </a:spcBef>
            </a:pPr>
            <a:r>
              <a:rPr lang="en-US" sz="5419">
                <a:solidFill>
                  <a:srgbClr val="FF3131"/>
                </a:solidFill>
                <a:latin typeface="Rabbits Dummy"/>
                <a:ea typeface="Rabbits Dummy"/>
                <a:cs typeface="Rabbits Dummy"/>
                <a:sym typeface="Rabbits Dummy"/>
              </a:rPr>
              <a:t>ANÁLISIS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726508" y="4599181"/>
            <a:ext cx="1851318" cy="42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20"/>
              </a:lnSpc>
              <a:spcBef>
                <a:spcPct val="0"/>
              </a:spcBef>
            </a:pPr>
            <a:r>
              <a:rPr lang="en-US" sz="3393">
                <a:solidFill>
                  <a:srgbClr val="FF3131"/>
                </a:solidFill>
                <a:latin typeface="Rabbits Dummy"/>
                <a:ea typeface="Rabbits Dummy"/>
                <a:cs typeface="Rabbits Dummy"/>
                <a:sym typeface="Rabbits Dummy"/>
              </a:rPr>
              <a:t>6 PACIENTES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90174">
            <a:off x="-1115449" y="7532933"/>
            <a:ext cx="3807267" cy="4940777"/>
          </a:xfrm>
          <a:custGeom>
            <a:avLst/>
            <a:gdLst/>
            <a:ahLst/>
            <a:cxnLst/>
            <a:rect r="r" b="b" t="t" l="l"/>
            <a:pathLst>
              <a:path h="4940777" w="3807267">
                <a:moveTo>
                  <a:pt x="0" y="0"/>
                </a:moveTo>
                <a:lnTo>
                  <a:pt x="3807268" y="0"/>
                </a:lnTo>
                <a:lnTo>
                  <a:pt x="3807268" y="4940777"/>
                </a:lnTo>
                <a:lnTo>
                  <a:pt x="0" y="4940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48" t="0" r="-6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604145" y="-44911"/>
            <a:ext cx="4983173" cy="2419885"/>
          </a:xfrm>
          <a:custGeom>
            <a:avLst/>
            <a:gdLst/>
            <a:ahLst/>
            <a:cxnLst/>
            <a:rect r="r" b="b" t="t" l="l"/>
            <a:pathLst>
              <a:path h="2419885" w="4983173">
                <a:moveTo>
                  <a:pt x="0" y="0"/>
                </a:moveTo>
                <a:lnTo>
                  <a:pt x="4983173" y="0"/>
                </a:lnTo>
                <a:lnTo>
                  <a:pt x="4983173" y="2419886"/>
                </a:lnTo>
                <a:lnTo>
                  <a:pt x="0" y="241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454" t="0" r="0" b="-1450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285854">
            <a:off x="1382475" y="8086201"/>
            <a:ext cx="2197748" cy="2833900"/>
          </a:xfrm>
          <a:custGeom>
            <a:avLst/>
            <a:gdLst/>
            <a:ahLst/>
            <a:cxnLst/>
            <a:rect r="r" b="b" t="t" l="l"/>
            <a:pathLst>
              <a:path h="2833900" w="2197748">
                <a:moveTo>
                  <a:pt x="0" y="0"/>
                </a:moveTo>
                <a:lnTo>
                  <a:pt x="2197748" y="0"/>
                </a:lnTo>
                <a:lnTo>
                  <a:pt x="2197748" y="2833900"/>
                </a:lnTo>
                <a:lnTo>
                  <a:pt x="0" y="2833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21044" y="7167005"/>
            <a:ext cx="1567698" cy="4672291"/>
          </a:xfrm>
          <a:custGeom>
            <a:avLst/>
            <a:gdLst/>
            <a:ahLst/>
            <a:cxnLst/>
            <a:rect r="r" b="b" t="t" l="l"/>
            <a:pathLst>
              <a:path h="4672291" w="1567698">
                <a:moveTo>
                  <a:pt x="0" y="0"/>
                </a:moveTo>
                <a:lnTo>
                  <a:pt x="1567699" y="0"/>
                </a:lnTo>
                <a:lnTo>
                  <a:pt x="1567699" y="4672292"/>
                </a:lnTo>
                <a:lnTo>
                  <a:pt x="0" y="4672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53602" b="-3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38574" y="-187357"/>
            <a:ext cx="2734973" cy="3552203"/>
          </a:xfrm>
          <a:custGeom>
            <a:avLst/>
            <a:gdLst/>
            <a:ahLst/>
            <a:cxnLst/>
            <a:rect r="r" b="b" t="t" l="l"/>
            <a:pathLst>
              <a:path h="3552203" w="2734973">
                <a:moveTo>
                  <a:pt x="0" y="0"/>
                </a:moveTo>
                <a:lnTo>
                  <a:pt x="2734972" y="0"/>
                </a:lnTo>
                <a:lnTo>
                  <a:pt x="2734972" y="3552203"/>
                </a:lnTo>
                <a:lnTo>
                  <a:pt x="0" y="3552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02686" b="-3193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31636" y="0"/>
            <a:ext cx="3346514" cy="1354284"/>
          </a:xfrm>
          <a:custGeom>
            <a:avLst/>
            <a:gdLst/>
            <a:ahLst/>
            <a:cxnLst/>
            <a:rect r="r" b="b" t="t" l="l"/>
            <a:pathLst>
              <a:path h="1354284" w="3346514">
                <a:moveTo>
                  <a:pt x="0" y="0"/>
                </a:moveTo>
                <a:lnTo>
                  <a:pt x="3346515" y="0"/>
                </a:lnTo>
                <a:lnTo>
                  <a:pt x="3346515" y="1354284"/>
                </a:lnTo>
                <a:lnTo>
                  <a:pt x="0" y="1354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711" r="-221" b="-2151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11177" y="3057430"/>
            <a:ext cx="16096177" cy="4708132"/>
          </a:xfrm>
          <a:custGeom>
            <a:avLst/>
            <a:gdLst/>
            <a:ahLst/>
            <a:cxnLst/>
            <a:rect r="r" b="b" t="t" l="l"/>
            <a:pathLst>
              <a:path h="4708132" w="16096177">
                <a:moveTo>
                  <a:pt x="0" y="0"/>
                </a:moveTo>
                <a:lnTo>
                  <a:pt x="16096177" y="0"/>
                </a:lnTo>
                <a:lnTo>
                  <a:pt x="16096177" y="4708132"/>
                </a:lnTo>
                <a:lnTo>
                  <a:pt x="0" y="470813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39619" y="493906"/>
            <a:ext cx="14499335" cy="1229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1"/>
              </a:lnSpc>
            </a:pPr>
            <a:r>
              <a:rPr lang="en-US" sz="3529">
                <a:solidFill>
                  <a:srgbClr val="000000"/>
                </a:solidFill>
                <a:latin typeface="TT Nooks Script Bold"/>
                <a:ea typeface="TT Nooks Script Bold"/>
                <a:cs typeface="TT Nooks Script Bold"/>
                <a:sym typeface="TT Nooks Script Bold"/>
              </a:rPr>
              <a:t>3.¿EL TALENTO HUMANO DE LA UNIDAD ONCOLÓGICA SURCOLOMBIANA S.A.S LE PREGUNTA SU NOMBRE COMPLETO Y NÚMERO DE IDENTIFICACIÓN DURANTE:</a:t>
            </a:r>
          </a:p>
          <a:p>
            <a:pPr algn="ctr" marL="0" indent="0" lvl="0">
              <a:lnSpc>
                <a:spcPts val="3141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6840570" y="2178885"/>
            <a:ext cx="3102425" cy="706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39"/>
              </a:lnSpc>
              <a:spcBef>
                <a:spcPct val="0"/>
              </a:spcBef>
            </a:pPr>
            <a:r>
              <a:rPr lang="en-US" sz="5774">
                <a:solidFill>
                  <a:srgbClr val="FF3131"/>
                </a:solidFill>
                <a:latin typeface="Rabbits Dummy"/>
                <a:ea typeface="Rabbits Dummy"/>
                <a:cs typeface="Rabbits Dummy"/>
                <a:sym typeface="Rabbits Dummy"/>
              </a:rPr>
              <a:t>ANÁLISIS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90174">
            <a:off x="-1115449" y="7532933"/>
            <a:ext cx="3807267" cy="4940777"/>
          </a:xfrm>
          <a:custGeom>
            <a:avLst/>
            <a:gdLst/>
            <a:ahLst/>
            <a:cxnLst/>
            <a:rect r="r" b="b" t="t" l="l"/>
            <a:pathLst>
              <a:path h="4940777" w="3807267">
                <a:moveTo>
                  <a:pt x="0" y="0"/>
                </a:moveTo>
                <a:lnTo>
                  <a:pt x="3807268" y="0"/>
                </a:lnTo>
                <a:lnTo>
                  <a:pt x="3807268" y="4940777"/>
                </a:lnTo>
                <a:lnTo>
                  <a:pt x="0" y="4940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48" t="0" r="-6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604145" y="-44911"/>
            <a:ext cx="4983173" cy="2419885"/>
          </a:xfrm>
          <a:custGeom>
            <a:avLst/>
            <a:gdLst/>
            <a:ahLst/>
            <a:cxnLst/>
            <a:rect r="r" b="b" t="t" l="l"/>
            <a:pathLst>
              <a:path h="2419885" w="4983173">
                <a:moveTo>
                  <a:pt x="0" y="0"/>
                </a:moveTo>
                <a:lnTo>
                  <a:pt x="4983173" y="0"/>
                </a:lnTo>
                <a:lnTo>
                  <a:pt x="4983173" y="2419886"/>
                </a:lnTo>
                <a:lnTo>
                  <a:pt x="0" y="241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454" t="0" r="0" b="-1450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285854">
            <a:off x="1382475" y="8086201"/>
            <a:ext cx="2197748" cy="2833900"/>
          </a:xfrm>
          <a:custGeom>
            <a:avLst/>
            <a:gdLst/>
            <a:ahLst/>
            <a:cxnLst/>
            <a:rect r="r" b="b" t="t" l="l"/>
            <a:pathLst>
              <a:path h="2833900" w="2197748">
                <a:moveTo>
                  <a:pt x="0" y="0"/>
                </a:moveTo>
                <a:lnTo>
                  <a:pt x="2197748" y="0"/>
                </a:lnTo>
                <a:lnTo>
                  <a:pt x="2197748" y="2833900"/>
                </a:lnTo>
                <a:lnTo>
                  <a:pt x="0" y="2833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21044" y="7167005"/>
            <a:ext cx="1567698" cy="4672291"/>
          </a:xfrm>
          <a:custGeom>
            <a:avLst/>
            <a:gdLst/>
            <a:ahLst/>
            <a:cxnLst/>
            <a:rect r="r" b="b" t="t" l="l"/>
            <a:pathLst>
              <a:path h="4672291" w="1567698">
                <a:moveTo>
                  <a:pt x="0" y="0"/>
                </a:moveTo>
                <a:lnTo>
                  <a:pt x="1567699" y="0"/>
                </a:lnTo>
                <a:lnTo>
                  <a:pt x="1567699" y="4672292"/>
                </a:lnTo>
                <a:lnTo>
                  <a:pt x="0" y="4672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53602" b="-3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38574" y="-187357"/>
            <a:ext cx="2734973" cy="3552203"/>
          </a:xfrm>
          <a:custGeom>
            <a:avLst/>
            <a:gdLst/>
            <a:ahLst/>
            <a:cxnLst/>
            <a:rect r="r" b="b" t="t" l="l"/>
            <a:pathLst>
              <a:path h="3552203" w="2734973">
                <a:moveTo>
                  <a:pt x="0" y="0"/>
                </a:moveTo>
                <a:lnTo>
                  <a:pt x="2734972" y="0"/>
                </a:lnTo>
                <a:lnTo>
                  <a:pt x="2734972" y="3552203"/>
                </a:lnTo>
                <a:lnTo>
                  <a:pt x="0" y="3552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02686" b="-3193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31636" y="0"/>
            <a:ext cx="3346514" cy="1354284"/>
          </a:xfrm>
          <a:custGeom>
            <a:avLst/>
            <a:gdLst/>
            <a:ahLst/>
            <a:cxnLst/>
            <a:rect r="r" b="b" t="t" l="l"/>
            <a:pathLst>
              <a:path h="1354284" w="3346514">
                <a:moveTo>
                  <a:pt x="0" y="0"/>
                </a:moveTo>
                <a:lnTo>
                  <a:pt x="3346515" y="0"/>
                </a:lnTo>
                <a:lnTo>
                  <a:pt x="3346515" y="1354284"/>
                </a:lnTo>
                <a:lnTo>
                  <a:pt x="0" y="1354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711" r="-221" b="-2151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97940" y="2097051"/>
            <a:ext cx="6744432" cy="5388749"/>
          </a:xfrm>
          <a:custGeom>
            <a:avLst/>
            <a:gdLst/>
            <a:ahLst/>
            <a:cxnLst/>
            <a:rect r="r" b="b" t="t" l="l"/>
            <a:pathLst>
              <a:path h="5388749" w="6744432">
                <a:moveTo>
                  <a:pt x="0" y="0"/>
                </a:moveTo>
                <a:lnTo>
                  <a:pt x="6744432" y="0"/>
                </a:lnTo>
                <a:lnTo>
                  <a:pt x="6744432" y="5388749"/>
                </a:lnTo>
                <a:lnTo>
                  <a:pt x="0" y="538874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627" t="0" r="-103242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947707" y="3364846"/>
            <a:ext cx="7509016" cy="6010022"/>
          </a:xfrm>
          <a:custGeom>
            <a:avLst/>
            <a:gdLst/>
            <a:ahLst/>
            <a:cxnLst/>
            <a:rect r="r" b="b" t="t" l="l"/>
            <a:pathLst>
              <a:path h="6010022" w="7509016">
                <a:moveTo>
                  <a:pt x="0" y="0"/>
                </a:moveTo>
                <a:lnTo>
                  <a:pt x="7509016" y="0"/>
                </a:lnTo>
                <a:lnTo>
                  <a:pt x="7509016" y="6010022"/>
                </a:lnTo>
                <a:lnTo>
                  <a:pt x="0" y="601002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05224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205050" y="7593847"/>
            <a:ext cx="2874644" cy="2409475"/>
          </a:xfrm>
          <a:custGeom>
            <a:avLst/>
            <a:gdLst/>
            <a:ahLst/>
            <a:cxnLst/>
            <a:rect r="r" b="b" t="t" l="l"/>
            <a:pathLst>
              <a:path h="2409475" w="2874644">
                <a:moveTo>
                  <a:pt x="0" y="0"/>
                </a:moveTo>
                <a:lnTo>
                  <a:pt x="2874644" y="0"/>
                </a:lnTo>
                <a:lnTo>
                  <a:pt x="2874644" y="2409474"/>
                </a:lnTo>
                <a:lnTo>
                  <a:pt x="0" y="240947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39619" y="95316"/>
            <a:ext cx="14499335" cy="1628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41"/>
              </a:lnSpc>
              <a:spcBef>
                <a:spcPct val="0"/>
              </a:spcBef>
            </a:pPr>
            <a:r>
              <a:rPr lang="en-US" sz="3529">
                <a:solidFill>
                  <a:srgbClr val="000000"/>
                </a:solidFill>
                <a:latin typeface="TT Nooks Script Bold"/>
                <a:ea typeface="TT Nooks Script Bold"/>
                <a:cs typeface="TT Nooks Script Bold"/>
                <a:sym typeface="TT Nooks Script Bold"/>
              </a:rPr>
              <a:t>4. ¿EL MÉDICO Y/O PROFESIONAL EN SALUD DURANTE LA ATENCIÓN EN LA UNIDAD ONCOLÓGICA SURCOLOMBIANA S.A.S FUE CLARO Y ESTUVO ATENTO A SOLUCIONAR SUS INQUIETUDES EN CUANTO A SU DIAGNÓSTICO Y TRATAMIENTO?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90174">
            <a:off x="-1115449" y="7532933"/>
            <a:ext cx="3807267" cy="4940777"/>
          </a:xfrm>
          <a:custGeom>
            <a:avLst/>
            <a:gdLst/>
            <a:ahLst/>
            <a:cxnLst/>
            <a:rect r="r" b="b" t="t" l="l"/>
            <a:pathLst>
              <a:path h="4940777" w="3807267">
                <a:moveTo>
                  <a:pt x="0" y="0"/>
                </a:moveTo>
                <a:lnTo>
                  <a:pt x="3807268" y="0"/>
                </a:lnTo>
                <a:lnTo>
                  <a:pt x="3807268" y="4940777"/>
                </a:lnTo>
                <a:lnTo>
                  <a:pt x="0" y="4940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48" t="0" r="-6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604145" y="-44911"/>
            <a:ext cx="4983173" cy="2419885"/>
          </a:xfrm>
          <a:custGeom>
            <a:avLst/>
            <a:gdLst/>
            <a:ahLst/>
            <a:cxnLst/>
            <a:rect r="r" b="b" t="t" l="l"/>
            <a:pathLst>
              <a:path h="2419885" w="4983173">
                <a:moveTo>
                  <a:pt x="0" y="0"/>
                </a:moveTo>
                <a:lnTo>
                  <a:pt x="4983173" y="0"/>
                </a:lnTo>
                <a:lnTo>
                  <a:pt x="4983173" y="2419886"/>
                </a:lnTo>
                <a:lnTo>
                  <a:pt x="0" y="241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454" t="0" r="0" b="-1450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285854">
            <a:off x="1382475" y="8086201"/>
            <a:ext cx="2197748" cy="2833900"/>
          </a:xfrm>
          <a:custGeom>
            <a:avLst/>
            <a:gdLst/>
            <a:ahLst/>
            <a:cxnLst/>
            <a:rect r="r" b="b" t="t" l="l"/>
            <a:pathLst>
              <a:path h="2833900" w="2197748">
                <a:moveTo>
                  <a:pt x="0" y="0"/>
                </a:moveTo>
                <a:lnTo>
                  <a:pt x="2197748" y="0"/>
                </a:lnTo>
                <a:lnTo>
                  <a:pt x="2197748" y="2833900"/>
                </a:lnTo>
                <a:lnTo>
                  <a:pt x="0" y="2833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21044" y="7167005"/>
            <a:ext cx="1567698" cy="4672291"/>
          </a:xfrm>
          <a:custGeom>
            <a:avLst/>
            <a:gdLst/>
            <a:ahLst/>
            <a:cxnLst/>
            <a:rect r="r" b="b" t="t" l="l"/>
            <a:pathLst>
              <a:path h="4672291" w="1567698">
                <a:moveTo>
                  <a:pt x="0" y="0"/>
                </a:moveTo>
                <a:lnTo>
                  <a:pt x="1567699" y="0"/>
                </a:lnTo>
                <a:lnTo>
                  <a:pt x="1567699" y="4672292"/>
                </a:lnTo>
                <a:lnTo>
                  <a:pt x="0" y="4672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53602" b="-3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38574" y="-187357"/>
            <a:ext cx="2734973" cy="3552203"/>
          </a:xfrm>
          <a:custGeom>
            <a:avLst/>
            <a:gdLst/>
            <a:ahLst/>
            <a:cxnLst/>
            <a:rect r="r" b="b" t="t" l="l"/>
            <a:pathLst>
              <a:path h="3552203" w="2734973">
                <a:moveTo>
                  <a:pt x="0" y="0"/>
                </a:moveTo>
                <a:lnTo>
                  <a:pt x="2734972" y="0"/>
                </a:lnTo>
                <a:lnTo>
                  <a:pt x="2734972" y="3552203"/>
                </a:lnTo>
                <a:lnTo>
                  <a:pt x="0" y="3552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02686" b="-3193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31636" y="0"/>
            <a:ext cx="3346514" cy="1354284"/>
          </a:xfrm>
          <a:custGeom>
            <a:avLst/>
            <a:gdLst/>
            <a:ahLst/>
            <a:cxnLst/>
            <a:rect r="r" b="b" t="t" l="l"/>
            <a:pathLst>
              <a:path h="1354284" w="3346514">
                <a:moveTo>
                  <a:pt x="0" y="0"/>
                </a:moveTo>
                <a:lnTo>
                  <a:pt x="3346515" y="0"/>
                </a:lnTo>
                <a:lnTo>
                  <a:pt x="3346515" y="1354284"/>
                </a:lnTo>
                <a:lnTo>
                  <a:pt x="0" y="1354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711" r="-221" b="-2151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37259" y="2446531"/>
            <a:ext cx="6743551" cy="5268377"/>
          </a:xfrm>
          <a:custGeom>
            <a:avLst/>
            <a:gdLst/>
            <a:ahLst/>
            <a:cxnLst/>
            <a:rect r="r" b="b" t="t" l="l"/>
            <a:pathLst>
              <a:path h="5268377" w="6743551">
                <a:moveTo>
                  <a:pt x="0" y="0"/>
                </a:moveTo>
                <a:lnTo>
                  <a:pt x="6743552" y="0"/>
                </a:lnTo>
                <a:lnTo>
                  <a:pt x="6743552" y="5268377"/>
                </a:lnTo>
                <a:lnTo>
                  <a:pt x="0" y="526837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-11404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132777" y="3364846"/>
            <a:ext cx="7627575" cy="5681742"/>
          </a:xfrm>
          <a:custGeom>
            <a:avLst/>
            <a:gdLst/>
            <a:ahLst/>
            <a:cxnLst/>
            <a:rect r="r" b="b" t="t" l="l"/>
            <a:pathLst>
              <a:path h="5681742" w="7627575">
                <a:moveTo>
                  <a:pt x="0" y="0"/>
                </a:moveTo>
                <a:lnTo>
                  <a:pt x="7627575" y="0"/>
                </a:lnTo>
                <a:lnTo>
                  <a:pt x="7627575" y="5681742"/>
                </a:lnTo>
                <a:lnTo>
                  <a:pt x="0" y="568174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0408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661804" y="5143500"/>
            <a:ext cx="1471301" cy="2884904"/>
          </a:xfrm>
          <a:custGeom>
            <a:avLst/>
            <a:gdLst/>
            <a:ahLst/>
            <a:cxnLst/>
            <a:rect r="r" b="b" t="t" l="l"/>
            <a:pathLst>
              <a:path h="2884904" w="1471301">
                <a:moveTo>
                  <a:pt x="0" y="0"/>
                </a:moveTo>
                <a:lnTo>
                  <a:pt x="1471301" y="0"/>
                </a:lnTo>
                <a:lnTo>
                  <a:pt x="1471301" y="2884904"/>
                </a:lnTo>
                <a:lnTo>
                  <a:pt x="0" y="28849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37259" y="381193"/>
            <a:ext cx="14272477" cy="1993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2"/>
              </a:lnSpc>
            </a:pPr>
            <a:r>
              <a:rPr lang="en-US" sz="3474">
                <a:solidFill>
                  <a:srgbClr val="000000"/>
                </a:solidFill>
                <a:latin typeface="TT Nooks Script Bold"/>
                <a:ea typeface="TT Nooks Script Bold"/>
                <a:cs typeface="TT Nooks Script Bold"/>
                <a:sym typeface="TT Nooks Script Bold"/>
              </a:rPr>
              <a:t>6. ¿HA RECIBIDO RECOMENDACIONES, CUIDADO Y MEDIDAS PARA LA PREVENCIÓN DE CAÍDAS POR PARTE DEL PERSONAL QUE LO ATIENDE, EN LOS VIDEOS INSTITUCIONALES QUE SE PROYECTAN EN SALA DE ESPERA Y DEMÁS MEDIOS INFORMATIVOS?</a:t>
            </a:r>
          </a:p>
          <a:p>
            <a:pPr algn="ctr" marL="0" indent="0" lvl="0">
              <a:lnSpc>
                <a:spcPts val="3092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7867708" y="5596125"/>
            <a:ext cx="1972738" cy="609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59"/>
              </a:lnSpc>
              <a:spcBef>
                <a:spcPct val="0"/>
              </a:spcBef>
            </a:pPr>
            <a:r>
              <a:rPr lang="en-US" sz="5010">
                <a:solidFill>
                  <a:srgbClr val="FF3131"/>
                </a:solidFill>
                <a:latin typeface="Rabbits Dummy"/>
                <a:ea typeface="Rabbits Dummy"/>
                <a:cs typeface="Rabbits Dummy"/>
                <a:sym typeface="Rabbits Dummy"/>
              </a:rPr>
              <a:t>ANÁLISIS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90174">
            <a:off x="-1115449" y="7532933"/>
            <a:ext cx="3807267" cy="4940777"/>
          </a:xfrm>
          <a:custGeom>
            <a:avLst/>
            <a:gdLst/>
            <a:ahLst/>
            <a:cxnLst/>
            <a:rect r="r" b="b" t="t" l="l"/>
            <a:pathLst>
              <a:path h="4940777" w="3807267">
                <a:moveTo>
                  <a:pt x="0" y="0"/>
                </a:moveTo>
                <a:lnTo>
                  <a:pt x="3807268" y="0"/>
                </a:lnTo>
                <a:lnTo>
                  <a:pt x="3807268" y="4940777"/>
                </a:lnTo>
                <a:lnTo>
                  <a:pt x="0" y="4940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48" t="0" r="-6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604145" y="-44911"/>
            <a:ext cx="4983173" cy="2419885"/>
          </a:xfrm>
          <a:custGeom>
            <a:avLst/>
            <a:gdLst/>
            <a:ahLst/>
            <a:cxnLst/>
            <a:rect r="r" b="b" t="t" l="l"/>
            <a:pathLst>
              <a:path h="2419885" w="4983173">
                <a:moveTo>
                  <a:pt x="0" y="0"/>
                </a:moveTo>
                <a:lnTo>
                  <a:pt x="4983173" y="0"/>
                </a:lnTo>
                <a:lnTo>
                  <a:pt x="4983173" y="2419886"/>
                </a:lnTo>
                <a:lnTo>
                  <a:pt x="0" y="241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454" t="0" r="0" b="-1450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285854">
            <a:off x="1382475" y="8086201"/>
            <a:ext cx="2197748" cy="2833900"/>
          </a:xfrm>
          <a:custGeom>
            <a:avLst/>
            <a:gdLst/>
            <a:ahLst/>
            <a:cxnLst/>
            <a:rect r="r" b="b" t="t" l="l"/>
            <a:pathLst>
              <a:path h="2833900" w="2197748">
                <a:moveTo>
                  <a:pt x="0" y="0"/>
                </a:moveTo>
                <a:lnTo>
                  <a:pt x="2197748" y="0"/>
                </a:lnTo>
                <a:lnTo>
                  <a:pt x="2197748" y="2833900"/>
                </a:lnTo>
                <a:lnTo>
                  <a:pt x="0" y="2833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21044" y="7167005"/>
            <a:ext cx="1567698" cy="4672291"/>
          </a:xfrm>
          <a:custGeom>
            <a:avLst/>
            <a:gdLst/>
            <a:ahLst/>
            <a:cxnLst/>
            <a:rect r="r" b="b" t="t" l="l"/>
            <a:pathLst>
              <a:path h="4672291" w="1567698">
                <a:moveTo>
                  <a:pt x="0" y="0"/>
                </a:moveTo>
                <a:lnTo>
                  <a:pt x="1567699" y="0"/>
                </a:lnTo>
                <a:lnTo>
                  <a:pt x="1567699" y="4672292"/>
                </a:lnTo>
                <a:lnTo>
                  <a:pt x="0" y="4672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53602" b="-3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38574" y="-187357"/>
            <a:ext cx="2734973" cy="3552203"/>
          </a:xfrm>
          <a:custGeom>
            <a:avLst/>
            <a:gdLst/>
            <a:ahLst/>
            <a:cxnLst/>
            <a:rect r="r" b="b" t="t" l="l"/>
            <a:pathLst>
              <a:path h="3552203" w="2734973">
                <a:moveTo>
                  <a:pt x="0" y="0"/>
                </a:moveTo>
                <a:lnTo>
                  <a:pt x="2734972" y="0"/>
                </a:lnTo>
                <a:lnTo>
                  <a:pt x="2734972" y="3552203"/>
                </a:lnTo>
                <a:lnTo>
                  <a:pt x="0" y="3552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02686" b="-3193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31636" y="0"/>
            <a:ext cx="3346514" cy="1354284"/>
          </a:xfrm>
          <a:custGeom>
            <a:avLst/>
            <a:gdLst/>
            <a:ahLst/>
            <a:cxnLst/>
            <a:rect r="r" b="b" t="t" l="l"/>
            <a:pathLst>
              <a:path h="1354284" w="3346514">
                <a:moveTo>
                  <a:pt x="0" y="0"/>
                </a:moveTo>
                <a:lnTo>
                  <a:pt x="3346515" y="0"/>
                </a:lnTo>
                <a:lnTo>
                  <a:pt x="3346515" y="1354284"/>
                </a:lnTo>
                <a:lnTo>
                  <a:pt x="0" y="1354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711" r="-221" b="-2151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88185" y="1856272"/>
            <a:ext cx="7724831" cy="6144153"/>
          </a:xfrm>
          <a:custGeom>
            <a:avLst/>
            <a:gdLst/>
            <a:ahLst/>
            <a:cxnLst/>
            <a:rect r="r" b="b" t="t" l="l"/>
            <a:pathLst>
              <a:path h="6144153" w="7724831">
                <a:moveTo>
                  <a:pt x="0" y="0"/>
                </a:moveTo>
                <a:lnTo>
                  <a:pt x="7724831" y="0"/>
                </a:lnTo>
                <a:lnTo>
                  <a:pt x="7724831" y="6144153"/>
                </a:lnTo>
                <a:lnTo>
                  <a:pt x="0" y="614415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3173" t="0" r="-108926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425908" y="3662568"/>
            <a:ext cx="6295177" cy="5367289"/>
          </a:xfrm>
          <a:custGeom>
            <a:avLst/>
            <a:gdLst/>
            <a:ahLst/>
            <a:cxnLst/>
            <a:rect r="r" b="b" t="t" l="l"/>
            <a:pathLst>
              <a:path h="5367289" w="6295177">
                <a:moveTo>
                  <a:pt x="0" y="0"/>
                </a:moveTo>
                <a:lnTo>
                  <a:pt x="6295177" y="0"/>
                </a:lnTo>
                <a:lnTo>
                  <a:pt x="6295177" y="5367289"/>
                </a:lnTo>
                <a:lnTo>
                  <a:pt x="0" y="536728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24245" t="0" r="-3115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014191" y="6185243"/>
            <a:ext cx="1910541" cy="1473505"/>
          </a:xfrm>
          <a:custGeom>
            <a:avLst/>
            <a:gdLst/>
            <a:ahLst/>
            <a:cxnLst/>
            <a:rect r="r" b="b" t="t" l="l"/>
            <a:pathLst>
              <a:path h="1473505" w="1910541">
                <a:moveTo>
                  <a:pt x="0" y="0"/>
                </a:moveTo>
                <a:lnTo>
                  <a:pt x="1910541" y="0"/>
                </a:lnTo>
                <a:lnTo>
                  <a:pt x="1910541" y="1473505"/>
                </a:lnTo>
                <a:lnTo>
                  <a:pt x="0" y="147350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014191" y="5080749"/>
            <a:ext cx="2103498" cy="609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59"/>
              </a:lnSpc>
              <a:spcBef>
                <a:spcPct val="0"/>
              </a:spcBef>
            </a:pPr>
            <a:r>
              <a:rPr lang="en-US" sz="5010">
                <a:solidFill>
                  <a:srgbClr val="FF3131"/>
                </a:solidFill>
                <a:latin typeface="Rabbits Dummy"/>
                <a:ea typeface="Rabbits Dummy"/>
                <a:cs typeface="Rabbits Dummy"/>
                <a:sym typeface="Rabbits Dummy"/>
              </a:rPr>
              <a:t>ANÁLISIS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59160" y="476551"/>
            <a:ext cx="14272477" cy="1209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2"/>
              </a:lnSpc>
            </a:pPr>
            <a:r>
              <a:rPr lang="en-US" sz="3474">
                <a:solidFill>
                  <a:srgbClr val="000000"/>
                </a:solidFill>
                <a:latin typeface="TT Nooks Script Bold"/>
                <a:ea typeface="TT Nooks Script Bold"/>
                <a:cs typeface="TT Nooks Script Bold"/>
                <a:sym typeface="TT Nooks Script Bold"/>
              </a:rPr>
              <a:t>7. ¿EN LA UNIDAD ONCOLÓGICA SURCOLOMBIANA S.A.S FUERON CLAROS EN LA EXPLICACIÓN E IMPORTANCIA DEL LAVADO DE MANOS?</a:t>
            </a:r>
          </a:p>
          <a:p>
            <a:pPr algn="ctr" marL="0" indent="0" lvl="0">
              <a:lnSpc>
                <a:spcPts val="309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90174">
            <a:off x="-1115449" y="7532933"/>
            <a:ext cx="3807267" cy="4940777"/>
          </a:xfrm>
          <a:custGeom>
            <a:avLst/>
            <a:gdLst/>
            <a:ahLst/>
            <a:cxnLst/>
            <a:rect r="r" b="b" t="t" l="l"/>
            <a:pathLst>
              <a:path h="4940777" w="3807267">
                <a:moveTo>
                  <a:pt x="0" y="0"/>
                </a:moveTo>
                <a:lnTo>
                  <a:pt x="3807268" y="0"/>
                </a:lnTo>
                <a:lnTo>
                  <a:pt x="3807268" y="4940777"/>
                </a:lnTo>
                <a:lnTo>
                  <a:pt x="0" y="4940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48" t="0" r="-6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604145" y="-44911"/>
            <a:ext cx="4983173" cy="2419885"/>
          </a:xfrm>
          <a:custGeom>
            <a:avLst/>
            <a:gdLst/>
            <a:ahLst/>
            <a:cxnLst/>
            <a:rect r="r" b="b" t="t" l="l"/>
            <a:pathLst>
              <a:path h="2419885" w="4983173">
                <a:moveTo>
                  <a:pt x="0" y="0"/>
                </a:moveTo>
                <a:lnTo>
                  <a:pt x="4983173" y="0"/>
                </a:lnTo>
                <a:lnTo>
                  <a:pt x="4983173" y="2419886"/>
                </a:lnTo>
                <a:lnTo>
                  <a:pt x="0" y="241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454" t="0" r="0" b="-1450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285854">
            <a:off x="1382475" y="8086201"/>
            <a:ext cx="2197748" cy="2833900"/>
          </a:xfrm>
          <a:custGeom>
            <a:avLst/>
            <a:gdLst/>
            <a:ahLst/>
            <a:cxnLst/>
            <a:rect r="r" b="b" t="t" l="l"/>
            <a:pathLst>
              <a:path h="2833900" w="2197748">
                <a:moveTo>
                  <a:pt x="0" y="0"/>
                </a:moveTo>
                <a:lnTo>
                  <a:pt x="2197748" y="0"/>
                </a:lnTo>
                <a:lnTo>
                  <a:pt x="2197748" y="2833900"/>
                </a:lnTo>
                <a:lnTo>
                  <a:pt x="0" y="2833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21044" y="7167005"/>
            <a:ext cx="1567698" cy="4672291"/>
          </a:xfrm>
          <a:custGeom>
            <a:avLst/>
            <a:gdLst/>
            <a:ahLst/>
            <a:cxnLst/>
            <a:rect r="r" b="b" t="t" l="l"/>
            <a:pathLst>
              <a:path h="4672291" w="1567698">
                <a:moveTo>
                  <a:pt x="0" y="0"/>
                </a:moveTo>
                <a:lnTo>
                  <a:pt x="1567699" y="0"/>
                </a:lnTo>
                <a:lnTo>
                  <a:pt x="1567699" y="4672292"/>
                </a:lnTo>
                <a:lnTo>
                  <a:pt x="0" y="4672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53602" b="-3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38574" y="-187357"/>
            <a:ext cx="2734973" cy="3552203"/>
          </a:xfrm>
          <a:custGeom>
            <a:avLst/>
            <a:gdLst/>
            <a:ahLst/>
            <a:cxnLst/>
            <a:rect r="r" b="b" t="t" l="l"/>
            <a:pathLst>
              <a:path h="3552203" w="2734973">
                <a:moveTo>
                  <a:pt x="0" y="0"/>
                </a:moveTo>
                <a:lnTo>
                  <a:pt x="2734972" y="0"/>
                </a:lnTo>
                <a:lnTo>
                  <a:pt x="2734972" y="3552203"/>
                </a:lnTo>
                <a:lnTo>
                  <a:pt x="0" y="3552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02686" b="-3193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31636" y="0"/>
            <a:ext cx="3346514" cy="1354284"/>
          </a:xfrm>
          <a:custGeom>
            <a:avLst/>
            <a:gdLst/>
            <a:ahLst/>
            <a:cxnLst/>
            <a:rect r="r" b="b" t="t" l="l"/>
            <a:pathLst>
              <a:path h="1354284" w="3346514">
                <a:moveTo>
                  <a:pt x="0" y="0"/>
                </a:moveTo>
                <a:lnTo>
                  <a:pt x="3346515" y="0"/>
                </a:lnTo>
                <a:lnTo>
                  <a:pt x="3346515" y="1354284"/>
                </a:lnTo>
                <a:lnTo>
                  <a:pt x="0" y="1354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711" r="-221" b="-2151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84129" y="2554744"/>
            <a:ext cx="6997378" cy="4899334"/>
          </a:xfrm>
          <a:custGeom>
            <a:avLst/>
            <a:gdLst/>
            <a:ahLst/>
            <a:cxnLst/>
            <a:rect r="r" b="b" t="t" l="l"/>
            <a:pathLst>
              <a:path h="4899334" w="6997378">
                <a:moveTo>
                  <a:pt x="0" y="0"/>
                </a:moveTo>
                <a:lnTo>
                  <a:pt x="6997378" y="0"/>
                </a:lnTo>
                <a:lnTo>
                  <a:pt x="6997378" y="4899334"/>
                </a:lnTo>
                <a:lnTo>
                  <a:pt x="0" y="489933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6073" t="0" r="-116202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069481" y="3803879"/>
            <a:ext cx="6611775" cy="4757089"/>
          </a:xfrm>
          <a:custGeom>
            <a:avLst/>
            <a:gdLst/>
            <a:ahLst/>
            <a:cxnLst/>
            <a:rect r="r" b="b" t="t" l="l"/>
            <a:pathLst>
              <a:path h="4757089" w="6611775">
                <a:moveTo>
                  <a:pt x="0" y="0"/>
                </a:moveTo>
                <a:lnTo>
                  <a:pt x="6611774" y="0"/>
                </a:lnTo>
                <a:lnTo>
                  <a:pt x="6611774" y="4757089"/>
                </a:lnTo>
                <a:lnTo>
                  <a:pt x="0" y="475708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28408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698376" y="6412945"/>
            <a:ext cx="1013036" cy="509051"/>
          </a:xfrm>
          <a:custGeom>
            <a:avLst/>
            <a:gdLst/>
            <a:ahLst/>
            <a:cxnLst/>
            <a:rect r="r" b="b" t="t" l="l"/>
            <a:pathLst>
              <a:path h="509051" w="1013036">
                <a:moveTo>
                  <a:pt x="0" y="0"/>
                </a:moveTo>
                <a:lnTo>
                  <a:pt x="1013035" y="0"/>
                </a:lnTo>
                <a:lnTo>
                  <a:pt x="1013035" y="509050"/>
                </a:lnTo>
                <a:lnTo>
                  <a:pt x="0" y="5090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8472767" y="4914904"/>
            <a:ext cx="2026669" cy="609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59"/>
              </a:lnSpc>
              <a:spcBef>
                <a:spcPct val="0"/>
              </a:spcBef>
            </a:pPr>
            <a:r>
              <a:rPr lang="en-US" sz="5010">
                <a:solidFill>
                  <a:srgbClr val="FF3131"/>
                </a:solidFill>
                <a:latin typeface="Rabbits Dummy"/>
                <a:ea typeface="Rabbits Dummy"/>
                <a:cs typeface="Rabbits Dummy"/>
                <a:sym typeface="Rabbits Dummy"/>
              </a:rPr>
              <a:t>ANÁLISIS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59160" y="409781"/>
            <a:ext cx="14272477" cy="1993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2"/>
              </a:lnSpc>
            </a:pPr>
            <a:r>
              <a:rPr lang="en-US" sz="3474">
                <a:solidFill>
                  <a:srgbClr val="000000"/>
                </a:solidFill>
                <a:latin typeface="TT Nooks Script Bold"/>
                <a:ea typeface="TT Nooks Script Bold"/>
                <a:cs typeface="TT Nooks Script Bold"/>
                <a:sym typeface="TT Nooks Script Bold"/>
              </a:rPr>
              <a:t>8.¿HA RECIBIDO EDUCACIÓN POR LOS PROFESIONALES DEL PROGRAMA DE ARTRITIS REUMATOIDE, SOBRE ALIMENTACIÓN, IMPORTANCIA DE LA ACTIVIDAD FÍSICA, TRATAMIENTO FARMACOLÓGICO, TOMA DE LABORATORIOS Y ADHERENCIA AL PROGRAMA? </a:t>
            </a:r>
          </a:p>
          <a:p>
            <a:pPr algn="ctr" marL="0" indent="0" lvl="0">
              <a:lnSpc>
                <a:spcPts val="3092"/>
              </a:lnSpc>
              <a:spcBef>
                <a:spcPct val="0"/>
              </a:spcBef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6342662" y="5318542"/>
            <a:ext cx="737500" cy="609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59"/>
              </a:lnSpc>
              <a:spcBef>
                <a:spcPct val="0"/>
              </a:spcBef>
            </a:pPr>
            <a:r>
              <a:rPr lang="en-US" sz="5010">
                <a:solidFill>
                  <a:srgbClr val="FF3131"/>
                </a:solidFill>
                <a:latin typeface="Rabbits Dummy"/>
                <a:ea typeface="Rabbits Dummy"/>
                <a:cs typeface="Rabbits Dummy"/>
                <a:sym typeface="Rabbits Dummy"/>
              </a:rPr>
              <a:t>2%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90174">
            <a:off x="-1115449" y="7532933"/>
            <a:ext cx="3807267" cy="4940777"/>
          </a:xfrm>
          <a:custGeom>
            <a:avLst/>
            <a:gdLst/>
            <a:ahLst/>
            <a:cxnLst/>
            <a:rect r="r" b="b" t="t" l="l"/>
            <a:pathLst>
              <a:path h="4940777" w="3807267">
                <a:moveTo>
                  <a:pt x="0" y="0"/>
                </a:moveTo>
                <a:lnTo>
                  <a:pt x="3807268" y="0"/>
                </a:lnTo>
                <a:lnTo>
                  <a:pt x="3807268" y="4940777"/>
                </a:lnTo>
                <a:lnTo>
                  <a:pt x="0" y="4940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48" t="0" r="-6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604145" y="-44911"/>
            <a:ext cx="4983173" cy="2419885"/>
          </a:xfrm>
          <a:custGeom>
            <a:avLst/>
            <a:gdLst/>
            <a:ahLst/>
            <a:cxnLst/>
            <a:rect r="r" b="b" t="t" l="l"/>
            <a:pathLst>
              <a:path h="2419885" w="4983173">
                <a:moveTo>
                  <a:pt x="0" y="0"/>
                </a:moveTo>
                <a:lnTo>
                  <a:pt x="4983173" y="0"/>
                </a:lnTo>
                <a:lnTo>
                  <a:pt x="4983173" y="2419886"/>
                </a:lnTo>
                <a:lnTo>
                  <a:pt x="0" y="241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454" t="0" r="0" b="-1450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285854">
            <a:off x="1382475" y="8086201"/>
            <a:ext cx="2197748" cy="2833900"/>
          </a:xfrm>
          <a:custGeom>
            <a:avLst/>
            <a:gdLst/>
            <a:ahLst/>
            <a:cxnLst/>
            <a:rect r="r" b="b" t="t" l="l"/>
            <a:pathLst>
              <a:path h="2833900" w="2197748">
                <a:moveTo>
                  <a:pt x="0" y="0"/>
                </a:moveTo>
                <a:lnTo>
                  <a:pt x="2197748" y="0"/>
                </a:lnTo>
                <a:lnTo>
                  <a:pt x="2197748" y="2833900"/>
                </a:lnTo>
                <a:lnTo>
                  <a:pt x="0" y="2833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21044" y="7167005"/>
            <a:ext cx="1567698" cy="4672291"/>
          </a:xfrm>
          <a:custGeom>
            <a:avLst/>
            <a:gdLst/>
            <a:ahLst/>
            <a:cxnLst/>
            <a:rect r="r" b="b" t="t" l="l"/>
            <a:pathLst>
              <a:path h="4672291" w="1567698">
                <a:moveTo>
                  <a:pt x="0" y="0"/>
                </a:moveTo>
                <a:lnTo>
                  <a:pt x="1567699" y="0"/>
                </a:lnTo>
                <a:lnTo>
                  <a:pt x="1567699" y="4672292"/>
                </a:lnTo>
                <a:lnTo>
                  <a:pt x="0" y="4672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53602" b="-3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38574" y="-187357"/>
            <a:ext cx="2734973" cy="3552203"/>
          </a:xfrm>
          <a:custGeom>
            <a:avLst/>
            <a:gdLst/>
            <a:ahLst/>
            <a:cxnLst/>
            <a:rect r="r" b="b" t="t" l="l"/>
            <a:pathLst>
              <a:path h="3552203" w="2734973">
                <a:moveTo>
                  <a:pt x="0" y="0"/>
                </a:moveTo>
                <a:lnTo>
                  <a:pt x="2734972" y="0"/>
                </a:lnTo>
                <a:lnTo>
                  <a:pt x="2734972" y="3552203"/>
                </a:lnTo>
                <a:lnTo>
                  <a:pt x="0" y="3552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02686" b="-3193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31636" y="0"/>
            <a:ext cx="3346514" cy="1354284"/>
          </a:xfrm>
          <a:custGeom>
            <a:avLst/>
            <a:gdLst/>
            <a:ahLst/>
            <a:cxnLst/>
            <a:rect r="r" b="b" t="t" l="l"/>
            <a:pathLst>
              <a:path h="1354284" w="3346514">
                <a:moveTo>
                  <a:pt x="0" y="0"/>
                </a:moveTo>
                <a:lnTo>
                  <a:pt x="3346515" y="0"/>
                </a:lnTo>
                <a:lnTo>
                  <a:pt x="3346515" y="1354284"/>
                </a:lnTo>
                <a:lnTo>
                  <a:pt x="0" y="1354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711" r="-221" b="-2151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28700" y="1828419"/>
            <a:ext cx="6910677" cy="4996223"/>
          </a:xfrm>
          <a:custGeom>
            <a:avLst/>
            <a:gdLst/>
            <a:ahLst/>
            <a:cxnLst/>
            <a:rect r="r" b="b" t="t" l="l"/>
            <a:pathLst>
              <a:path h="4996223" w="6910677">
                <a:moveTo>
                  <a:pt x="0" y="0"/>
                </a:moveTo>
                <a:lnTo>
                  <a:pt x="6910677" y="0"/>
                </a:lnTo>
                <a:lnTo>
                  <a:pt x="6910677" y="4996223"/>
                </a:lnTo>
                <a:lnTo>
                  <a:pt x="0" y="499622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3480" t="0" r="-120696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144000" y="2429292"/>
            <a:ext cx="6848409" cy="5428416"/>
          </a:xfrm>
          <a:custGeom>
            <a:avLst/>
            <a:gdLst/>
            <a:ahLst/>
            <a:cxnLst/>
            <a:rect r="r" b="b" t="t" l="l"/>
            <a:pathLst>
              <a:path h="5428416" w="6848409">
                <a:moveTo>
                  <a:pt x="0" y="0"/>
                </a:moveTo>
                <a:lnTo>
                  <a:pt x="6848409" y="0"/>
                </a:lnTo>
                <a:lnTo>
                  <a:pt x="6848409" y="5428416"/>
                </a:lnTo>
                <a:lnTo>
                  <a:pt x="0" y="542841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42681" t="0" r="-3102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798041" y="9393729"/>
            <a:ext cx="2691918" cy="609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59"/>
              </a:lnSpc>
              <a:spcBef>
                <a:spcPct val="0"/>
              </a:spcBef>
            </a:pPr>
            <a:r>
              <a:rPr lang="en-US" sz="5010">
                <a:solidFill>
                  <a:srgbClr val="FF3131"/>
                </a:solidFill>
                <a:latin typeface="Rabbits Dummy"/>
                <a:ea typeface="Rabbits Dummy"/>
                <a:cs typeface="Rabbits Dummy"/>
                <a:sym typeface="Rabbits Dummy"/>
              </a:rPr>
              <a:t>ANÁLISIS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59160" y="672728"/>
            <a:ext cx="14272477" cy="816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2"/>
              </a:lnSpc>
            </a:pPr>
            <a:r>
              <a:rPr lang="en-US" sz="3474">
                <a:solidFill>
                  <a:srgbClr val="000000"/>
                </a:solidFill>
                <a:latin typeface="TT Nooks Script Bold"/>
                <a:ea typeface="TT Nooks Script Bold"/>
                <a:cs typeface="TT Nooks Script Bold"/>
                <a:sym typeface="TT Nooks Script Bold"/>
              </a:rPr>
              <a:t>9. ¿RECLAMA LOS MEDICAMENTOS EN LA FARMACIA DE LA INSTITUCIÓN?</a:t>
            </a:r>
          </a:p>
          <a:p>
            <a:pPr algn="ctr" marL="0" indent="0" lvl="0">
              <a:lnSpc>
                <a:spcPts val="309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90174">
            <a:off x="-1115449" y="7532933"/>
            <a:ext cx="3807267" cy="4940777"/>
          </a:xfrm>
          <a:custGeom>
            <a:avLst/>
            <a:gdLst/>
            <a:ahLst/>
            <a:cxnLst/>
            <a:rect r="r" b="b" t="t" l="l"/>
            <a:pathLst>
              <a:path h="4940777" w="3807267">
                <a:moveTo>
                  <a:pt x="0" y="0"/>
                </a:moveTo>
                <a:lnTo>
                  <a:pt x="3807268" y="0"/>
                </a:lnTo>
                <a:lnTo>
                  <a:pt x="3807268" y="4940777"/>
                </a:lnTo>
                <a:lnTo>
                  <a:pt x="0" y="4940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48" t="0" r="-6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604145" y="-44911"/>
            <a:ext cx="4983173" cy="2419885"/>
          </a:xfrm>
          <a:custGeom>
            <a:avLst/>
            <a:gdLst/>
            <a:ahLst/>
            <a:cxnLst/>
            <a:rect r="r" b="b" t="t" l="l"/>
            <a:pathLst>
              <a:path h="2419885" w="4983173">
                <a:moveTo>
                  <a:pt x="0" y="0"/>
                </a:moveTo>
                <a:lnTo>
                  <a:pt x="4983173" y="0"/>
                </a:lnTo>
                <a:lnTo>
                  <a:pt x="4983173" y="2419886"/>
                </a:lnTo>
                <a:lnTo>
                  <a:pt x="0" y="241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454" t="0" r="0" b="-1450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285854">
            <a:off x="1382475" y="8086201"/>
            <a:ext cx="2197748" cy="2833900"/>
          </a:xfrm>
          <a:custGeom>
            <a:avLst/>
            <a:gdLst/>
            <a:ahLst/>
            <a:cxnLst/>
            <a:rect r="r" b="b" t="t" l="l"/>
            <a:pathLst>
              <a:path h="2833900" w="2197748">
                <a:moveTo>
                  <a:pt x="0" y="0"/>
                </a:moveTo>
                <a:lnTo>
                  <a:pt x="2197748" y="0"/>
                </a:lnTo>
                <a:lnTo>
                  <a:pt x="2197748" y="2833900"/>
                </a:lnTo>
                <a:lnTo>
                  <a:pt x="0" y="2833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21044" y="7167005"/>
            <a:ext cx="1567698" cy="4672291"/>
          </a:xfrm>
          <a:custGeom>
            <a:avLst/>
            <a:gdLst/>
            <a:ahLst/>
            <a:cxnLst/>
            <a:rect r="r" b="b" t="t" l="l"/>
            <a:pathLst>
              <a:path h="4672291" w="1567698">
                <a:moveTo>
                  <a:pt x="0" y="0"/>
                </a:moveTo>
                <a:lnTo>
                  <a:pt x="1567699" y="0"/>
                </a:lnTo>
                <a:lnTo>
                  <a:pt x="1567699" y="4672292"/>
                </a:lnTo>
                <a:lnTo>
                  <a:pt x="0" y="4672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53602" b="-3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38574" y="-187357"/>
            <a:ext cx="2734973" cy="3552203"/>
          </a:xfrm>
          <a:custGeom>
            <a:avLst/>
            <a:gdLst/>
            <a:ahLst/>
            <a:cxnLst/>
            <a:rect r="r" b="b" t="t" l="l"/>
            <a:pathLst>
              <a:path h="3552203" w="2734973">
                <a:moveTo>
                  <a:pt x="0" y="0"/>
                </a:moveTo>
                <a:lnTo>
                  <a:pt x="2734972" y="0"/>
                </a:lnTo>
                <a:lnTo>
                  <a:pt x="2734972" y="3552203"/>
                </a:lnTo>
                <a:lnTo>
                  <a:pt x="0" y="3552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02686" b="-3193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31636" y="0"/>
            <a:ext cx="3346514" cy="1354284"/>
          </a:xfrm>
          <a:custGeom>
            <a:avLst/>
            <a:gdLst/>
            <a:ahLst/>
            <a:cxnLst/>
            <a:rect r="r" b="b" t="t" l="l"/>
            <a:pathLst>
              <a:path h="1354284" w="3346514">
                <a:moveTo>
                  <a:pt x="0" y="0"/>
                </a:moveTo>
                <a:lnTo>
                  <a:pt x="3346515" y="0"/>
                </a:lnTo>
                <a:lnTo>
                  <a:pt x="3346515" y="1354284"/>
                </a:lnTo>
                <a:lnTo>
                  <a:pt x="0" y="1354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711" r="-221" b="-2151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88185" y="2550667"/>
            <a:ext cx="6060702" cy="5002215"/>
          </a:xfrm>
          <a:custGeom>
            <a:avLst/>
            <a:gdLst/>
            <a:ahLst/>
            <a:cxnLst/>
            <a:rect r="r" b="b" t="t" l="l"/>
            <a:pathLst>
              <a:path h="5002215" w="6060702">
                <a:moveTo>
                  <a:pt x="0" y="0"/>
                </a:moveTo>
                <a:lnTo>
                  <a:pt x="6060702" y="0"/>
                </a:lnTo>
                <a:lnTo>
                  <a:pt x="6060702" y="5002215"/>
                </a:lnTo>
                <a:lnTo>
                  <a:pt x="0" y="500221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-2940" r="-13119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406958" y="3181309"/>
            <a:ext cx="6988959" cy="6076991"/>
          </a:xfrm>
          <a:custGeom>
            <a:avLst/>
            <a:gdLst/>
            <a:ahLst/>
            <a:cxnLst/>
            <a:rect r="r" b="b" t="t" l="l"/>
            <a:pathLst>
              <a:path h="6076991" w="6988959">
                <a:moveTo>
                  <a:pt x="0" y="0"/>
                </a:moveTo>
                <a:lnTo>
                  <a:pt x="6988959" y="0"/>
                </a:lnTo>
                <a:lnTo>
                  <a:pt x="6988959" y="6076991"/>
                </a:lnTo>
                <a:lnTo>
                  <a:pt x="0" y="607699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38484" t="-1882" r="-2572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501094" y="7200900"/>
            <a:ext cx="2253657" cy="1518402"/>
          </a:xfrm>
          <a:custGeom>
            <a:avLst/>
            <a:gdLst/>
            <a:ahLst/>
            <a:cxnLst/>
            <a:rect r="r" b="b" t="t" l="l"/>
            <a:pathLst>
              <a:path h="1518402" w="2253657">
                <a:moveTo>
                  <a:pt x="0" y="0"/>
                </a:moveTo>
                <a:lnTo>
                  <a:pt x="2253657" y="0"/>
                </a:lnTo>
                <a:lnTo>
                  <a:pt x="2253657" y="1518402"/>
                </a:lnTo>
                <a:lnTo>
                  <a:pt x="0" y="15184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608215" y="5979664"/>
            <a:ext cx="2691918" cy="609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59"/>
              </a:lnSpc>
              <a:spcBef>
                <a:spcPct val="0"/>
              </a:spcBef>
            </a:pPr>
            <a:r>
              <a:rPr lang="en-US" sz="5010">
                <a:solidFill>
                  <a:srgbClr val="FF3131"/>
                </a:solidFill>
                <a:latin typeface="Rabbits Dummy"/>
                <a:ea typeface="Rabbits Dummy"/>
                <a:cs typeface="Rabbits Dummy"/>
                <a:sym typeface="Rabbits Dummy"/>
              </a:rPr>
              <a:t>ANÁLISIS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71976" y="409781"/>
            <a:ext cx="14272477" cy="1993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2"/>
              </a:lnSpc>
            </a:pPr>
            <a:r>
              <a:rPr lang="en-US" sz="3474">
                <a:solidFill>
                  <a:srgbClr val="000000"/>
                </a:solidFill>
                <a:latin typeface="TT Nooks Script Bold"/>
                <a:ea typeface="TT Nooks Script Bold"/>
                <a:cs typeface="TT Nooks Script Bold"/>
                <a:sym typeface="TT Nooks Script Bold"/>
              </a:rPr>
              <a:t>  SI LA RESPUESTA ANTERIOR PREGUNTA FUE NO, EN LAS SIGUIENTES MARQUE N/A, DE LO CONTRARIO ¿DURANTE LA ENTREGA DE SUS MEDICAMENTOS EL AUXILIAR DE FARMACIA LE CONFIRMA NOMBRE Y CANTIDAD DEL MEDICAMENTO ENTREGADO?</a:t>
            </a:r>
          </a:p>
          <a:p>
            <a:pPr algn="ctr" marL="0" indent="0" lvl="0">
              <a:lnSpc>
                <a:spcPts val="309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90174">
            <a:off x="-1115449" y="7532933"/>
            <a:ext cx="3807267" cy="4940777"/>
          </a:xfrm>
          <a:custGeom>
            <a:avLst/>
            <a:gdLst/>
            <a:ahLst/>
            <a:cxnLst/>
            <a:rect r="r" b="b" t="t" l="l"/>
            <a:pathLst>
              <a:path h="4940777" w="3807267">
                <a:moveTo>
                  <a:pt x="0" y="0"/>
                </a:moveTo>
                <a:lnTo>
                  <a:pt x="3807268" y="0"/>
                </a:lnTo>
                <a:lnTo>
                  <a:pt x="3807268" y="4940777"/>
                </a:lnTo>
                <a:lnTo>
                  <a:pt x="0" y="4940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48" t="0" r="-6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604145" y="-44911"/>
            <a:ext cx="4983173" cy="2419885"/>
          </a:xfrm>
          <a:custGeom>
            <a:avLst/>
            <a:gdLst/>
            <a:ahLst/>
            <a:cxnLst/>
            <a:rect r="r" b="b" t="t" l="l"/>
            <a:pathLst>
              <a:path h="2419885" w="4983173">
                <a:moveTo>
                  <a:pt x="0" y="0"/>
                </a:moveTo>
                <a:lnTo>
                  <a:pt x="4983173" y="0"/>
                </a:lnTo>
                <a:lnTo>
                  <a:pt x="4983173" y="2419886"/>
                </a:lnTo>
                <a:lnTo>
                  <a:pt x="0" y="241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454" t="0" r="0" b="-1450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285854">
            <a:off x="1382475" y="8086201"/>
            <a:ext cx="2197748" cy="2833900"/>
          </a:xfrm>
          <a:custGeom>
            <a:avLst/>
            <a:gdLst/>
            <a:ahLst/>
            <a:cxnLst/>
            <a:rect r="r" b="b" t="t" l="l"/>
            <a:pathLst>
              <a:path h="2833900" w="2197748">
                <a:moveTo>
                  <a:pt x="0" y="0"/>
                </a:moveTo>
                <a:lnTo>
                  <a:pt x="2197748" y="0"/>
                </a:lnTo>
                <a:lnTo>
                  <a:pt x="2197748" y="2833900"/>
                </a:lnTo>
                <a:lnTo>
                  <a:pt x="0" y="2833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21044" y="7167005"/>
            <a:ext cx="1567698" cy="4672291"/>
          </a:xfrm>
          <a:custGeom>
            <a:avLst/>
            <a:gdLst/>
            <a:ahLst/>
            <a:cxnLst/>
            <a:rect r="r" b="b" t="t" l="l"/>
            <a:pathLst>
              <a:path h="4672291" w="1567698">
                <a:moveTo>
                  <a:pt x="0" y="0"/>
                </a:moveTo>
                <a:lnTo>
                  <a:pt x="1567699" y="0"/>
                </a:lnTo>
                <a:lnTo>
                  <a:pt x="1567699" y="4672292"/>
                </a:lnTo>
                <a:lnTo>
                  <a:pt x="0" y="4672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53602" b="-3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38574" y="-187357"/>
            <a:ext cx="2734973" cy="3552203"/>
          </a:xfrm>
          <a:custGeom>
            <a:avLst/>
            <a:gdLst/>
            <a:ahLst/>
            <a:cxnLst/>
            <a:rect r="r" b="b" t="t" l="l"/>
            <a:pathLst>
              <a:path h="3552203" w="2734973">
                <a:moveTo>
                  <a:pt x="0" y="0"/>
                </a:moveTo>
                <a:lnTo>
                  <a:pt x="2734972" y="0"/>
                </a:lnTo>
                <a:lnTo>
                  <a:pt x="2734972" y="3552203"/>
                </a:lnTo>
                <a:lnTo>
                  <a:pt x="0" y="3552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02686" b="-3193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31636" y="8826009"/>
            <a:ext cx="3346514" cy="1354284"/>
          </a:xfrm>
          <a:custGeom>
            <a:avLst/>
            <a:gdLst/>
            <a:ahLst/>
            <a:cxnLst/>
            <a:rect r="r" b="b" t="t" l="l"/>
            <a:pathLst>
              <a:path h="1354284" w="3346514">
                <a:moveTo>
                  <a:pt x="0" y="0"/>
                </a:moveTo>
                <a:lnTo>
                  <a:pt x="3346515" y="0"/>
                </a:lnTo>
                <a:lnTo>
                  <a:pt x="3346515" y="1354284"/>
                </a:lnTo>
                <a:lnTo>
                  <a:pt x="0" y="1354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711" r="-221" b="-2151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59956" y="2930097"/>
            <a:ext cx="6347774" cy="6129484"/>
          </a:xfrm>
          <a:custGeom>
            <a:avLst/>
            <a:gdLst/>
            <a:ahLst/>
            <a:cxnLst/>
            <a:rect r="r" b="b" t="t" l="l"/>
            <a:pathLst>
              <a:path h="6129484" w="6347774">
                <a:moveTo>
                  <a:pt x="0" y="0"/>
                </a:moveTo>
                <a:lnTo>
                  <a:pt x="6347774" y="0"/>
                </a:lnTo>
                <a:lnTo>
                  <a:pt x="6347774" y="6129484"/>
                </a:lnTo>
                <a:lnTo>
                  <a:pt x="0" y="612948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2471" t="0" r="-197764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863911" y="2374975"/>
            <a:ext cx="6267798" cy="5896336"/>
          </a:xfrm>
          <a:custGeom>
            <a:avLst/>
            <a:gdLst/>
            <a:ahLst/>
            <a:cxnLst/>
            <a:rect r="r" b="b" t="t" l="l"/>
            <a:pathLst>
              <a:path h="5896336" w="6267798">
                <a:moveTo>
                  <a:pt x="0" y="0"/>
                </a:moveTo>
                <a:lnTo>
                  <a:pt x="6267798" y="0"/>
                </a:lnTo>
                <a:lnTo>
                  <a:pt x="6267798" y="5896335"/>
                </a:lnTo>
                <a:lnTo>
                  <a:pt x="0" y="589633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77482" t="0" r="-24762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596398" y="831962"/>
            <a:ext cx="11007747" cy="866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3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latin typeface="TT Nooks Script Bold"/>
                <a:ea typeface="TT Nooks Script Bold"/>
                <a:cs typeface="TT Nooks Script Bold"/>
                <a:sym typeface="TT Nooks Script Bold"/>
              </a:rPr>
              <a:t>ENCUESTA CONTESTADA POR: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570422" y="4987095"/>
            <a:ext cx="2835089" cy="891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497"/>
              </a:lnSpc>
              <a:spcBef>
                <a:spcPct val="0"/>
              </a:spcBef>
            </a:pPr>
            <a:r>
              <a:rPr lang="en-US" sz="7300">
                <a:solidFill>
                  <a:srgbClr val="FF3131"/>
                </a:solidFill>
                <a:latin typeface="Rabbits Dummy"/>
                <a:ea typeface="Rabbits Dummy"/>
                <a:cs typeface="Rabbits Dummy"/>
                <a:sym typeface="Rabbits Dummy"/>
              </a:rPr>
              <a:t>ANÁLISIS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90174">
            <a:off x="-1115449" y="7532933"/>
            <a:ext cx="3807267" cy="4940777"/>
          </a:xfrm>
          <a:custGeom>
            <a:avLst/>
            <a:gdLst/>
            <a:ahLst/>
            <a:cxnLst/>
            <a:rect r="r" b="b" t="t" l="l"/>
            <a:pathLst>
              <a:path h="4940777" w="3807267">
                <a:moveTo>
                  <a:pt x="0" y="0"/>
                </a:moveTo>
                <a:lnTo>
                  <a:pt x="3807268" y="0"/>
                </a:lnTo>
                <a:lnTo>
                  <a:pt x="3807268" y="4940777"/>
                </a:lnTo>
                <a:lnTo>
                  <a:pt x="0" y="4940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48" t="0" r="-6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604145" y="-44911"/>
            <a:ext cx="4983173" cy="2419885"/>
          </a:xfrm>
          <a:custGeom>
            <a:avLst/>
            <a:gdLst/>
            <a:ahLst/>
            <a:cxnLst/>
            <a:rect r="r" b="b" t="t" l="l"/>
            <a:pathLst>
              <a:path h="2419885" w="4983173">
                <a:moveTo>
                  <a:pt x="0" y="0"/>
                </a:moveTo>
                <a:lnTo>
                  <a:pt x="4983173" y="0"/>
                </a:lnTo>
                <a:lnTo>
                  <a:pt x="4983173" y="2419886"/>
                </a:lnTo>
                <a:lnTo>
                  <a:pt x="0" y="241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454" t="0" r="0" b="-1450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285854">
            <a:off x="1382475" y="8086201"/>
            <a:ext cx="2197748" cy="2833900"/>
          </a:xfrm>
          <a:custGeom>
            <a:avLst/>
            <a:gdLst/>
            <a:ahLst/>
            <a:cxnLst/>
            <a:rect r="r" b="b" t="t" l="l"/>
            <a:pathLst>
              <a:path h="2833900" w="2197748">
                <a:moveTo>
                  <a:pt x="0" y="0"/>
                </a:moveTo>
                <a:lnTo>
                  <a:pt x="2197748" y="0"/>
                </a:lnTo>
                <a:lnTo>
                  <a:pt x="2197748" y="2833900"/>
                </a:lnTo>
                <a:lnTo>
                  <a:pt x="0" y="2833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21044" y="7167005"/>
            <a:ext cx="1567698" cy="4672291"/>
          </a:xfrm>
          <a:custGeom>
            <a:avLst/>
            <a:gdLst/>
            <a:ahLst/>
            <a:cxnLst/>
            <a:rect r="r" b="b" t="t" l="l"/>
            <a:pathLst>
              <a:path h="4672291" w="1567698">
                <a:moveTo>
                  <a:pt x="0" y="0"/>
                </a:moveTo>
                <a:lnTo>
                  <a:pt x="1567699" y="0"/>
                </a:lnTo>
                <a:lnTo>
                  <a:pt x="1567699" y="4672292"/>
                </a:lnTo>
                <a:lnTo>
                  <a:pt x="0" y="4672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53602" b="-3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38574" y="-187357"/>
            <a:ext cx="2734973" cy="3552203"/>
          </a:xfrm>
          <a:custGeom>
            <a:avLst/>
            <a:gdLst/>
            <a:ahLst/>
            <a:cxnLst/>
            <a:rect r="r" b="b" t="t" l="l"/>
            <a:pathLst>
              <a:path h="3552203" w="2734973">
                <a:moveTo>
                  <a:pt x="0" y="0"/>
                </a:moveTo>
                <a:lnTo>
                  <a:pt x="2734972" y="0"/>
                </a:lnTo>
                <a:lnTo>
                  <a:pt x="2734972" y="3552203"/>
                </a:lnTo>
                <a:lnTo>
                  <a:pt x="0" y="3552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02686" b="-3193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31636" y="0"/>
            <a:ext cx="3346514" cy="1354284"/>
          </a:xfrm>
          <a:custGeom>
            <a:avLst/>
            <a:gdLst/>
            <a:ahLst/>
            <a:cxnLst/>
            <a:rect r="r" b="b" t="t" l="l"/>
            <a:pathLst>
              <a:path h="1354284" w="3346514">
                <a:moveTo>
                  <a:pt x="0" y="0"/>
                </a:moveTo>
                <a:lnTo>
                  <a:pt x="3346515" y="0"/>
                </a:lnTo>
                <a:lnTo>
                  <a:pt x="3346515" y="1354284"/>
                </a:lnTo>
                <a:lnTo>
                  <a:pt x="0" y="1354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711" r="-221" b="-2151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88185" y="2092338"/>
            <a:ext cx="6770030" cy="5435632"/>
          </a:xfrm>
          <a:custGeom>
            <a:avLst/>
            <a:gdLst/>
            <a:ahLst/>
            <a:cxnLst/>
            <a:rect r="r" b="b" t="t" l="l"/>
            <a:pathLst>
              <a:path h="5435632" w="6770030">
                <a:moveTo>
                  <a:pt x="0" y="0"/>
                </a:moveTo>
                <a:lnTo>
                  <a:pt x="6770030" y="0"/>
                </a:lnTo>
                <a:lnTo>
                  <a:pt x="6770030" y="5435632"/>
                </a:lnTo>
                <a:lnTo>
                  <a:pt x="0" y="543563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462" t="-2706" r="-115259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763977" y="2833595"/>
            <a:ext cx="6738007" cy="5986957"/>
          </a:xfrm>
          <a:custGeom>
            <a:avLst/>
            <a:gdLst/>
            <a:ahLst/>
            <a:cxnLst/>
            <a:rect r="r" b="b" t="t" l="l"/>
            <a:pathLst>
              <a:path h="5986957" w="6738007">
                <a:moveTo>
                  <a:pt x="0" y="0"/>
                </a:moveTo>
                <a:lnTo>
                  <a:pt x="6738008" y="0"/>
                </a:lnTo>
                <a:lnTo>
                  <a:pt x="6738008" y="5986958"/>
                </a:lnTo>
                <a:lnTo>
                  <a:pt x="0" y="598695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28126" t="0" r="-6469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411798" y="4112779"/>
            <a:ext cx="906689" cy="2095291"/>
          </a:xfrm>
          <a:custGeom>
            <a:avLst/>
            <a:gdLst/>
            <a:ahLst/>
            <a:cxnLst/>
            <a:rect r="r" b="b" t="t" l="l"/>
            <a:pathLst>
              <a:path h="2095291" w="906689">
                <a:moveTo>
                  <a:pt x="0" y="0"/>
                </a:moveTo>
                <a:lnTo>
                  <a:pt x="906689" y="0"/>
                </a:lnTo>
                <a:lnTo>
                  <a:pt x="906689" y="2095291"/>
                </a:lnTo>
                <a:lnTo>
                  <a:pt x="0" y="209529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8017780" y="5598478"/>
            <a:ext cx="2124022" cy="609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59"/>
              </a:lnSpc>
              <a:spcBef>
                <a:spcPct val="0"/>
              </a:spcBef>
            </a:pPr>
            <a:r>
              <a:rPr lang="en-US" sz="5010">
                <a:solidFill>
                  <a:srgbClr val="FF3131"/>
                </a:solidFill>
                <a:latin typeface="Rabbits Dummy"/>
                <a:ea typeface="Rabbits Dummy"/>
                <a:cs typeface="Rabbits Dummy"/>
                <a:sym typeface="Rabbits Dummy"/>
              </a:rPr>
              <a:t>ANÁLISIS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59160" y="476551"/>
            <a:ext cx="14272477" cy="1209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2"/>
              </a:lnSpc>
            </a:pPr>
            <a:r>
              <a:rPr lang="en-US" sz="3474">
                <a:solidFill>
                  <a:srgbClr val="000000"/>
                </a:solidFill>
                <a:latin typeface="TT Nooks Script Bold"/>
                <a:ea typeface="TT Nooks Script Bold"/>
                <a:cs typeface="TT Nooks Script Bold"/>
                <a:sym typeface="TT Nooks Script Bold"/>
              </a:rPr>
              <a:t>10.¿DURANTE LA ENTREGA DE SUS MEDICAMENTOS EL AUXILIAR DE FARMACIA LE INFORMA RECOMENDACIONES PARA EL ALMACENAMIENTO EN CASA?</a:t>
            </a:r>
          </a:p>
          <a:p>
            <a:pPr algn="ctr" marL="0" indent="0" lvl="0">
              <a:lnSpc>
                <a:spcPts val="3092"/>
              </a:lnSpc>
              <a:spcBef>
                <a:spcPct val="0"/>
              </a:spcBef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5506258" y="6918378"/>
            <a:ext cx="717769" cy="609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59"/>
              </a:lnSpc>
              <a:spcBef>
                <a:spcPct val="0"/>
              </a:spcBef>
            </a:pPr>
            <a:r>
              <a:rPr lang="en-US" sz="5010">
                <a:solidFill>
                  <a:srgbClr val="FF3131"/>
                </a:solidFill>
                <a:latin typeface="Rabbits Dummy"/>
                <a:ea typeface="Rabbits Dummy"/>
                <a:cs typeface="Rabbits Dummy"/>
                <a:sym typeface="Rabbits Dummy"/>
              </a:rPr>
              <a:t>3%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90174">
            <a:off x="-1115449" y="7532933"/>
            <a:ext cx="3807267" cy="4940777"/>
          </a:xfrm>
          <a:custGeom>
            <a:avLst/>
            <a:gdLst/>
            <a:ahLst/>
            <a:cxnLst/>
            <a:rect r="r" b="b" t="t" l="l"/>
            <a:pathLst>
              <a:path h="4940777" w="3807267">
                <a:moveTo>
                  <a:pt x="0" y="0"/>
                </a:moveTo>
                <a:lnTo>
                  <a:pt x="3807268" y="0"/>
                </a:lnTo>
                <a:lnTo>
                  <a:pt x="3807268" y="4940777"/>
                </a:lnTo>
                <a:lnTo>
                  <a:pt x="0" y="4940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48" t="0" r="-6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604145" y="-44911"/>
            <a:ext cx="4983173" cy="2419885"/>
          </a:xfrm>
          <a:custGeom>
            <a:avLst/>
            <a:gdLst/>
            <a:ahLst/>
            <a:cxnLst/>
            <a:rect r="r" b="b" t="t" l="l"/>
            <a:pathLst>
              <a:path h="2419885" w="4983173">
                <a:moveTo>
                  <a:pt x="0" y="0"/>
                </a:moveTo>
                <a:lnTo>
                  <a:pt x="4983173" y="0"/>
                </a:lnTo>
                <a:lnTo>
                  <a:pt x="4983173" y="2419886"/>
                </a:lnTo>
                <a:lnTo>
                  <a:pt x="0" y="241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454" t="0" r="0" b="-1450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285854">
            <a:off x="1382475" y="8086201"/>
            <a:ext cx="2197748" cy="2833900"/>
          </a:xfrm>
          <a:custGeom>
            <a:avLst/>
            <a:gdLst/>
            <a:ahLst/>
            <a:cxnLst/>
            <a:rect r="r" b="b" t="t" l="l"/>
            <a:pathLst>
              <a:path h="2833900" w="2197748">
                <a:moveTo>
                  <a:pt x="0" y="0"/>
                </a:moveTo>
                <a:lnTo>
                  <a:pt x="2197748" y="0"/>
                </a:lnTo>
                <a:lnTo>
                  <a:pt x="2197748" y="2833900"/>
                </a:lnTo>
                <a:lnTo>
                  <a:pt x="0" y="2833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21044" y="7167005"/>
            <a:ext cx="1567698" cy="4672291"/>
          </a:xfrm>
          <a:custGeom>
            <a:avLst/>
            <a:gdLst/>
            <a:ahLst/>
            <a:cxnLst/>
            <a:rect r="r" b="b" t="t" l="l"/>
            <a:pathLst>
              <a:path h="4672291" w="1567698">
                <a:moveTo>
                  <a:pt x="0" y="0"/>
                </a:moveTo>
                <a:lnTo>
                  <a:pt x="1567699" y="0"/>
                </a:lnTo>
                <a:lnTo>
                  <a:pt x="1567699" y="4672292"/>
                </a:lnTo>
                <a:lnTo>
                  <a:pt x="0" y="4672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53602" b="-3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38574" y="-187357"/>
            <a:ext cx="2734973" cy="3552203"/>
          </a:xfrm>
          <a:custGeom>
            <a:avLst/>
            <a:gdLst/>
            <a:ahLst/>
            <a:cxnLst/>
            <a:rect r="r" b="b" t="t" l="l"/>
            <a:pathLst>
              <a:path h="3552203" w="2734973">
                <a:moveTo>
                  <a:pt x="0" y="0"/>
                </a:moveTo>
                <a:lnTo>
                  <a:pt x="2734972" y="0"/>
                </a:lnTo>
                <a:lnTo>
                  <a:pt x="2734972" y="3552203"/>
                </a:lnTo>
                <a:lnTo>
                  <a:pt x="0" y="3552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02686" b="-3193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31636" y="0"/>
            <a:ext cx="3346514" cy="1354284"/>
          </a:xfrm>
          <a:custGeom>
            <a:avLst/>
            <a:gdLst/>
            <a:ahLst/>
            <a:cxnLst/>
            <a:rect r="r" b="b" t="t" l="l"/>
            <a:pathLst>
              <a:path h="1354284" w="3346514">
                <a:moveTo>
                  <a:pt x="0" y="0"/>
                </a:moveTo>
                <a:lnTo>
                  <a:pt x="3346515" y="0"/>
                </a:lnTo>
                <a:lnTo>
                  <a:pt x="3346515" y="1354284"/>
                </a:lnTo>
                <a:lnTo>
                  <a:pt x="0" y="1354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711" r="-221" b="-2151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70092" y="1588744"/>
            <a:ext cx="7493440" cy="5333251"/>
          </a:xfrm>
          <a:custGeom>
            <a:avLst/>
            <a:gdLst/>
            <a:ahLst/>
            <a:cxnLst/>
            <a:rect r="r" b="b" t="t" l="l"/>
            <a:pathLst>
              <a:path h="5333251" w="7493440">
                <a:moveTo>
                  <a:pt x="0" y="0"/>
                </a:moveTo>
                <a:lnTo>
                  <a:pt x="7493440" y="0"/>
                </a:lnTo>
                <a:lnTo>
                  <a:pt x="7493440" y="5333251"/>
                </a:lnTo>
                <a:lnTo>
                  <a:pt x="0" y="533325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-789" r="-113420" b="-789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855815" y="2768884"/>
            <a:ext cx="6508502" cy="4867158"/>
          </a:xfrm>
          <a:custGeom>
            <a:avLst/>
            <a:gdLst/>
            <a:ahLst/>
            <a:cxnLst/>
            <a:rect r="r" b="b" t="t" l="l"/>
            <a:pathLst>
              <a:path h="4867158" w="6508502">
                <a:moveTo>
                  <a:pt x="0" y="0"/>
                </a:moveTo>
                <a:lnTo>
                  <a:pt x="6508502" y="0"/>
                </a:lnTo>
                <a:lnTo>
                  <a:pt x="6508502" y="4867158"/>
                </a:lnTo>
                <a:lnTo>
                  <a:pt x="0" y="486715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20757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464051" y="7153106"/>
            <a:ext cx="2874644" cy="2409475"/>
          </a:xfrm>
          <a:custGeom>
            <a:avLst/>
            <a:gdLst/>
            <a:ahLst/>
            <a:cxnLst/>
            <a:rect r="r" b="b" t="t" l="l"/>
            <a:pathLst>
              <a:path h="2409475" w="2874644">
                <a:moveTo>
                  <a:pt x="0" y="0"/>
                </a:moveTo>
                <a:lnTo>
                  <a:pt x="2874644" y="0"/>
                </a:lnTo>
                <a:lnTo>
                  <a:pt x="2874644" y="2409475"/>
                </a:lnTo>
                <a:lnTo>
                  <a:pt x="0" y="24094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8470821" y="6100861"/>
            <a:ext cx="2691918" cy="609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59"/>
              </a:lnSpc>
              <a:spcBef>
                <a:spcPct val="0"/>
              </a:spcBef>
            </a:pPr>
            <a:r>
              <a:rPr lang="en-US" sz="5010">
                <a:solidFill>
                  <a:srgbClr val="FF3131"/>
                </a:solidFill>
                <a:latin typeface="Rabbits Dummy"/>
                <a:ea typeface="Rabbits Dummy"/>
                <a:cs typeface="Rabbits Dummy"/>
                <a:sym typeface="Rabbits Dummy"/>
              </a:rPr>
              <a:t>ANÁLISIS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59160" y="476551"/>
            <a:ext cx="14272477" cy="1209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2"/>
              </a:lnSpc>
            </a:pPr>
            <a:r>
              <a:rPr lang="en-US" sz="3474">
                <a:solidFill>
                  <a:srgbClr val="000000"/>
                </a:solidFill>
                <a:latin typeface="TT Nooks Script Bold"/>
                <a:ea typeface="TT Nooks Script Bold"/>
                <a:cs typeface="TT Nooks Script Bold"/>
                <a:sym typeface="TT Nooks Script Bold"/>
              </a:rPr>
              <a:t>11.¿LE EXPLICARON LA IMPORTANCIA DE VERIFICAR LA FECHA DE VENCIMIENTO DE SUS MEDICAMENTOS?</a:t>
            </a:r>
          </a:p>
          <a:p>
            <a:pPr algn="ctr" marL="0" indent="0" lvl="0">
              <a:lnSpc>
                <a:spcPts val="309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90174">
            <a:off x="-1115449" y="7532933"/>
            <a:ext cx="3807267" cy="4940777"/>
          </a:xfrm>
          <a:custGeom>
            <a:avLst/>
            <a:gdLst/>
            <a:ahLst/>
            <a:cxnLst/>
            <a:rect r="r" b="b" t="t" l="l"/>
            <a:pathLst>
              <a:path h="4940777" w="3807267">
                <a:moveTo>
                  <a:pt x="0" y="0"/>
                </a:moveTo>
                <a:lnTo>
                  <a:pt x="3807268" y="0"/>
                </a:lnTo>
                <a:lnTo>
                  <a:pt x="3807268" y="4940777"/>
                </a:lnTo>
                <a:lnTo>
                  <a:pt x="0" y="4940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48" t="0" r="-6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604145" y="-44911"/>
            <a:ext cx="4983173" cy="2419885"/>
          </a:xfrm>
          <a:custGeom>
            <a:avLst/>
            <a:gdLst/>
            <a:ahLst/>
            <a:cxnLst/>
            <a:rect r="r" b="b" t="t" l="l"/>
            <a:pathLst>
              <a:path h="2419885" w="4983173">
                <a:moveTo>
                  <a:pt x="0" y="0"/>
                </a:moveTo>
                <a:lnTo>
                  <a:pt x="4983173" y="0"/>
                </a:lnTo>
                <a:lnTo>
                  <a:pt x="4983173" y="2419886"/>
                </a:lnTo>
                <a:lnTo>
                  <a:pt x="0" y="241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454" t="0" r="0" b="-1450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285854">
            <a:off x="1382475" y="8086201"/>
            <a:ext cx="2197748" cy="2833900"/>
          </a:xfrm>
          <a:custGeom>
            <a:avLst/>
            <a:gdLst/>
            <a:ahLst/>
            <a:cxnLst/>
            <a:rect r="r" b="b" t="t" l="l"/>
            <a:pathLst>
              <a:path h="2833900" w="2197748">
                <a:moveTo>
                  <a:pt x="0" y="0"/>
                </a:moveTo>
                <a:lnTo>
                  <a:pt x="2197748" y="0"/>
                </a:lnTo>
                <a:lnTo>
                  <a:pt x="2197748" y="2833900"/>
                </a:lnTo>
                <a:lnTo>
                  <a:pt x="0" y="2833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21044" y="7167005"/>
            <a:ext cx="1567698" cy="4672291"/>
          </a:xfrm>
          <a:custGeom>
            <a:avLst/>
            <a:gdLst/>
            <a:ahLst/>
            <a:cxnLst/>
            <a:rect r="r" b="b" t="t" l="l"/>
            <a:pathLst>
              <a:path h="4672291" w="1567698">
                <a:moveTo>
                  <a:pt x="0" y="0"/>
                </a:moveTo>
                <a:lnTo>
                  <a:pt x="1567699" y="0"/>
                </a:lnTo>
                <a:lnTo>
                  <a:pt x="1567699" y="4672292"/>
                </a:lnTo>
                <a:lnTo>
                  <a:pt x="0" y="4672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53602" b="-3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38574" y="-187357"/>
            <a:ext cx="2734973" cy="3552203"/>
          </a:xfrm>
          <a:custGeom>
            <a:avLst/>
            <a:gdLst/>
            <a:ahLst/>
            <a:cxnLst/>
            <a:rect r="r" b="b" t="t" l="l"/>
            <a:pathLst>
              <a:path h="3552203" w="2734973">
                <a:moveTo>
                  <a:pt x="0" y="0"/>
                </a:moveTo>
                <a:lnTo>
                  <a:pt x="2734972" y="0"/>
                </a:lnTo>
                <a:lnTo>
                  <a:pt x="2734972" y="3552203"/>
                </a:lnTo>
                <a:lnTo>
                  <a:pt x="0" y="3552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02686" b="-3193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31636" y="0"/>
            <a:ext cx="3346514" cy="1354284"/>
          </a:xfrm>
          <a:custGeom>
            <a:avLst/>
            <a:gdLst/>
            <a:ahLst/>
            <a:cxnLst/>
            <a:rect r="r" b="b" t="t" l="l"/>
            <a:pathLst>
              <a:path h="1354284" w="3346514">
                <a:moveTo>
                  <a:pt x="0" y="0"/>
                </a:moveTo>
                <a:lnTo>
                  <a:pt x="3346515" y="0"/>
                </a:lnTo>
                <a:lnTo>
                  <a:pt x="3346515" y="1354284"/>
                </a:lnTo>
                <a:lnTo>
                  <a:pt x="0" y="1354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711" r="-221" b="-2151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28912" y="3118946"/>
            <a:ext cx="13899924" cy="4049108"/>
          </a:xfrm>
          <a:custGeom>
            <a:avLst/>
            <a:gdLst/>
            <a:ahLst/>
            <a:cxnLst/>
            <a:rect r="r" b="b" t="t" l="l"/>
            <a:pathLst>
              <a:path h="4049108" w="13899924">
                <a:moveTo>
                  <a:pt x="0" y="0"/>
                </a:moveTo>
                <a:lnTo>
                  <a:pt x="13899924" y="0"/>
                </a:lnTo>
                <a:lnTo>
                  <a:pt x="13899924" y="4049108"/>
                </a:lnTo>
                <a:lnTo>
                  <a:pt x="0" y="404910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59160" y="476551"/>
            <a:ext cx="14272477" cy="1209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2"/>
              </a:lnSpc>
            </a:pPr>
            <a:r>
              <a:rPr lang="en-US" sz="3474">
                <a:solidFill>
                  <a:srgbClr val="000000"/>
                </a:solidFill>
                <a:latin typeface="TT Nooks Script Bold"/>
                <a:ea typeface="TT Nooks Script Bold"/>
                <a:cs typeface="TT Nooks Script Bold"/>
                <a:sym typeface="TT Nooks Script Bold"/>
              </a:rPr>
              <a:t>MEDIOS DE COMUNICACIÓN POR LOS CUALES EL PACIENTE CONOCE LA INFORMACIÓN REFERIDA EN LA ENCUESTA</a:t>
            </a:r>
          </a:p>
          <a:p>
            <a:pPr algn="ctr" marL="0" indent="0" lvl="0">
              <a:lnSpc>
                <a:spcPts val="309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90174">
            <a:off x="-1115449" y="7532933"/>
            <a:ext cx="3807267" cy="4940777"/>
          </a:xfrm>
          <a:custGeom>
            <a:avLst/>
            <a:gdLst/>
            <a:ahLst/>
            <a:cxnLst/>
            <a:rect r="r" b="b" t="t" l="l"/>
            <a:pathLst>
              <a:path h="4940777" w="3807267">
                <a:moveTo>
                  <a:pt x="0" y="0"/>
                </a:moveTo>
                <a:lnTo>
                  <a:pt x="3807268" y="0"/>
                </a:lnTo>
                <a:lnTo>
                  <a:pt x="3807268" y="4940777"/>
                </a:lnTo>
                <a:lnTo>
                  <a:pt x="0" y="4940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48" t="0" r="-6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604145" y="-44911"/>
            <a:ext cx="4983173" cy="2419885"/>
          </a:xfrm>
          <a:custGeom>
            <a:avLst/>
            <a:gdLst/>
            <a:ahLst/>
            <a:cxnLst/>
            <a:rect r="r" b="b" t="t" l="l"/>
            <a:pathLst>
              <a:path h="2419885" w="4983173">
                <a:moveTo>
                  <a:pt x="0" y="0"/>
                </a:moveTo>
                <a:lnTo>
                  <a:pt x="4983173" y="0"/>
                </a:lnTo>
                <a:lnTo>
                  <a:pt x="4983173" y="2419886"/>
                </a:lnTo>
                <a:lnTo>
                  <a:pt x="0" y="241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454" t="0" r="0" b="-1450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285854">
            <a:off x="1382475" y="8086201"/>
            <a:ext cx="2197748" cy="2833900"/>
          </a:xfrm>
          <a:custGeom>
            <a:avLst/>
            <a:gdLst/>
            <a:ahLst/>
            <a:cxnLst/>
            <a:rect r="r" b="b" t="t" l="l"/>
            <a:pathLst>
              <a:path h="2833900" w="2197748">
                <a:moveTo>
                  <a:pt x="0" y="0"/>
                </a:moveTo>
                <a:lnTo>
                  <a:pt x="2197748" y="0"/>
                </a:lnTo>
                <a:lnTo>
                  <a:pt x="2197748" y="2833900"/>
                </a:lnTo>
                <a:lnTo>
                  <a:pt x="0" y="2833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21044" y="7167005"/>
            <a:ext cx="1567698" cy="4672291"/>
          </a:xfrm>
          <a:custGeom>
            <a:avLst/>
            <a:gdLst/>
            <a:ahLst/>
            <a:cxnLst/>
            <a:rect r="r" b="b" t="t" l="l"/>
            <a:pathLst>
              <a:path h="4672291" w="1567698">
                <a:moveTo>
                  <a:pt x="0" y="0"/>
                </a:moveTo>
                <a:lnTo>
                  <a:pt x="1567699" y="0"/>
                </a:lnTo>
                <a:lnTo>
                  <a:pt x="1567699" y="4672292"/>
                </a:lnTo>
                <a:lnTo>
                  <a:pt x="0" y="4672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53602" b="-3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38574" y="-187357"/>
            <a:ext cx="2734973" cy="3552203"/>
          </a:xfrm>
          <a:custGeom>
            <a:avLst/>
            <a:gdLst/>
            <a:ahLst/>
            <a:cxnLst/>
            <a:rect r="r" b="b" t="t" l="l"/>
            <a:pathLst>
              <a:path h="3552203" w="2734973">
                <a:moveTo>
                  <a:pt x="0" y="0"/>
                </a:moveTo>
                <a:lnTo>
                  <a:pt x="2734972" y="0"/>
                </a:lnTo>
                <a:lnTo>
                  <a:pt x="2734972" y="3552203"/>
                </a:lnTo>
                <a:lnTo>
                  <a:pt x="0" y="3552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02686" b="-3193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31636" y="0"/>
            <a:ext cx="3346514" cy="1354284"/>
          </a:xfrm>
          <a:custGeom>
            <a:avLst/>
            <a:gdLst/>
            <a:ahLst/>
            <a:cxnLst/>
            <a:rect r="r" b="b" t="t" l="l"/>
            <a:pathLst>
              <a:path h="1354284" w="3346514">
                <a:moveTo>
                  <a:pt x="0" y="0"/>
                </a:moveTo>
                <a:lnTo>
                  <a:pt x="3346515" y="0"/>
                </a:lnTo>
                <a:lnTo>
                  <a:pt x="3346515" y="1354284"/>
                </a:lnTo>
                <a:lnTo>
                  <a:pt x="0" y="1354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711" r="-221" b="-21512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00724" y="386838"/>
            <a:ext cx="14272477" cy="641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05"/>
              </a:lnSpc>
              <a:spcBef>
                <a:spcPct val="0"/>
              </a:spcBef>
            </a:pPr>
            <a:r>
              <a:rPr lang="en-US" sz="5174">
                <a:solidFill>
                  <a:srgbClr val="000000"/>
                </a:solidFill>
                <a:latin typeface="TT Nooks Script Bold"/>
                <a:ea typeface="TT Nooks Script Bold"/>
                <a:cs typeface="TT Nooks Script Bold"/>
                <a:sym typeface="TT Nooks Script Bold"/>
              </a:rPr>
              <a:t>CONCLUSIONES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88185" y="1568326"/>
            <a:ext cx="16471115" cy="7232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90"/>
              </a:lnSpc>
            </a:pPr>
          </a:p>
          <a:p>
            <a:pPr algn="just" marL="551039" indent="-275520" lvl="1">
              <a:lnSpc>
                <a:spcPts val="3190"/>
              </a:lnSpc>
              <a:buFont typeface="Arial"/>
              <a:buChar char="•"/>
            </a:pPr>
            <a:r>
              <a:rPr lang="en-US" sz="2552">
                <a:solidFill>
                  <a:srgbClr val="394250"/>
                </a:solidFill>
                <a:latin typeface="Sanchez"/>
                <a:ea typeface="Sanchez"/>
                <a:cs typeface="Sanchez"/>
                <a:sym typeface="Sanchez"/>
              </a:rPr>
              <a:t>La mayoría de los aspectos valorados en las encuestas se mantuvieron en niveles muy altos, superando el 98%. Sin embargo, se observó una ligera disminución en la información sobre derechos y deberes de los pacientes, que pasó de 98% a 97%. Asimismo, la educación sobre el programa de Artritis Reumatoide descendió de 99% a 97%. El conocimiento de los pacientes sobre dónde acudir en caso de urgencia médica también mostró un aumento en la incertidumbre, con 6 pacientes sin claridad sobre el lugar adecuado, en comparación con el segundo trimestre.</a:t>
            </a:r>
          </a:p>
          <a:p>
            <a:pPr algn="just">
              <a:lnSpc>
                <a:spcPts val="3190"/>
              </a:lnSpc>
            </a:pPr>
          </a:p>
          <a:p>
            <a:pPr algn="just" marL="551039" indent="-275520" lvl="1">
              <a:lnSpc>
                <a:spcPts val="3190"/>
              </a:lnSpc>
              <a:buFont typeface="Arial"/>
              <a:buChar char="•"/>
            </a:pPr>
            <a:r>
              <a:rPr lang="en-US" sz="2552">
                <a:solidFill>
                  <a:srgbClr val="394250"/>
                </a:solidFill>
                <a:latin typeface="Sanchez"/>
                <a:ea typeface="Sanchez"/>
                <a:cs typeface="Sanchez"/>
                <a:sym typeface="Sanchez"/>
              </a:rPr>
              <a:t>La identificación correcta del paciente en las llamadas de seguimiento bajó del 100% al 99%, mientras que la entrega de medicamentos se mantuvo en 100%. La confirmación del nombre y cantidad del medicamento entregado continuó siendo constante en 100%, aunque las recomendaciones para el almacenamiento de medicamentos disminuyeron de 99% a 97%. La importancia de verificar la fecha de vencimiento de los medicamentos se mantuvo en 97%.</a:t>
            </a:r>
          </a:p>
          <a:p>
            <a:pPr algn="just">
              <a:lnSpc>
                <a:spcPts val="3190"/>
              </a:lnSpc>
            </a:pPr>
          </a:p>
          <a:p>
            <a:pPr algn="just" marL="551039" indent="-275520" lvl="1">
              <a:lnSpc>
                <a:spcPts val="3190"/>
              </a:lnSpc>
              <a:buFont typeface="Arial"/>
              <a:buChar char="•"/>
            </a:pPr>
            <a:r>
              <a:rPr lang="en-US" sz="2552">
                <a:solidFill>
                  <a:srgbClr val="394250"/>
                </a:solidFill>
                <a:latin typeface="Sanchez"/>
                <a:ea typeface="Sanchez"/>
                <a:cs typeface="Sanchez"/>
                <a:sym typeface="Sanchez"/>
              </a:rPr>
              <a:t>En general, los pacientes reconocen eficazmente la estrategia de divulgación de información a través del personal de la unidad, lo que resalta el compromiso de la institución con la educación y atención al paciente.</a:t>
            </a:r>
          </a:p>
          <a:p>
            <a:pPr algn="just" marL="0" indent="0" lvl="0">
              <a:lnSpc>
                <a:spcPts val="3673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90174">
            <a:off x="-1115449" y="7532933"/>
            <a:ext cx="3807267" cy="4940777"/>
          </a:xfrm>
          <a:custGeom>
            <a:avLst/>
            <a:gdLst/>
            <a:ahLst/>
            <a:cxnLst/>
            <a:rect r="r" b="b" t="t" l="l"/>
            <a:pathLst>
              <a:path h="4940777" w="3807267">
                <a:moveTo>
                  <a:pt x="0" y="0"/>
                </a:moveTo>
                <a:lnTo>
                  <a:pt x="3807268" y="0"/>
                </a:lnTo>
                <a:lnTo>
                  <a:pt x="3807268" y="4940777"/>
                </a:lnTo>
                <a:lnTo>
                  <a:pt x="0" y="4940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48" t="0" r="-6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604145" y="-44911"/>
            <a:ext cx="4983173" cy="2419885"/>
          </a:xfrm>
          <a:custGeom>
            <a:avLst/>
            <a:gdLst/>
            <a:ahLst/>
            <a:cxnLst/>
            <a:rect r="r" b="b" t="t" l="l"/>
            <a:pathLst>
              <a:path h="2419885" w="4983173">
                <a:moveTo>
                  <a:pt x="0" y="0"/>
                </a:moveTo>
                <a:lnTo>
                  <a:pt x="4983173" y="0"/>
                </a:lnTo>
                <a:lnTo>
                  <a:pt x="4983173" y="2419886"/>
                </a:lnTo>
                <a:lnTo>
                  <a:pt x="0" y="241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454" t="0" r="0" b="-1450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285854">
            <a:off x="1382475" y="8086201"/>
            <a:ext cx="2197748" cy="2833900"/>
          </a:xfrm>
          <a:custGeom>
            <a:avLst/>
            <a:gdLst/>
            <a:ahLst/>
            <a:cxnLst/>
            <a:rect r="r" b="b" t="t" l="l"/>
            <a:pathLst>
              <a:path h="2833900" w="2197748">
                <a:moveTo>
                  <a:pt x="0" y="0"/>
                </a:moveTo>
                <a:lnTo>
                  <a:pt x="2197748" y="0"/>
                </a:lnTo>
                <a:lnTo>
                  <a:pt x="2197748" y="2833900"/>
                </a:lnTo>
                <a:lnTo>
                  <a:pt x="0" y="2833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21044" y="7167005"/>
            <a:ext cx="1567698" cy="4672291"/>
          </a:xfrm>
          <a:custGeom>
            <a:avLst/>
            <a:gdLst/>
            <a:ahLst/>
            <a:cxnLst/>
            <a:rect r="r" b="b" t="t" l="l"/>
            <a:pathLst>
              <a:path h="4672291" w="1567698">
                <a:moveTo>
                  <a:pt x="0" y="0"/>
                </a:moveTo>
                <a:lnTo>
                  <a:pt x="1567699" y="0"/>
                </a:lnTo>
                <a:lnTo>
                  <a:pt x="1567699" y="4672292"/>
                </a:lnTo>
                <a:lnTo>
                  <a:pt x="0" y="4672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53602" b="-3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38574" y="-187357"/>
            <a:ext cx="2734973" cy="3552203"/>
          </a:xfrm>
          <a:custGeom>
            <a:avLst/>
            <a:gdLst/>
            <a:ahLst/>
            <a:cxnLst/>
            <a:rect r="r" b="b" t="t" l="l"/>
            <a:pathLst>
              <a:path h="3552203" w="2734973">
                <a:moveTo>
                  <a:pt x="0" y="0"/>
                </a:moveTo>
                <a:lnTo>
                  <a:pt x="2734972" y="0"/>
                </a:lnTo>
                <a:lnTo>
                  <a:pt x="2734972" y="3552203"/>
                </a:lnTo>
                <a:lnTo>
                  <a:pt x="0" y="3552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02686" b="-3193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31636" y="0"/>
            <a:ext cx="3346514" cy="1354284"/>
          </a:xfrm>
          <a:custGeom>
            <a:avLst/>
            <a:gdLst/>
            <a:ahLst/>
            <a:cxnLst/>
            <a:rect r="r" b="b" t="t" l="l"/>
            <a:pathLst>
              <a:path h="1354284" w="3346514">
                <a:moveTo>
                  <a:pt x="0" y="0"/>
                </a:moveTo>
                <a:lnTo>
                  <a:pt x="3346515" y="0"/>
                </a:lnTo>
                <a:lnTo>
                  <a:pt x="3346515" y="1354284"/>
                </a:lnTo>
                <a:lnTo>
                  <a:pt x="0" y="1354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711" r="-221" b="-21512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007762" y="712422"/>
            <a:ext cx="14272477" cy="641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05"/>
              </a:lnSpc>
              <a:spcBef>
                <a:spcPct val="0"/>
              </a:spcBef>
            </a:pPr>
            <a:r>
              <a:rPr lang="en-US" sz="5174">
                <a:solidFill>
                  <a:srgbClr val="000000"/>
                </a:solidFill>
                <a:latin typeface="TT Nooks Script Bold"/>
                <a:ea typeface="TT Nooks Script Bold"/>
                <a:cs typeface="TT Nooks Script Bold"/>
                <a:sym typeface="TT Nooks Script Bold"/>
              </a:rPr>
              <a:t>RECOMENDACIONES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2495002"/>
            <a:ext cx="15629988" cy="2269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10349" indent="-255174" lvl="1">
              <a:lnSpc>
                <a:spcPts val="2954"/>
              </a:lnSpc>
              <a:buFont typeface="Arial"/>
              <a:buChar char="•"/>
            </a:pPr>
            <a:r>
              <a:rPr lang="en-US" sz="2363">
                <a:solidFill>
                  <a:srgbClr val="394250"/>
                </a:solidFill>
                <a:latin typeface="Sanchez"/>
                <a:ea typeface="Sanchez"/>
                <a:cs typeface="Sanchez"/>
                <a:sym typeface="Sanchez"/>
              </a:rPr>
              <a:t>Para mantener los buenos resultados obtenidos, es fundamental seguir fortaleciendo todos los temas. Además, es necesario aumentar la difusión de información a través de todos los medios de comunicación disponibles en la unidad, destacando especialmente WhatsApp, la cartelera de la sala de espera y los videos institucionales.</a:t>
            </a:r>
          </a:p>
          <a:p>
            <a:pPr algn="just">
              <a:lnSpc>
                <a:spcPts val="2954"/>
              </a:lnSpc>
            </a:pPr>
          </a:p>
          <a:p>
            <a:pPr algn="just" marL="0" indent="0" lvl="0">
              <a:lnSpc>
                <a:spcPts val="335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55821" y="0"/>
            <a:ext cx="12219978" cy="10287000"/>
          </a:xfrm>
          <a:custGeom>
            <a:avLst/>
            <a:gdLst/>
            <a:ahLst/>
            <a:cxnLst/>
            <a:rect r="r" b="b" t="t" l="l"/>
            <a:pathLst>
              <a:path h="10287000" w="12219978">
                <a:moveTo>
                  <a:pt x="0" y="0"/>
                </a:moveTo>
                <a:lnTo>
                  <a:pt x="12219979" y="0"/>
                </a:lnTo>
                <a:lnTo>
                  <a:pt x="1221997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823753" y="5006113"/>
            <a:ext cx="16170405" cy="2930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245"/>
              </a:lnSpc>
              <a:spcBef>
                <a:spcPct val="0"/>
              </a:spcBef>
            </a:pPr>
            <a:r>
              <a:rPr lang="en-US" sz="23871">
                <a:solidFill>
                  <a:srgbClr val="2505EB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¡GRACIAS!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90174">
            <a:off x="-1115449" y="7532933"/>
            <a:ext cx="3807267" cy="4940777"/>
          </a:xfrm>
          <a:custGeom>
            <a:avLst/>
            <a:gdLst/>
            <a:ahLst/>
            <a:cxnLst/>
            <a:rect r="r" b="b" t="t" l="l"/>
            <a:pathLst>
              <a:path h="4940777" w="3807267">
                <a:moveTo>
                  <a:pt x="0" y="0"/>
                </a:moveTo>
                <a:lnTo>
                  <a:pt x="3807268" y="0"/>
                </a:lnTo>
                <a:lnTo>
                  <a:pt x="3807268" y="4940777"/>
                </a:lnTo>
                <a:lnTo>
                  <a:pt x="0" y="4940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48" t="0" r="-6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604145" y="-44911"/>
            <a:ext cx="4983173" cy="2419885"/>
          </a:xfrm>
          <a:custGeom>
            <a:avLst/>
            <a:gdLst/>
            <a:ahLst/>
            <a:cxnLst/>
            <a:rect r="r" b="b" t="t" l="l"/>
            <a:pathLst>
              <a:path h="2419885" w="4983173">
                <a:moveTo>
                  <a:pt x="0" y="0"/>
                </a:moveTo>
                <a:lnTo>
                  <a:pt x="4983173" y="0"/>
                </a:lnTo>
                <a:lnTo>
                  <a:pt x="4983173" y="2419886"/>
                </a:lnTo>
                <a:lnTo>
                  <a:pt x="0" y="241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454" t="0" r="0" b="-1450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285854">
            <a:off x="1382475" y="8086201"/>
            <a:ext cx="2197748" cy="2833900"/>
          </a:xfrm>
          <a:custGeom>
            <a:avLst/>
            <a:gdLst/>
            <a:ahLst/>
            <a:cxnLst/>
            <a:rect r="r" b="b" t="t" l="l"/>
            <a:pathLst>
              <a:path h="2833900" w="2197748">
                <a:moveTo>
                  <a:pt x="0" y="0"/>
                </a:moveTo>
                <a:lnTo>
                  <a:pt x="2197748" y="0"/>
                </a:lnTo>
                <a:lnTo>
                  <a:pt x="2197748" y="2833900"/>
                </a:lnTo>
                <a:lnTo>
                  <a:pt x="0" y="2833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21044" y="7167005"/>
            <a:ext cx="1567698" cy="4672291"/>
          </a:xfrm>
          <a:custGeom>
            <a:avLst/>
            <a:gdLst/>
            <a:ahLst/>
            <a:cxnLst/>
            <a:rect r="r" b="b" t="t" l="l"/>
            <a:pathLst>
              <a:path h="4672291" w="1567698">
                <a:moveTo>
                  <a:pt x="0" y="0"/>
                </a:moveTo>
                <a:lnTo>
                  <a:pt x="1567699" y="0"/>
                </a:lnTo>
                <a:lnTo>
                  <a:pt x="1567699" y="4672292"/>
                </a:lnTo>
                <a:lnTo>
                  <a:pt x="0" y="4672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53602" b="-3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38574" y="-187357"/>
            <a:ext cx="2734973" cy="3552203"/>
          </a:xfrm>
          <a:custGeom>
            <a:avLst/>
            <a:gdLst/>
            <a:ahLst/>
            <a:cxnLst/>
            <a:rect r="r" b="b" t="t" l="l"/>
            <a:pathLst>
              <a:path h="3552203" w="2734973">
                <a:moveTo>
                  <a:pt x="0" y="0"/>
                </a:moveTo>
                <a:lnTo>
                  <a:pt x="2734972" y="0"/>
                </a:lnTo>
                <a:lnTo>
                  <a:pt x="2734972" y="3552203"/>
                </a:lnTo>
                <a:lnTo>
                  <a:pt x="0" y="3552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02686" b="-3193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31636" y="0"/>
            <a:ext cx="3346514" cy="1354284"/>
          </a:xfrm>
          <a:custGeom>
            <a:avLst/>
            <a:gdLst/>
            <a:ahLst/>
            <a:cxnLst/>
            <a:rect r="r" b="b" t="t" l="l"/>
            <a:pathLst>
              <a:path h="1354284" w="3346514">
                <a:moveTo>
                  <a:pt x="0" y="0"/>
                </a:moveTo>
                <a:lnTo>
                  <a:pt x="3346515" y="0"/>
                </a:lnTo>
                <a:lnTo>
                  <a:pt x="3346515" y="1354284"/>
                </a:lnTo>
                <a:lnTo>
                  <a:pt x="0" y="1354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711" r="-221" b="-2151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78518" y="3384183"/>
            <a:ext cx="7043531" cy="5479014"/>
          </a:xfrm>
          <a:custGeom>
            <a:avLst/>
            <a:gdLst/>
            <a:ahLst/>
            <a:cxnLst/>
            <a:rect r="r" b="b" t="t" l="l"/>
            <a:pathLst>
              <a:path h="5479014" w="7043531">
                <a:moveTo>
                  <a:pt x="0" y="0"/>
                </a:moveTo>
                <a:lnTo>
                  <a:pt x="7043532" y="0"/>
                </a:lnTo>
                <a:lnTo>
                  <a:pt x="7043532" y="5479014"/>
                </a:lnTo>
                <a:lnTo>
                  <a:pt x="0" y="547901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088" t="0" r="-134528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800030" y="4144170"/>
            <a:ext cx="6588430" cy="5358981"/>
          </a:xfrm>
          <a:custGeom>
            <a:avLst/>
            <a:gdLst/>
            <a:ahLst/>
            <a:cxnLst/>
            <a:rect r="r" b="b" t="t" l="l"/>
            <a:pathLst>
              <a:path h="5358981" w="6588430">
                <a:moveTo>
                  <a:pt x="0" y="0"/>
                </a:moveTo>
                <a:lnTo>
                  <a:pt x="6588430" y="0"/>
                </a:lnTo>
                <a:lnTo>
                  <a:pt x="6588430" y="5358981"/>
                </a:lnTo>
                <a:lnTo>
                  <a:pt x="0" y="535898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38894" t="0" r="-8525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411798" y="5373618"/>
            <a:ext cx="2553016" cy="1892423"/>
          </a:xfrm>
          <a:custGeom>
            <a:avLst/>
            <a:gdLst/>
            <a:ahLst/>
            <a:cxnLst/>
            <a:rect r="r" b="b" t="t" l="l"/>
            <a:pathLst>
              <a:path h="1892423" w="2553016">
                <a:moveTo>
                  <a:pt x="0" y="0"/>
                </a:moveTo>
                <a:lnTo>
                  <a:pt x="2553016" y="0"/>
                </a:lnTo>
                <a:lnTo>
                  <a:pt x="2553016" y="1892424"/>
                </a:lnTo>
                <a:lnTo>
                  <a:pt x="0" y="18924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12463" y="347837"/>
            <a:ext cx="13619173" cy="20271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1"/>
              </a:lnSpc>
            </a:pPr>
            <a:r>
              <a:rPr lang="en-US" sz="3529">
                <a:solidFill>
                  <a:srgbClr val="000000"/>
                </a:solidFill>
                <a:latin typeface="TT Nooks Script Bold"/>
                <a:ea typeface="TT Nooks Script Bold"/>
                <a:cs typeface="TT Nooks Script Bold"/>
                <a:sym typeface="TT Nooks Script Bold"/>
              </a:rPr>
              <a:t>1.¿HA RECIBIDO INFORMACIÓN SOBRE SUS DERECHOS Y DEBERES COMO PACIENTE, A TRAVÉS DEL PERSONAL QUE LO ATIENDE, CARTELERAS INFORMATIVAS, LLAMADAS TELEFÓNICAS, U OTROS MEDIOS INFORMATIVOS?</a:t>
            </a:r>
          </a:p>
          <a:p>
            <a:pPr algn="ctr" marL="0" indent="0" lvl="0">
              <a:lnSpc>
                <a:spcPts val="3141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8102044" y="5334000"/>
            <a:ext cx="2402712" cy="789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736"/>
              </a:lnSpc>
              <a:spcBef>
                <a:spcPct val="0"/>
              </a:spcBef>
            </a:pPr>
            <a:r>
              <a:rPr lang="en-US" sz="6445">
                <a:solidFill>
                  <a:srgbClr val="FF3131"/>
                </a:solidFill>
                <a:latin typeface="Rabbits Dummy"/>
                <a:ea typeface="Rabbits Dummy"/>
                <a:cs typeface="Rabbits Dummy"/>
                <a:sym typeface="Rabbits Dummy"/>
              </a:rPr>
              <a:t>ANÁLISIS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734984" y="5234362"/>
            <a:ext cx="806892" cy="887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497"/>
              </a:lnSpc>
              <a:spcBef>
                <a:spcPct val="0"/>
              </a:spcBef>
            </a:pPr>
            <a:r>
              <a:rPr lang="en-US" sz="7300">
                <a:solidFill>
                  <a:srgbClr val="02B614"/>
                </a:solidFill>
                <a:latin typeface="Rabbits Dummy"/>
                <a:ea typeface="Rabbits Dummy"/>
                <a:cs typeface="Rabbits Dummy"/>
                <a:sym typeface="Rabbits Dummy"/>
              </a:rPr>
              <a:t>4%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90174">
            <a:off x="-1115449" y="7532933"/>
            <a:ext cx="3807267" cy="4940777"/>
          </a:xfrm>
          <a:custGeom>
            <a:avLst/>
            <a:gdLst/>
            <a:ahLst/>
            <a:cxnLst/>
            <a:rect r="r" b="b" t="t" l="l"/>
            <a:pathLst>
              <a:path h="4940777" w="3807267">
                <a:moveTo>
                  <a:pt x="0" y="0"/>
                </a:moveTo>
                <a:lnTo>
                  <a:pt x="3807268" y="0"/>
                </a:lnTo>
                <a:lnTo>
                  <a:pt x="3807268" y="4940777"/>
                </a:lnTo>
                <a:lnTo>
                  <a:pt x="0" y="4940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48" t="0" r="-6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604145" y="-44911"/>
            <a:ext cx="4983173" cy="2419885"/>
          </a:xfrm>
          <a:custGeom>
            <a:avLst/>
            <a:gdLst/>
            <a:ahLst/>
            <a:cxnLst/>
            <a:rect r="r" b="b" t="t" l="l"/>
            <a:pathLst>
              <a:path h="2419885" w="4983173">
                <a:moveTo>
                  <a:pt x="0" y="0"/>
                </a:moveTo>
                <a:lnTo>
                  <a:pt x="4983173" y="0"/>
                </a:lnTo>
                <a:lnTo>
                  <a:pt x="4983173" y="2419886"/>
                </a:lnTo>
                <a:lnTo>
                  <a:pt x="0" y="241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454" t="0" r="0" b="-1450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285854">
            <a:off x="1382475" y="8086201"/>
            <a:ext cx="2197748" cy="2833900"/>
          </a:xfrm>
          <a:custGeom>
            <a:avLst/>
            <a:gdLst/>
            <a:ahLst/>
            <a:cxnLst/>
            <a:rect r="r" b="b" t="t" l="l"/>
            <a:pathLst>
              <a:path h="2833900" w="2197748">
                <a:moveTo>
                  <a:pt x="0" y="0"/>
                </a:moveTo>
                <a:lnTo>
                  <a:pt x="2197748" y="0"/>
                </a:lnTo>
                <a:lnTo>
                  <a:pt x="2197748" y="2833900"/>
                </a:lnTo>
                <a:lnTo>
                  <a:pt x="0" y="2833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21044" y="7167005"/>
            <a:ext cx="1567698" cy="4672291"/>
          </a:xfrm>
          <a:custGeom>
            <a:avLst/>
            <a:gdLst/>
            <a:ahLst/>
            <a:cxnLst/>
            <a:rect r="r" b="b" t="t" l="l"/>
            <a:pathLst>
              <a:path h="4672291" w="1567698">
                <a:moveTo>
                  <a:pt x="0" y="0"/>
                </a:moveTo>
                <a:lnTo>
                  <a:pt x="1567699" y="0"/>
                </a:lnTo>
                <a:lnTo>
                  <a:pt x="1567699" y="4672292"/>
                </a:lnTo>
                <a:lnTo>
                  <a:pt x="0" y="4672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53602" b="-3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38574" y="-187357"/>
            <a:ext cx="2734973" cy="3552203"/>
          </a:xfrm>
          <a:custGeom>
            <a:avLst/>
            <a:gdLst/>
            <a:ahLst/>
            <a:cxnLst/>
            <a:rect r="r" b="b" t="t" l="l"/>
            <a:pathLst>
              <a:path h="3552203" w="2734973">
                <a:moveTo>
                  <a:pt x="0" y="0"/>
                </a:moveTo>
                <a:lnTo>
                  <a:pt x="2734972" y="0"/>
                </a:lnTo>
                <a:lnTo>
                  <a:pt x="2734972" y="3552203"/>
                </a:lnTo>
                <a:lnTo>
                  <a:pt x="0" y="3552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02686" b="-3193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31636" y="0"/>
            <a:ext cx="3346514" cy="1354284"/>
          </a:xfrm>
          <a:custGeom>
            <a:avLst/>
            <a:gdLst/>
            <a:ahLst/>
            <a:cxnLst/>
            <a:rect r="r" b="b" t="t" l="l"/>
            <a:pathLst>
              <a:path h="1354284" w="3346514">
                <a:moveTo>
                  <a:pt x="0" y="0"/>
                </a:moveTo>
                <a:lnTo>
                  <a:pt x="3346515" y="0"/>
                </a:lnTo>
                <a:lnTo>
                  <a:pt x="3346515" y="1354284"/>
                </a:lnTo>
                <a:lnTo>
                  <a:pt x="0" y="1354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711" r="-221" b="-2151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88185" y="2404694"/>
            <a:ext cx="7020398" cy="5933907"/>
          </a:xfrm>
          <a:custGeom>
            <a:avLst/>
            <a:gdLst/>
            <a:ahLst/>
            <a:cxnLst/>
            <a:rect r="r" b="b" t="t" l="l"/>
            <a:pathLst>
              <a:path h="5933907" w="7020398">
                <a:moveTo>
                  <a:pt x="0" y="0"/>
                </a:moveTo>
                <a:lnTo>
                  <a:pt x="7020398" y="0"/>
                </a:lnTo>
                <a:lnTo>
                  <a:pt x="7020398" y="5933907"/>
                </a:lnTo>
                <a:lnTo>
                  <a:pt x="0" y="593390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6518" t="0" r="-121154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518693" y="3539834"/>
            <a:ext cx="6918143" cy="5878461"/>
          </a:xfrm>
          <a:custGeom>
            <a:avLst/>
            <a:gdLst/>
            <a:ahLst/>
            <a:cxnLst/>
            <a:rect r="r" b="b" t="t" l="l"/>
            <a:pathLst>
              <a:path h="5878461" w="6918143">
                <a:moveTo>
                  <a:pt x="0" y="0"/>
                </a:moveTo>
                <a:lnTo>
                  <a:pt x="6918143" y="0"/>
                </a:lnTo>
                <a:lnTo>
                  <a:pt x="6918143" y="5878462"/>
                </a:lnTo>
                <a:lnTo>
                  <a:pt x="0" y="587846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22500" t="0" r="-6379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483224" y="4728670"/>
            <a:ext cx="2482376" cy="1995209"/>
          </a:xfrm>
          <a:custGeom>
            <a:avLst/>
            <a:gdLst/>
            <a:ahLst/>
            <a:cxnLst/>
            <a:rect r="r" b="b" t="t" l="l"/>
            <a:pathLst>
              <a:path h="1995209" w="2482376">
                <a:moveTo>
                  <a:pt x="0" y="0"/>
                </a:moveTo>
                <a:lnTo>
                  <a:pt x="2482376" y="0"/>
                </a:lnTo>
                <a:lnTo>
                  <a:pt x="2482376" y="1995210"/>
                </a:lnTo>
                <a:lnTo>
                  <a:pt x="0" y="199521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88185" y="504302"/>
            <a:ext cx="12359723" cy="1942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52"/>
              </a:lnSpc>
            </a:pPr>
            <a:r>
              <a:rPr lang="en-US" sz="5564">
                <a:solidFill>
                  <a:srgbClr val="000000"/>
                </a:solidFill>
                <a:latin typeface="TT Nooks Script Bold"/>
                <a:ea typeface="TT Nooks Script Bold"/>
                <a:cs typeface="TT Nooks Script Bold"/>
                <a:sym typeface="TT Nooks Script Bold"/>
              </a:rPr>
              <a:t>2.¿SABE A QUÉ LUGAR DEBE DIRIGIRSE EN CASO DE URGENCIA MÉDICA?</a:t>
            </a:r>
          </a:p>
          <a:p>
            <a:pPr algn="ctr" marL="0" indent="0" lvl="0">
              <a:lnSpc>
                <a:spcPts val="4952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8349814" y="5159896"/>
            <a:ext cx="1779530" cy="566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50"/>
              </a:lnSpc>
              <a:spcBef>
                <a:spcPct val="0"/>
              </a:spcBef>
            </a:pPr>
            <a:r>
              <a:rPr lang="en-US" sz="4663">
                <a:solidFill>
                  <a:srgbClr val="FF3131"/>
                </a:solidFill>
                <a:latin typeface="Rabbits Dummy"/>
                <a:ea typeface="Rabbits Dummy"/>
                <a:cs typeface="Rabbits Dummy"/>
                <a:sym typeface="Rabbits Dummy"/>
              </a:rPr>
              <a:t>ANÁLISIS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911317" y="4589427"/>
            <a:ext cx="1695021" cy="364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33"/>
              </a:lnSpc>
              <a:spcBef>
                <a:spcPct val="0"/>
              </a:spcBef>
            </a:pPr>
            <a:r>
              <a:rPr lang="en-US" sz="2958">
                <a:solidFill>
                  <a:srgbClr val="FF3131"/>
                </a:solidFill>
                <a:latin typeface="Rabbits Dummy"/>
                <a:ea typeface="Rabbits Dummy"/>
                <a:cs typeface="Rabbits Dummy"/>
                <a:sym typeface="Rabbits Dummy"/>
              </a:rPr>
              <a:t>35 PACIENTES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90174">
            <a:off x="-1115449" y="7532933"/>
            <a:ext cx="3807267" cy="4940777"/>
          </a:xfrm>
          <a:custGeom>
            <a:avLst/>
            <a:gdLst/>
            <a:ahLst/>
            <a:cxnLst/>
            <a:rect r="r" b="b" t="t" l="l"/>
            <a:pathLst>
              <a:path h="4940777" w="3807267">
                <a:moveTo>
                  <a:pt x="0" y="0"/>
                </a:moveTo>
                <a:lnTo>
                  <a:pt x="3807268" y="0"/>
                </a:lnTo>
                <a:lnTo>
                  <a:pt x="3807268" y="4940777"/>
                </a:lnTo>
                <a:lnTo>
                  <a:pt x="0" y="4940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48" t="0" r="-6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604145" y="-44911"/>
            <a:ext cx="4983173" cy="2419885"/>
          </a:xfrm>
          <a:custGeom>
            <a:avLst/>
            <a:gdLst/>
            <a:ahLst/>
            <a:cxnLst/>
            <a:rect r="r" b="b" t="t" l="l"/>
            <a:pathLst>
              <a:path h="2419885" w="4983173">
                <a:moveTo>
                  <a:pt x="0" y="0"/>
                </a:moveTo>
                <a:lnTo>
                  <a:pt x="4983173" y="0"/>
                </a:lnTo>
                <a:lnTo>
                  <a:pt x="4983173" y="2419886"/>
                </a:lnTo>
                <a:lnTo>
                  <a:pt x="0" y="241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454" t="0" r="0" b="-1450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285854">
            <a:off x="1382475" y="8086201"/>
            <a:ext cx="2197748" cy="2833900"/>
          </a:xfrm>
          <a:custGeom>
            <a:avLst/>
            <a:gdLst/>
            <a:ahLst/>
            <a:cxnLst/>
            <a:rect r="r" b="b" t="t" l="l"/>
            <a:pathLst>
              <a:path h="2833900" w="2197748">
                <a:moveTo>
                  <a:pt x="0" y="0"/>
                </a:moveTo>
                <a:lnTo>
                  <a:pt x="2197748" y="0"/>
                </a:lnTo>
                <a:lnTo>
                  <a:pt x="2197748" y="2833900"/>
                </a:lnTo>
                <a:lnTo>
                  <a:pt x="0" y="2833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21044" y="7167005"/>
            <a:ext cx="1567698" cy="4672291"/>
          </a:xfrm>
          <a:custGeom>
            <a:avLst/>
            <a:gdLst/>
            <a:ahLst/>
            <a:cxnLst/>
            <a:rect r="r" b="b" t="t" l="l"/>
            <a:pathLst>
              <a:path h="4672291" w="1567698">
                <a:moveTo>
                  <a:pt x="0" y="0"/>
                </a:moveTo>
                <a:lnTo>
                  <a:pt x="1567699" y="0"/>
                </a:lnTo>
                <a:lnTo>
                  <a:pt x="1567699" y="4672292"/>
                </a:lnTo>
                <a:lnTo>
                  <a:pt x="0" y="4672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53602" b="-3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38574" y="-187357"/>
            <a:ext cx="2734973" cy="3552203"/>
          </a:xfrm>
          <a:custGeom>
            <a:avLst/>
            <a:gdLst/>
            <a:ahLst/>
            <a:cxnLst/>
            <a:rect r="r" b="b" t="t" l="l"/>
            <a:pathLst>
              <a:path h="3552203" w="2734973">
                <a:moveTo>
                  <a:pt x="0" y="0"/>
                </a:moveTo>
                <a:lnTo>
                  <a:pt x="2734972" y="0"/>
                </a:lnTo>
                <a:lnTo>
                  <a:pt x="2734972" y="3552203"/>
                </a:lnTo>
                <a:lnTo>
                  <a:pt x="0" y="3552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02686" b="-3193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31636" y="0"/>
            <a:ext cx="3346514" cy="1354284"/>
          </a:xfrm>
          <a:custGeom>
            <a:avLst/>
            <a:gdLst/>
            <a:ahLst/>
            <a:cxnLst/>
            <a:rect r="r" b="b" t="t" l="l"/>
            <a:pathLst>
              <a:path h="1354284" w="3346514">
                <a:moveTo>
                  <a:pt x="0" y="0"/>
                </a:moveTo>
                <a:lnTo>
                  <a:pt x="3346515" y="0"/>
                </a:lnTo>
                <a:lnTo>
                  <a:pt x="3346515" y="1354284"/>
                </a:lnTo>
                <a:lnTo>
                  <a:pt x="0" y="1354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711" r="-221" b="-2151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96405" y="3561067"/>
            <a:ext cx="16695189" cy="5697233"/>
          </a:xfrm>
          <a:custGeom>
            <a:avLst/>
            <a:gdLst/>
            <a:ahLst/>
            <a:cxnLst/>
            <a:rect r="r" b="b" t="t" l="l"/>
            <a:pathLst>
              <a:path h="5697233" w="16695189">
                <a:moveTo>
                  <a:pt x="0" y="0"/>
                </a:moveTo>
                <a:lnTo>
                  <a:pt x="16695190" y="0"/>
                </a:lnTo>
                <a:lnTo>
                  <a:pt x="16695190" y="5697233"/>
                </a:lnTo>
                <a:lnTo>
                  <a:pt x="0" y="569723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39619" y="422561"/>
            <a:ext cx="15272179" cy="1996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60"/>
              </a:lnSpc>
            </a:pPr>
            <a:r>
              <a:rPr lang="en-US" sz="4337">
                <a:solidFill>
                  <a:srgbClr val="000000"/>
                </a:solidFill>
                <a:latin typeface="TT Nooks Script Bold"/>
                <a:ea typeface="TT Nooks Script Bold"/>
                <a:cs typeface="TT Nooks Script Bold"/>
                <a:sym typeface="TT Nooks Script Bold"/>
              </a:rPr>
              <a:t>3.¿EL TALENTO HUMANO DE LA UNIDAD ONCOLÓGICA SURCOLOMBIANA S.A.S LE PREGUNTA SU NOMBRE COMPLETO Y NÚMERO DE IDENTIFICACIÓN DURANTE:</a:t>
            </a:r>
          </a:p>
          <a:p>
            <a:pPr algn="ctr" marL="0" indent="0" lvl="0">
              <a:lnSpc>
                <a:spcPts val="3860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7592787" y="2658103"/>
            <a:ext cx="3102425" cy="706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39"/>
              </a:lnSpc>
              <a:spcBef>
                <a:spcPct val="0"/>
              </a:spcBef>
            </a:pPr>
            <a:r>
              <a:rPr lang="en-US" sz="5774">
                <a:solidFill>
                  <a:srgbClr val="FF3131"/>
                </a:solidFill>
                <a:latin typeface="Rabbits Dummy"/>
                <a:ea typeface="Rabbits Dummy"/>
                <a:cs typeface="Rabbits Dummy"/>
                <a:sym typeface="Rabbits Dummy"/>
              </a:rPr>
              <a:t>ANÁLISIS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90174">
            <a:off x="-1115449" y="7532933"/>
            <a:ext cx="3807267" cy="4940777"/>
          </a:xfrm>
          <a:custGeom>
            <a:avLst/>
            <a:gdLst/>
            <a:ahLst/>
            <a:cxnLst/>
            <a:rect r="r" b="b" t="t" l="l"/>
            <a:pathLst>
              <a:path h="4940777" w="3807267">
                <a:moveTo>
                  <a:pt x="0" y="0"/>
                </a:moveTo>
                <a:lnTo>
                  <a:pt x="3807268" y="0"/>
                </a:lnTo>
                <a:lnTo>
                  <a:pt x="3807268" y="4940777"/>
                </a:lnTo>
                <a:lnTo>
                  <a:pt x="0" y="4940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48" t="0" r="-6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604145" y="-44911"/>
            <a:ext cx="4983173" cy="2419885"/>
          </a:xfrm>
          <a:custGeom>
            <a:avLst/>
            <a:gdLst/>
            <a:ahLst/>
            <a:cxnLst/>
            <a:rect r="r" b="b" t="t" l="l"/>
            <a:pathLst>
              <a:path h="2419885" w="4983173">
                <a:moveTo>
                  <a:pt x="0" y="0"/>
                </a:moveTo>
                <a:lnTo>
                  <a:pt x="4983173" y="0"/>
                </a:lnTo>
                <a:lnTo>
                  <a:pt x="4983173" y="2419886"/>
                </a:lnTo>
                <a:lnTo>
                  <a:pt x="0" y="241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454" t="0" r="0" b="-1450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285854">
            <a:off x="1382475" y="8086201"/>
            <a:ext cx="2197748" cy="2833900"/>
          </a:xfrm>
          <a:custGeom>
            <a:avLst/>
            <a:gdLst/>
            <a:ahLst/>
            <a:cxnLst/>
            <a:rect r="r" b="b" t="t" l="l"/>
            <a:pathLst>
              <a:path h="2833900" w="2197748">
                <a:moveTo>
                  <a:pt x="0" y="0"/>
                </a:moveTo>
                <a:lnTo>
                  <a:pt x="2197748" y="0"/>
                </a:lnTo>
                <a:lnTo>
                  <a:pt x="2197748" y="2833900"/>
                </a:lnTo>
                <a:lnTo>
                  <a:pt x="0" y="2833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21044" y="7167005"/>
            <a:ext cx="1567698" cy="4672291"/>
          </a:xfrm>
          <a:custGeom>
            <a:avLst/>
            <a:gdLst/>
            <a:ahLst/>
            <a:cxnLst/>
            <a:rect r="r" b="b" t="t" l="l"/>
            <a:pathLst>
              <a:path h="4672291" w="1567698">
                <a:moveTo>
                  <a:pt x="0" y="0"/>
                </a:moveTo>
                <a:lnTo>
                  <a:pt x="1567699" y="0"/>
                </a:lnTo>
                <a:lnTo>
                  <a:pt x="1567699" y="4672292"/>
                </a:lnTo>
                <a:lnTo>
                  <a:pt x="0" y="4672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53602" b="-3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38574" y="-187357"/>
            <a:ext cx="2734973" cy="3552203"/>
          </a:xfrm>
          <a:custGeom>
            <a:avLst/>
            <a:gdLst/>
            <a:ahLst/>
            <a:cxnLst/>
            <a:rect r="r" b="b" t="t" l="l"/>
            <a:pathLst>
              <a:path h="3552203" w="2734973">
                <a:moveTo>
                  <a:pt x="0" y="0"/>
                </a:moveTo>
                <a:lnTo>
                  <a:pt x="2734972" y="0"/>
                </a:lnTo>
                <a:lnTo>
                  <a:pt x="2734972" y="3552203"/>
                </a:lnTo>
                <a:lnTo>
                  <a:pt x="0" y="3552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02686" b="-3193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31636" y="0"/>
            <a:ext cx="3346514" cy="1354284"/>
          </a:xfrm>
          <a:custGeom>
            <a:avLst/>
            <a:gdLst/>
            <a:ahLst/>
            <a:cxnLst/>
            <a:rect r="r" b="b" t="t" l="l"/>
            <a:pathLst>
              <a:path h="1354284" w="3346514">
                <a:moveTo>
                  <a:pt x="0" y="0"/>
                </a:moveTo>
                <a:lnTo>
                  <a:pt x="3346515" y="0"/>
                </a:lnTo>
                <a:lnTo>
                  <a:pt x="3346515" y="1354284"/>
                </a:lnTo>
                <a:lnTo>
                  <a:pt x="0" y="1354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711" r="-221" b="-2151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62451" y="2290247"/>
            <a:ext cx="6530695" cy="5394046"/>
          </a:xfrm>
          <a:custGeom>
            <a:avLst/>
            <a:gdLst/>
            <a:ahLst/>
            <a:cxnLst/>
            <a:rect r="r" b="b" t="t" l="l"/>
            <a:pathLst>
              <a:path h="5394046" w="6530695">
                <a:moveTo>
                  <a:pt x="0" y="0"/>
                </a:moveTo>
                <a:lnTo>
                  <a:pt x="6530696" y="0"/>
                </a:lnTo>
                <a:lnTo>
                  <a:pt x="6530696" y="5394046"/>
                </a:lnTo>
                <a:lnTo>
                  <a:pt x="0" y="5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5005" t="0" r="-132678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235480" y="2989823"/>
            <a:ext cx="7023820" cy="5912941"/>
          </a:xfrm>
          <a:custGeom>
            <a:avLst/>
            <a:gdLst/>
            <a:ahLst/>
            <a:cxnLst/>
            <a:rect r="r" b="b" t="t" l="l"/>
            <a:pathLst>
              <a:path h="5912941" w="7023820">
                <a:moveTo>
                  <a:pt x="0" y="0"/>
                </a:moveTo>
                <a:lnTo>
                  <a:pt x="7023820" y="0"/>
                </a:lnTo>
                <a:lnTo>
                  <a:pt x="7023820" y="5912940"/>
                </a:lnTo>
                <a:lnTo>
                  <a:pt x="0" y="591294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42256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819223" y="5286465"/>
            <a:ext cx="2553016" cy="1892423"/>
          </a:xfrm>
          <a:custGeom>
            <a:avLst/>
            <a:gdLst/>
            <a:ahLst/>
            <a:cxnLst/>
            <a:rect r="r" b="b" t="t" l="l"/>
            <a:pathLst>
              <a:path h="1892423" w="2553016">
                <a:moveTo>
                  <a:pt x="0" y="0"/>
                </a:moveTo>
                <a:lnTo>
                  <a:pt x="2553017" y="0"/>
                </a:lnTo>
                <a:lnTo>
                  <a:pt x="2553017" y="1892423"/>
                </a:lnTo>
                <a:lnTo>
                  <a:pt x="0" y="189242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39619" y="95316"/>
            <a:ext cx="14499335" cy="1628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41"/>
              </a:lnSpc>
              <a:spcBef>
                <a:spcPct val="0"/>
              </a:spcBef>
            </a:pPr>
            <a:r>
              <a:rPr lang="en-US" sz="3529">
                <a:solidFill>
                  <a:srgbClr val="000000"/>
                </a:solidFill>
                <a:latin typeface="TT Nooks Script Bold"/>
                <a:ea typeface="TT Nooks Script Bold"/>
                <a:cs typeface="TT Nooks Script Bold"/>
                <a:sym typeface="TT Nooks Script Bold"/>
              </a:rPr>
              <a:t>4. ¿EL MÉDICO Y/O PROFESIONAL EN SALUD DURANTE LA ATENCIÓN EN LA UNIDAD ONCOLÓGICA SURCOLOMBIANA S.A.S FUE CLARO Y ESTUVO ATENTO A SOLUCIONAR SUS INQUIETUDES EN CUANTO A SU DIAGNÓSTICO Y TRATAMIENTO?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798041" y="5438865"/>
            <a:ext cx="2691918" cy="609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59"/>
              </a:lnSpc>
              <a:spcBef>
                <a:spcPct val="0"/>
              </a:spcBef>
            </a:pPr>
            <a:r>
              <a:rPr lang="en-US" sz="5010">
                <a:solidFill>
                  <a:srgbClr val="FF3131"/>
                </a:solidFill>
                <a:latin typeface="Rabbits Dummy"/>
                <a:ea typeface="Rabbits Dummy"/>
                <a:cs typeface="Rabbits Dummy"/>
                <a:sym typeface="Rabbits Dummy"/>
              </a:rPr>
              <a:t>ANÁLISIS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411798" y="4375900"/>
            <a:ext cx="914365" cy="611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85"/>
              </a:lnSpc>
              <a:spcBef>
                <a:spcPct val="0"/>
              </a:spcBef>
            </a:pPr>
            <a:r>
              <a:rPr lang="en-US" sz="5040">
                <a:solidFill>
                  <a:srgbClr val="02B614"/>
                </a:solidFill>
                <a:latin typeface="Rabbits Dummy"/>
                <a:ea typeface="Rabbits Dummy"/>
                <a:cs typeface="Rabbits Dummy"/>
                <a:sym typeface="Rabbits Dummy"/>
              </a:rPr>
              <a:t>99%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90174">
            <a:off x="-1115449" y="7532933"/>
            <a:ext cx="3807267" cy="4940777"/>
          </a:xfrm>
          <a:custGeom>
            <a:avLst/>
            <a:gdLst/>
            <a:ahLst/>
            <a:cxnLst/>
            <a:rect r="r" b="b" t="t" l="l"/>
            <a:pathLst>
              <a:path h="4940777" w="3807267">
                <a:moveTo>
                  <a:pt x="0" y="0"/>
                </a:moveTo>
                <a:lnTo>
                  <a:pt x="3807268" y="0"/>
                </a:lnTo>
                <a:lnTo>
                  <a:pt x="3807268" y="4940777"/>
                </a:lnTo>
                <a:lnTo>
                  <a:pt x="0" y="4940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48" t="0" r="-6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604145" y="-44911"/>
            <a:ext cx="4983173" cy="2419885"/>
          </a:xfrm>
          <a:custGeom>
            <a:avLst/>
            <a:gdLst/>
            <a:ahLst/>
            <a:cxnLst/>
            <a:rect r="r" b="b" t="t" l="l"/>
            <a:pathLst>
              <a:path h="2419885" w="4983173">
                <a:moveTo>
                  <a:pt x="0" y="0"/>
                </a:moveTo>
                <a:lnTo>
                  <a:pt x="4983173" y="0"/>
                </a:lnTo>
                <a:lnTo>
                  <a:pt x="4983173" y="2419886"/>
                </a:lnTo>
                <a:lnTo>
                  <a:pt x="0" y="241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454" t="0" r="0" b="-1450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285854">
            <a:off x="1382475" y="8086201"/>
            <a:ext cx="2197748" cy="2833900"/>
          </a:xfrm>
          <a:custGeom>
            <a:avLst/>
            <a:gdLst/>
            <a:ahLst/>
            <a:cxnLst/>
            <a:rect r="r" b="b" t="t" l="l"/>
            <a:pathLst>
              <a:path h="2833900" w="2197748">
                <a:moveTo>
                  <a:pt x="0" y="0"/>
                </a:moveTo>
                <a:lnTo>
                  <a:pt x="2197748" y="0"/>
                </a:lnTo>
                <a:lnTo>
                  <a:pt x="2197748" y="2833900"/>
                </a:lnTo>
                <a:lnTo>
                  <a:pt x="0" y="2833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21044" y="7167005"/>
            <a:ext cx="1567698" cy="4672291"/>
          </a:xfrm>
          <a:custGeom>
            <a:avLst/>
            <a:gdLst/>
            <a:ahLst/>
            <a:cxnLst/>
            <a:rect r="r" b="b" t="t" l="l"/>
            <a:pathLst>
              <a:path h="4672291" w="1567698">
                <a:moveTo>
                  <a:pt x="0" y="0"/>
                </a:moveTo>
                <a:lnTo>
                  <a:pt x="1567699" y="0"/>
                </a:lnTo>
                <a:lnTo>
                  <a:pt x="1567699" y="4672292"/>
                </a:lnTo>
                <a:lnTo>
                  <a:pt x="0" y="4672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53602" b="-3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38574" y="-187357"/>
            <a:ext cx="2734973" cy="3552203"/>
          </a:xfrm>
          <a:custGeom>
            <a:avLst/>
            <a:gdLst/>
            <a:ahLst/>
            <a:cxnLst/>
            <a:rect r="r" b="b" t="t" l="l"/>
            <a:pathLst>
              <a:path h="3552203" w="2734973">
                <a:moveTo>
                  <a:pt x="0" y="0"/>
                </a:moveTo>
                <a:lnTo>
                  <a:pt x="2734972" y="0"/>
                </a:lnTo>
                <a:lnTo>
                  <a:pt x="2734972" y="3552203"/>
                </a:lnTo>
                <a:lnTo>
                  <a:pt x="0" y="3552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02686" b="-3193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31636" y="0"/>
            <a:ext cx="3346514" cy="1354284"/>
          </a:xfrm>
          <a:custGeom>
            <a:avLst/>
            <a:gdLst/>
            <a:ahLst/>
            <a:cxnLst/>
            <a:rect r="r" b="b" t="t" l="l"/>
            <a:pathLst>
              <a:path h="1354284" w="3346514">
                <a:moveTo>
                  <a:pt x="0" y="0"/>
                </a:moveTo>
                <a:lnTo>
                  <a:pt x="3346515" y="0"/>
                </a:lnTo>
                <a:lnTo>
                  <a:pt x="3346515" y="1354284"/>
                </a:lnTo>
                <a:lnTo>
                  <a:pt x="0" y="1354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711" r="-221" b="-2151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88185" y="2774498"/>
            <a:ext cx="7006556" cy="4974600"/>
          </a:xfrm>
          <a:custGeom>
            <a:avLst/>
            <a:gdLst/>
            <a:ahLst/>
            <a:cxnLst/>
            <a:rect r="r" b="b" t="t" l="l"/>
            <a:pathLst>
              <a:path h="4974600" w="7006556">
                <a:moveTo>
                  <a:pt x="0" y="0"/>
                </a:moveTo>
                <a:lnTo>
                  <a:pt x="7006556" y="0"/>
                </a:lnTo>
                <a:lnTo>
                  <a:pt x="7006556" y="4974600"/>
                </a:lnTo>
                <a:lnTo>
                  <a:pt x="0" y="4974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5008" t="0" r="-114294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523570" y="2674890"/>
            <a:ext cx="6936008" cy="5481109"/>
          </a:xfrm>
          <a:custGeom>
            <a:avLst/>
            <a:gdLst/>
            <a:ahLst/>
            <a:cxnLst/>
            <a:rect r="r" b="b" t="t" l="l"/>
            <a:pathLst>
              <a:path h="5481109" w="6936008">
                <a:moveTo>
                  <a:pt x="0" y="0"/>
                </a:moveTo>
                <a:lnTo>
                  <a:pt x="6936008" y="0"/>
                </a:lnTo>
                <a:lnTo>
                  <a:pt x="6936008" y="5481108"/>
                </a:lnTo>
                <a:lnTo>
                  <a:pt x="0" y="548110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47521" t="-1789" r="-935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215570" y="5809038"/>
            <a:ext cx="880162" cy="1605158"/>
          </a:xfrm>
          <a:custGeom>
            <a:avLst/>
            <a:gdLst/>
            <a:ahLst/>
            <a:cxnLst/>
            <a:rect r="r" b="b" t="t" l="l"/>
            <a:pathLst>
              <a:path h="1605158" w="880162">
                <a:moveTo>
                  <a:pt x="0" y="0"/>
                </a:moveTo>
                <a:lnTo>
                  <a:pt x="880162" y="0"/>
                </a:lnTo>
                <a:lnTo>
                  <a:pt x="880162" y="1605157"/>
                </a:lnTo>
                <a:lnTo>
                  <a:pt x="0" y="16051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37259" y="381193"/>
            <a:ext cx="14272477" cy="1993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2"/>
              </a:lnSpc>
            </a:pPr>
            <a:r>
              <a:rPr lang="en-US" sz="3474">
                <a:solidFill>
                  <a:srgbClr val="000000"/>
                </a:solidFill>
                <a:latin typeface="TT Nooks Script Bold"/>
                <a:ea typeface="TT Nooks Script Bold"/>
                <a:cs typeface="TT Nooks Script Bold"/>
                <a:sym typeface="TT Nooks Script Bold"/>
              </a:rPr>
              <a:t>6. ¿HA RECIBIDO RECOMENDACIONES, CUIDADO Y MEDIDAS PARA LA PREVENCIÓN DE CAÍDAS POR PARTE DEL PERSONAL QUE LO ATIENDE, EN LOS VIDEOS INSTITUCIONALES QUE SE PROYECTAN EN SALA DE ESPERA Y DEMÁS MEDIOS INFORMATIVOS?</a:t>
            </a:r>
          </a:p>
          <a:p>
            <a:pPr algn="ctr" marL="0" indent="0" lvl="0">
              <a:lnSpc>
                <a:spcPts val="3092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8052516" y="5137813"/>
            <a:ext cx="2691918" cy="609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59"/>
              </a:lnSpc>
              <a:spcBef>
                <a:spcPct val="0"/>
              </a:spcBef>
            </a:pPr>
            <a:r>
              <a:rPr lang="en-US" sz="5010">
                <a:solidFill>
                  <a:srgbClr val="FF3131"/>
                </a:solidFill>
                <a:latin typeface="Rabbits Dummy"/>
                <a:ea typeface="Rabbits Dummy"/>
                <a:cs typeface="Rabbits Dummy"/>
                <a:sym typeface="Rabbits Dummy"/>
              </a:rPr>
              <a:t>ANÁLISIS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411798" y="4656331"/>
            <a:ext cx="890879" cy="609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59"/>
              </a:lnSpc>
              <a:spcBef>
                <a:spcPct val="0"/>
              </a:spcBef>
            </a:pPr>
            <a:r>
              <a:rPr lang="en-US" sz="5010">
                <a:solidFill>
                  <a:srgbClr val="226A3F"/>
                </a:solidFill>
                <a:latin typeface="Rabbits Dummy"/>
                <a:ea typeface="Rabbits Dummy"/>
                <a:cs typeface="Rabbits Dummy"/>
                <a:sym typeface="Rabbits Dummy"/>
              </a:rPr>
              <a:t>97%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90174">
            <a:off x="-1115449" y="7532933"/>
            <a:ext cx="3807267" cy="4940777"/>
          </a:xfrm>
          <a:custGeom>
            <a:avLst/>
            <a:gdLst/>
            <a:ahLst/>
            <a:cxnLst/>
            <a:rect r="r" b="b" t="t" l="l"/>
            <a:pathLst>
              <a:path h="4940777" w="3807267">
                <a:moveTo>
                  <a:pt x="0" y="0"/>
                </a:moveTo>
                <a:lnTo>
                  <a:pt x="3807268" y="0"/>
                </a:lnTo>
                <a:lnTo>
                  <a:pt x="3807268" y="4940777"/>
                </a:lnTo>
                <a:lnTo>
                  <a:pt x="0" y="4940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48" t="0" r="-6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604145" y="-44911"/>
            <a:ext cx="4983173" cy="2419885"/>
          </a:xfrm>
          <a:custGeom>
            <a:avLst/>
            <a:gdLst/>
            <a:ahLst/>
            <a:cxnLst/>
            <a:rect r="r" b="b" t="t" l="l"/>
            <a:pathLst>
              <a:path h="2419885" w="4983173">
                <a:moveTo>
                  <a:pt x="0" y="0"/>
                </a:moveTo>
                <a:lnTo>
                  <a:pt x="4983173" y="0"/>
                </a:lnTo>
                <a:lnTo>
                  <a:pt x="4983173" y="2419886"/>
                </a:lnTo>
                <a:lnTo>
                  <a:pt x="0" y="241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454" t="0" r="0" b="-1450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285854">
            <a:off x="1382475" y="8086201"/>
            <a:ext cx="2197748" cy="2833900"/>
          </a:xfrm>
          <a:custGeom>
            <a:avLst/>
            <a:gdLst/>
            <a:ahLst/>
            <a:cxnLst/>
            <a:rect r="r" b="b" t="t" l="l"/>
            <a:pathLst>
              <a:path h="2833900" w="2197748">
                <a:moveTo>
                  <a:pt x="0" y="0"/>
                </a:moveTo>
                <a:lnTo>
                  <a:pt x="2197748" y="0"/>
                </a:lnTo>
                <a:lnTo>
                  <a:pt x="2197748" y="2833900"/>
                </a:lnTo>
                <a:lnTo>
                  <a:pt x="0" y="2833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21044" y="7167005"/>
            <a:ext cx="1567698" cy="4672291"/>
          </a:xfrm>
          <a:custGeom>
            <a:avLst/>
            <a:gdLst/>
            <a:ahLst/>
            <a:cxnLst/>
            <a:rect r="r" b="b" t="t" l="l"/>
            <a:pathLst>
              <a:path h="4672291" w="1567698">
                <a:moveTo>
                  <a:pt x="0" y="0"/>
                </a:moveTo>
                <a:lnTo>
                  <a:pt x="1567699" y="0"/>
                </a:lnTo>
                <a:lnTo>
                  <a:pt x="1567699" y="4672292"/>
                </a:lnTo>
                <a:lnTo>
                  <a:pt x="0" y="4672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53602" b="-3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38574" y="-187357"/>
            <a:ext cx="2734973" cy="3552203"/>
          </a:xfrm>
          <a:custGeom>
            <a:avLst/>
            <a:gdLst/>
            <a:ahLst/>
            <a:cxnLst/>
            <a:rect r="r" b="b" t="t" l="l"/>
            <a:pathLst>
              <a:path h="3552203" w="2734973">
                <a:moveTo>
                  <a:pt x="0" y="0"/>
                </a:moveTo>
                <a:lnTo>
                  <a:pt x="2734972" y="0"/>
                </a:lnTo>
                <a:lnTo>
                  <a:pt x="2734972" y="3552203"/>
                </a:lnTo>
                <a:lnTo>
                  <a:pt x="0" y="3552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02686" b="-3193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31636" y="0"/>
            <a:ext cx="3346514" cy="1354284"/>
          </a:xfrm>
          <a:custGeom>
            <a:avLst/>
            <a:gdLst/>
            <a:ahLst/>
            <a:cxnLst/>
            <a:rect r="r" b="b" t="t" l="l"/>
            <a:pathLst>
              <a:path h="1354284" w="3346514">
                <a:moveTo>
                  <a:pt x="0" y="0"/>
                </a:moveTo>
                <a:lnTo>
                  <a:pt x="3346515" y="0"/>
                </a:lnTo>
                <a:lnTo>
                  <a:pt x="3346515" y="1354284"/>
                </a:lnTo>
                <a:lnTo>
                  <a:pt x="0" y="1354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711" r="-221" b="-2151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90664" y="1959356"/>
            <a:ext cx="7453745" cy="5876517"/>
          </a:xfrm>
          <a:custGeom>
            <a:avLst/>
            <a:gdLst/>
            <a:ahLst/>
            <a:cxnLst/>
            <a:rect r="r" b="b" t="t" l="l"/>
            <a:pathLst>
              <a:path h="5876517" w="7453745">
                <a:moveTo>
                  <a:pt x="0" y="0"/>
                </a:moveTo>
                <a:lnTo>
                  <a:pt x="7453745" y="0"/>
                </a:lnTo>
                <a:lnTo>
                  <a:pt x="7453745" y="5876517"/>
                </a:lnTo>
                <a:lnTo>
                  <a:pt x="0" y="587651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3069" t="0" r="-114419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059575" y="2276487"/>
            <a:ext cx="6399249" cy="5349159"/>
          </a:xfrm>
          <a:custGeom>
            <a:avLst/>
            <a:gdLst/>
            <a:ahLst/>
            <a:cxnLst/>
            <a:rect r="r" b="b" t="t" l="l"/>
            <a:pathLst>
              <a:path h="5349159" w="6399249">
                <a:moveTo>
                  <a:pt x="0" y="0"/>
                </a:moveTo>
                <a:lnTo>
                  <a:pt x="6399249" y="0"/>
                </a:lnTo>
                <a:lnTo>
                  <a:pt x="6399249" y="5349159"/>
                </a:lnTo>
                <a:lnTo>
                  <a:pt x="0" y="534915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26507" t="0" r="-4086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8652862" y="4656331"/>
            <a:ext cx="2691918" cy="609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59"/>
              </a:lnSpc>
              <a:spcBef>
                <a:spcPct val="0"/>
              </a:spcBef>
            </a:pPr>
            <a:r>
              <a:rPr lang="en-US" sz="5010">
                <a:solidFill>
                  <a:srgbClr val="FF3131"/>
                </a:solidFill>
                <a:latin typeface="Rabbits Dummy"/>
                <a:ea typeface="Rabbits Dummy"/>
                <a:cs typeface="Rabbits Dummy"/>
                <a:sym typeface="Rabbits Dummy"/>
              </a:rPr>
              <a:t>ANÁLISIS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59160" y="476551"/>
            <a:ext cx="14272477" cy="1209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2"/>
              </a:lnSpc>
            </a:pPr>
            <a:r>
              <a:rPr lang="en-US" sz="3474">
                <a:solidFill>
                  <a:srgbClr val="000000"/>
                </a:solidFill>
                <a:latin typeface="TT Nooks Script Bold"/>
                <a:ea typeface="TT Nooks Script Bold"/>
                <a:cs typeface="TT Nooks Script Bold"/>
                <a:sym typeface="TT Nooks Script Bold"/>
              </a:rPr>
              <a:t>7. ¿EN LA UNIDAD ONCOLÓGICA SURCOLOMBIANA S.A.S FUERON CLAROS EN LA EXPLICACIÓN E IMPORTANCIA DEL LAVADO DE MANOS?</a:t>
            </a:r>
          </a:p>
          <a:p>
            <a:pPr algn="ctr" marL="0" indent="0" lvl="0">
              <a:lnSpc>
                <a:spcPts val="309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DAGKpBZdcis</dc:identifier>
  <dcterms:modified xsi:type="dcterms:W3CDTF">2011-08-01T06:04:30Z</dcterms:modified>
  <cp:revision>1</cp:revision>
  <dc:title>Presentación Taller de Arte Abstracto Verde Agua</dc:title>
</cp:coreProperties>
</file>